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60"/>
  </p:normalViewPr>
  <p:slideViewPr>
    <p:cSldViewPr>
      <p:cViewPr varScale="1">
        <p:scale>
          <a:sx n="78" d="100"/>
          <a:sy n="78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827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3910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9307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5461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611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487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8846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053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3242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0964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698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7779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1992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242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269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617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88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CD9B082-86EE-4938-96E8-9BBAB9270846}" type="datetimeFigureOut">
              <a:rPr lang="en-IN" smtClean="0"/>
              <a:t>06-05-2026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8775189-BA8E-4063-851B-944FABBF56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59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Wild Swans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Chapter-wise Important Points and Themes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5039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752C0-AAF9-9C3B-D19B-9E07F1450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Chapter 1: “Three-Inch Golden Lilies” (1909-1933)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FA7E4-123F-587B-1B58-8631D2685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IN" dirty="0"/>
              <a:t>Grandmother’s childhood and youth </a:t>
            </a:r>
          </a:p>
          <a:p>
            <a:pPr lvl="0"/>
            <a:r>
              <a:rPr lang="en-IN" dirty="0"/>
              <a:t>Grandmother’s marriage</a:t>
            </a:r>
          </a:p>
          <a:p>
            <a:pPr lvl="0"/>
            <a:r>
              <a:rPr lang="en-IN" dirty="0"/>
              <a:t>Context on women’s situation pre-communism</a:t>
            </a:r>
          </a:p>
          <a:p>
            <a:pPr lvl="0"/>
            <a:r>
              <a:rPr lang="en-IN" dirty="0"/>
              <a:t>Foot-binding (according to past-year papers)</a:t>
            </a:r>
          </a:p>
          <a:p>
            <a:pPr lvl="0"/>
            <a:r>
              <a:rPr lang="en-IN" dirty="0"/>
              <a:t>Concubinage</a:t>
            </a:r>
          </a:p>
          <a:p>
            <a:pPr lvl="0"/>
            <a:r>
              <a:rPr lang="en-IN" dirty="0"/>
              <a:t>Female rivalry between concubines and wives (for questions on the state of women)</a:t>
            </a:r>
          </a:p>
          <a:p>
            <a:r>
              <a:rPr lang="en-IN" dirty="0"/>
              <a:t>Warlords and the pre-communism government</a:t>
            </a:r>
          </a:p>
        </p:txBody>
      </p:sp>
    </p:spTree>
    <p:extLst>
      <p:ext uri="{BB962C8B-B14F-4D97-AF65-F5344CB8AC3E}">
        <p14:creationId xmlns:p14="http://schemas.microsoft.com/office/powerpoint/2010/main" val="225529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1A04-8424-DF19-20B0-5C33CF55D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Chapter 2: “Even Plain Cold Water is Sweet” (1933-38)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45071-A541-C171-14F0-80A6332B9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/>
              <a:t>Concubinage and motherhood</a:t>
            </a:r>
          </a:p>
          <a:p>
            <a:pPr lvl="0"/>
            <a:r>
              <a:rPr lang="en-IN" dirty="0"/>
              <a:t>Character study of Dr. Xia and grandmother </a:t>
            </a:r>
          </a:p>
          <a:p>
            <a:pPr lvl="0"/>
            <a:r>
              <a:rPr lang="en-IN" dirty="0"/>
              <a:t>Marriage (and grandmother’s second marriage with Dr. Xia) in warlord-era China</a:t>
            </a:r>
          </a:p>
          <a:p>
            <a:pPr lvl="0"/>
            <a:r>
              <a:rPr lang="en-IN" dirty="0"/>
              <a:t>Mother’s childhood</a:t>
            </a:r>
          </a:p>
          <a:p>
            <a:pPr lvl="0"/>
            <a:r>
              <a:rPr lang="en-IN" dirty="0"/>
              <a:t>Japanese oppression 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95733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Chapter 3: “They All Say What a Happy Place Manchukuo Is” (1938-1945)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2800" dirty="0"/>
          </a:p>
          <a:p>
            <a:r>
              <a:rPr lang="en-US" sz="2800" dirty="0"/>
              <a:t>World War II</a:t>
            </a:r>
          </a:p>
          <a:p>
            <a:r>
              <a:rPr lang="en-US" sz="2800" dirty="0"/>
              <a:t>Mother’s education</a:t>
            </a:r>
          </a:p>
          <a:p>
            <a:r>
              <a:rPr lang="en-US" sz="2800" dirty="0"/>
              <a:t>Japanese imperial education in China and its impact on Jung Chang’s mother</a:t>
            </a:r>
          </a:p>
          <a:p>
            <a:r>
              <a:rPr lang="en-US" sz="2800" dirty="0"/>
              <a:t>Life of the Japanese in China </a:t>
            </a:r>
            <a:r>
              <a:rPr lang="en-US" sz="2800" dirty="0" err="1"/>
              <a:t>vs</a:t>
            </a:r>
            <a:r>
              <a:rPr lang="en-US" sz="2800" dirty="0"/>
              <a:t> that of the Chinese in China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2260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Chapter 4: “Slaves Who Have No Country of Your Own” (1945-1947)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800" dirty="0"/>
              <a:t>Last part of WW II and its impact on the Japanese imperial rule over China</a:t>
            </a:r>
          </a:p>
          <a:p>
            <a:r>
              <a:rPr lang="en-US" sz="2800" dirty="0"/>
              <a:t>The Communists’ coming to power gradually</a:t>
            </a:r>
          </a:p>
          <a:p>
            <a:r>
              <a:rPr lang="en-US" sz="2800" dirty="0"/>
              <a:t>The Communists </a:t>
            </a:r>
            <a:r>
              <a:rPr lang="en-US" sz="2800" dirty="0" err="1"/>
              <a:t>vs</a:t>
            </a:r>
            <a:r>
              <a:rPr lang="en-US" sz="2800" dirty="0"/>
              <a:t> the Kuomintang</a:t>
            </a:r>
          </a:p>
          <a:p>
            <a:r>
              <a:rPr lang="en-US" sz="2800" dirty="0"/>
              <a:t>Mother’s impression of the Communists 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937037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Chapter 5: “Daughter for Sale for 10 Kilos of Rice” (1947-1948)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Economic condition</a:t>
            </a:r>
          </a:p>
          <a:p>
            <a:r>
              <a:rPr lang="en-US" dirty="0"/>
              <a:t>Women trafficked as sex workers and slave-servants</a:t>
            </a:r>
          </a:p>
          <a:p>
            <a:r>
              <a:rPr lang="en-US" dirty="0"/>
              <a:t>Condition of teachers</a:t>
            </a:r>
          </a:p>
          <a:p>
            <a:r>
              <a:rPr lang="en-US" dirty="0"/>
              <a:t>Mother being the president of the students’ union</a:t>
            </a:r>
          </a:p>
          <a:p>
            <a:r>
              <a:rPr lang="en-US" dirty="0"/>
              <a:t>Disillusionment of the people with the Kuomintang</a:t>
            </a:r>
          </a:p>
          <a:p>
            <a:r>
              <a:rPr lang="en-US" dirty="0"/>
              <a:t>Mother at the Northeast Exile University</a:t>
            </a:r>
          </a:p>
          <a:p>
            <a:r>
              <a:rPr lang="en-US" dirty="0"/>
              <a:t>Mother’s imprisonment for her activism for teachers</a:t>
            </a:r>
          </a:p>
          <a:p>
            <a:r>
              <a:rPr lang="en-US" dirty="0"/>
              <a:t>The Communists’ idea of the Revolution and mother’s ambition to join the same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71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Chapter 6: “Talking About Love” (1948-1949)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Father</a:t>
            </a:r>
            <a:r>
              <a:rPr lang="en-IN" dirty="0"/>
              <a:t>’s background and entry into Communism</a:t>
            </a:r>
          </a:p>
          <a:p>
            <a:r>
              <a:rPr lang="en-US" dirty="0"/>
              <a:t>Parents’ relationship and marriage</a:t>
            </a:r>
          </a:p>
          <a:p>
            <a:r>
              <a:rPr lang="en-US" dirty="0"/>
              <a:t>Marriage under traditional China </a:t>
            </a:r>
            <a:r>
              <a:rPr lang="en-US" dirty="0" err="1"/>
              <a:t>vs</a:t>
            </a:r>
            <a:r>
              <a:rPr lang="en-US" dirty="0"/>
              <a:t> marriage under Communist rule</a:t>
            </a:r>
          </a:p>
          <a:p>
            <a:r>
              <a:rPr lang="en-US" dirty="0"/>
              <a:t>Mother’s condition as a wife and a Communist revolutionary</a:t>
            </a:r>
          </a:p>
        </p:txBody>
      </p:sp>
    </p:spTree>
    <p:extLst>
      <p:ext uri="{BB962C8B-B14F-4D97-AF65-F5344CB8AC3E}">
        <p14:creationId xmlns:p14="http://schemas.microsoft.com/office/powerpoint/2010/main" val="2209883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Chapter 7: “Going through the Five Mountain Passes” (1949-1950)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Mother as a revolutionary and father’s </a:t>
            </a:r>
            <a:r>
              <a:rPr lang="en-US" dirty="0" err="1"/>
              <a:t>behaviour</a:t>
            </a:r>
            <a:r>
              <a:rPr lang="en-US" dirty="0"/>
              <a:t> towards her</a:t>
            </a:r>
          </a:p>
          <a:p>
            <a:r>
              <a:rPr lang="en-US" dirty="0"/>
              <a:t>Mao’s influence on mother’s revolutionary spirit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5471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Chapter 8: “Returning Home Robed in Embroidered Silk” (1949-1951)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Parents’ relationship</a:t>
            </a:r>
          </a:p>
          <a:p>
            <a:r>
              <a:rPr lang="en-US" dirty="0"/>
              <a:t>Father’s family</a:t>
            </a:r>
          </a:p>
          <a:p>
            <a:r>
              <a:rPr lang="en-US" dirty="0"/>
              <a:t>Mother’s job at the Public Affairs Department </a:t>
            </a:r>
          </a:p>
          <a:p>
            <a:r>
              <a:rPr lang="en-US" dirty="0"/>
              <a:t>Mother’s expeditions</a:t>
            </a:r>
          </a:p>
          <a:p>
            <a:r>
              <a:rPr lang="en-US" dirty="0"/>
              <a:t>Family </a:t>
            </a:r>
            <a:r>
              <a:rPr lang="en-US" dirty="0" err="1"/>
              <a:t>vs</a:t>
            </a:r>
            <a:r>
              <a:rPr lang="en-US" dirty="0"/>
              <a:t> Revolution</a:t>
            </a:r>
          </a:p>
          <a:p>
            <a:r>
              <a:rPr lang="en-US" dirty="0"/>
              <a:t>Pregnancy as a Communist revolutionary</a:t>
            </a:r>
          </a:p>
        </p:txBody>
      </p:sp>
    </p:spTree>
    <p:extLst>
      <p:ext uri="{BB962C8B-B14F-4D97-AF65-F5344CB8AC3E}">
        <p14:creationId xmlns:p14="http://schemas.microsoft.com/office/powerpoint/2010/main" val="1183011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531" y="922868"/>
            <a:ext cx="6798734" cy="1303867"/>
          </a:xfrm>
        </p:spPr>
        <p:txBody>
          <a:bodyPr>
            <a:noAutofit/>
          </a:bodyPr>
          <a:lstStyle/>
          <a:p>
            <a:r>
              <a:rPr lang="en-US" sz="3200" dirty="0"/>
              <a:t>Chapter 9: “When a Man Gets Power, Even His Chickens and Dogs Rise to Heaven”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dirty="0"/>
              <a:t>Mother as the Head of the Youth League</a:t>
            </a:r>
          </a:p>
          <a:p>
            <a:r>
              <a:rPr lang="en-US" dirty="0"/>
              <a:t>Burial and funeral customs in China</a:t>
            </a:r>
          </a:p>
          <a:p>
            <a:r>
              <a:rPr lang="en-US" dirty="0" err="1"/>
              <a:t>Hui-ge’s</a:t>
            </a:r>
            <a:r>
              <a:rPr lang="en-US" dirty="0"/>
              <a:t> death</a:t>
            </a:r>
          </a:p>
          <a:p>
            <a:r>
              <a:rPr lang="en-US" dirty="0"/>
              <a:t>Mother’s duty of galvanizing the factory workers</a:t>
            </a:r>
          </a:p>
          <a:p>
            <a:r>
              <a:rPr lang="en-US" dirty="0"/>
              <a:t>Mother suffering from TB</a:t>
            </a:r>
          </a:p>
          <a:p>
            <a:r>
              <a:rPr lang="en-US" dirty="0"/>
              <a:t>Jung Chang’s birth</a:t>
            </a:r>
          </a:p>
          <a:p>
            <a:r>
              <a:rPr lang="en-US" dirty="0"/>
              <a:t>Civil service grading and ranking system</a:t>
            </a:r>
          </a:p>
          <a:p>
            <a:r>
              <a:rPr lang="en-US" dirty="0"/>
              <a:t>Corruption among Communist officials</a:t>
            </a:r>
          </a:p>
          <a:p>
            <a:r>
              <a:rPr lang="en-US" dirty="0"/>
              <a:t>The Three Antis and Five Antis Campaign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598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4EF1D-29F3-583F-188D-7E40C7AF1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dirty="0"/>
              <a:t>Chapter 10: “Suffering Will Make You A Better Communist” (1953-1956)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7D744-8615-1CC2-7089-2B7B90139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Communist propaganda and mother’s role in perpetrating it</a:t>
            </a:r>
          </a:p>
          <a:p>
            <a:r>
              <a:rPr lang="en-IN" dirty="0"/>
              <a:t>Jung Chang’s childhood</a:t>
            </a:r>
          </a:p>
          <a:p>
            <a:r>
              <a:rPr lang="en-IN" dirty="0"/>
              <a:t>Communist ideas of Mao Zedong versus communist writers like Hu Feng</a:t>
            </a:r>
          </a:p>
          <a:p>
            <a:r>
              <a:rPr lang="en-IN" dirty="0"/>
              <a:t>End of individual expression in China</a:t>
            </a:r>
          </a:p>
          <a:p>
            <a:r>
              <a:rPr lang="en-IN" dirty="0"/>
              <a:t>Mother’s detention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0635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174A6-196D-9EFF-BA21-97F3B2255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dirty="0"/>
              <a:t>Chapter 11: “After The Anti-rightist Campaign No One Opens Their Mouths” (1956-1958)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BE170-15D2-94D4-F277-BC4DCB422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dirty="0"/>
              <a:t>Mao Zedong’s nationalization of commerce</a:t>
            </a:r>
          </a:p>
          <a:p>
            <a:pPr marL="0" indent="0">
              <a:buNone/>
            </a:pPr>
            <a:r>
              <a:rPr lang="en-IN" dirty="0"/>
              <a:t>Mother’s role in nationalization</a:t>
            </a:r>
          </a:p>
          <a:p>
            <a:pPr marL="0" indent="0">
              <a:buNone/>
            </a:pPr>
            <a:r>
              <a:rPr lang="en-IN" dirty="0"/>
              <a:t>Stability of China during this age (1956-1958)</a:t>
            </a:r>
          </a:p>
          <a:p>
            <a:pPr marL="0" indent="0">
              <a:buNone/>
            </a:pPr>
            <a:r>
              <a:rPr lang="en-IN" dirty="0"/>
              <a:t>Jung Chang’s childhood and her mother and grandmother’s role in it</a:t>
            </a:r>
          </a:p>
          <a:p>
            <a:pPr marL="0" indent="0">
              <a:buNone/>
            </a:pPr>
            <a:r>
              <a:rPr lang="en-IN" dirty="0"/>
              <a:t>Jung Chang’s mother balancing motherhood and communist revolution</a:t>
            </a:r>
          </a:p>
          <a:p>
            <a:pPr marL="0" indent="0">
              <a:buNone/>
            </a:pPr>
            <a:r>
              <a:rPr lang="en-IN" dirty="0"/>
              <a:t>The Communist disdain for “Putting family first”</a:t>
            </a:r>
          </a:p>
          <a:p>
            <a:pPr marL="0" indent="0">
              <a:buNone/>
            </a:pPr>
            <a:r>
              <a:rPr lang="en-IN" dirty="0"/>
              <a:t>The Hundred Flowers policy</a:t>
            </a:r>
          </a:p>
          <a:p>
            <a:pPr marL="0" indent="0">
              <a:buNone/>
            </a:pPr>
            <a:r>
              <a:rPr lang="en-IN" dirty="0"/>
              <a:t>Anti-Rightist Campaign</a:t>
            </a:r>
          </a:p>
        </p:txBody>
      </p:sp>
    </p:spTree>
    <p:extLst>
      <p:ext uri="{BB962C8B-B14F-4D97-AF65-F5344CB8AC3E}">
        <p14:creationId xmlns:p14="http://schemas.microsoft.com/office/powerpoint/2010/main" val="2279474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4F600-56DA-13A9-03FA-711550892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/>
              <a:t>Chapter 12: “Capable Women Can Make A Meal Without Food” (1958-1962)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F18F-673D-C43E-6441-A3B3CCA80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dirty="0"/>
              <a:t>Famine</a:t>
            </a:r>
          </a:p>
          <a:p>
            <a:r>
              <a:rPr lang="en-IN" dirty="0"/>
              <a:t>Mao Zedong’s fights against Russia (His belief that Russia was abandoning socialism and turning ‘revisionist’)</a:t>
            </a:r>
          </a:p>
          <a:p>
            <a:r>
              <a:rPr lang="en-IN" dirty="0"/>
              <a:t>Mao’s propaganda of fantasies turning into reality (e.g. “capable women can make a meal without food”)</a:t>
            </a:r>
          </a:p>
          <a:p>
            <a:r>
              <a:rPr lang="en-IN" dirty="0"/>
              <a:t>Doublespeak under Mao’s regime</a:t>
            </a:r>
          </a:p>
          <a:p>
            <a:r>
              <a:rPr lang="en-IN" dirty="0"/>
              <a:t>Women’s situation in the famine</a:t>
            </a:r>
          </a:p>
        </p:txBody>
      </p:sp>
    </p:spTree>
    <p:extLst>
      <p:ext uri="{BB962C8B-B14F-4D97-AF65-F5344CB8AC3E}">
        <p14:creationId xmlns:p14="http://schemas.microsoft.com/office/powerpoint/2010/main" val="3135932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0D303-9A14-2164-A2D9-43E95B834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Chapter 13: “Thousand-gold Little Precious” (1958-1965)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207DA-ED41-6DC7-1D55-A05FB0580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Jung Chang’s school education</a:t>
            </a:r>
          </a:p>
          <a:p>
            <a:r>
              <a:rPr lang="en-IN" dirty="0"/>
              <a:t>Education under Mao’s rule</a:t>
            </a:r>
          </a:p>
          <a:p>
            <a:r>
              <a:rPr lang="en-IN" dirty="0"/>
              <a:t>Chinese propaganda about the West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1119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5D5E2-EDEF-6046-5FF5-A25FB408B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dirty="0"/>
              <a:t>Chapter 14: “Father Is Close, Mother Is Close, But Neither Is As Close As Chairman Mao” (1964-1965)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A7A12-2363-7E7D-DE78-233B3F15B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Mao’s direct influence on Jung Chang’s life</a:t>
            </a:r>
          </a:p>
          <a:p>
            <a:r>
              <a:rPr lang="en-IN" dirty="0"/>
              <a:t>Lei Feng’s influence on Chang’s life</a:t>
            </a:r>
          </a:p>
          <a:p>
            <a:r>
              <a:rPr lang="en-IN" dirty="0"/>
              <a:t>The personality cult of Mao</a:t>
            </a:r>
          </a:p>
          <a:p>
            <a:r>
              <a:rPr lang="en-IN" dirty="0"/>
              <a:t>The idea of not letting China “change colour”</a:t>
            </a:r>
          </a:p>
          <a:p>
            <a:r>
              <a:rPr lang="en-IN" dirty="0"/>
              <a:t>Learning from the army – physical training’s importance in this regime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2337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03283-5F77-DDD6-8E07-706768E8E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dirty="0"/>
              <a:t>Chapter 15: “Destroy First, And Construction Will Look After Itself” (1965-1966)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03BEE-1938-0154-6C55-B52EFA048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Mao idolized by the people</a:t>
            </a:r>
          </a:p>
          <a:p>
            <a:r>
              <a:rPr lang="en-IN" dirty="0"/>
              <a:t>Literary and artistic freedom</a:t>
            </a:r>
          </a:p>
          <a:p>
            <a:r>
              <a:rPr lang="en-IN" dirty="0"/>
              <a:t>Mao’s influence over media</a:t>
            </a:r>
          </a:p>
          <a:p>
            <a:r>
              <a:rPr lang="en-IN" dirty="0"/>
              <a:t>Accusations of “capitalist-roaders”</a:t>
            </a:r>
          </a:p>
        </p:txBody>
      </p:sp>
    </p:spTree>
    <p:extLst>
      <p:ext uri="{BB962C8B-B14F-4D97-AF65-F5344CB8AC3E}">
        <p14:creationId xmlns:p14="http://schemas.microsoft.com/office/powerpoint/2010/main" val="3335227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70996-A3FD-0E5B-F93E-8ED4234E2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/>
              <a:t>Chapter 16: “Soar To Heaven And Pierce The Earth” (June-August 1966)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60944-3E73-5CEB-E482-1546CB7E5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IN" sz="2000" dirty="0"/>
              <a:t>Beginning of mass mobilization of youth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IN" sz="2000" dirty="0"/>
              <a:t>Jung Chang joins Red Guards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8613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4B8F1-F2D0-FBD2-FA37-D7EB2A167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400" dirty="0"/>
              <a:t>Chapter 17: “Do You Want Our Children To Become Blacks” (August-October 1966) &amp; Chapter 18: “More Than Gigantic Wonderful News” (October-December 1966)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61235-47AA-A4CB-63B1-17D477E3B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IN" sz="2000" dirty="0"/>
              <a:t>Red Guard activities intensify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IN" sz="2000" dirty="0"/>
              <a:t>Chaos, destruction, ideological enforcement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9384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A85C0-080D-111D-3ACC-42814BC35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3200" dirty="0"/>
              <a:t>Chapter 19: “Where There Is A Will To Condemn, There Is Evidence” (December 1966-1967)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3CC71-D4C0-66AF-AF4E-F1EF5CEA4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IN" sz="2000" dirty="0"/>
              <a:t>Father denounced as “capitalist roader”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IN" sz="2000" dirty="0"/>
              <a:t>Public struggle sessions begin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IN" sz="2000" dirty="0"/>
              <a:t>Parents persecuted</a:t>
            </a:r>
          </a:p>
        </p:txBody>
      </p:sp>
    </p:spTree>
    <p:extLst>
      <p:ext uri="{BB962C8B-B14F-4D97-AF65-F5344CB8AC3E}">
        <p14:creationId xmlns:p14="http://schemas.microsoft.com/office/powerpoint/2010/main" val="2673744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D979C-1D0B-7163-9043-28C8AEF19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dirty="0"/>
              <a:t>Chapter 20: “I Will Not Sell My Soul” (1967-1968) &amp; Chapter 21: “Giving Charcoal In Snow” (1967-1968)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31182-1F0E-4E79-699D-8D1C4B8ED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8016" lvl="1" indent="0">
              <a:buNone/>
            </a:pPr>
            <a:r>
              <a:rPr lang="en-IN" sz="2000" dirty="0"/>
              <a:t>Father imprisoned and tortured </a:t>
            </a:r>
          </a:p>
          <a:p>
            <a:pPr marL="128016" lvl="1" indent="0">
              <a:buNone/>
            </a:pPr>
            <a:r>
              <a:rPr lang="en-IN" sz="2000" dirty="0"/>
              <a:t>Family under constant surveillance </a:t>
            </a:r>
          </a:p>
          <a:p>
            <a:pPr marL="128016" lvl="1" indent="0">
              <a:buNone/>
            </a:pPr>
            <a:r>
              <a:rPr lang="en-IN" sz="2000" dirty="0"/>
              <a:t>Psychological collapse </a:t>
            </a:r>
          </a:p>
        </p:txBody>
      </p:sp>
    </p:spTree>
    <p:extLst>
      <p:ext uri="{BB962C8B-B14F-4D97-AF65-F5344CB8AC3E}">
        <p14:creationId xmlns:p14="http://schemas.microsoft.com/office/powerpoint/2010/main" val="2354349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5CD47-583F-B3AF-FD7E-9B2B8BF7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Chapter 22 (January-June 1969) to Chapter 24 (1969-1972)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0C309-CE97-955C-39DC-10ED90CA7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8016" lvl="1" indent="0">
              <a:buNone/>
            </a:pPr>
            <a:r>
              <a:rPr lang="en-IN" sz="2000" dirty="0"/>
              <a:t>Jung Chang sent for “re-education”</a:t>
            </a:r>
          </a:p>
          <a:p>
            <a:pPr marL="128016" lvl="1" indent="0">
              <a:buNone/>
            </a:pPr>
            <a:r>
              <a:rPr lang="en-IN" sz="2000" dirty="0"/>
              <a:t>Works as peasant, barefoot doctor </a:t>
            </a:r>
          </a:p>
          <a:p>
            <a:pPr marL="128016" lvl="1" indent="0">
              <a:buNone/>
            </a:pPr>
            <a:r>
              <a:rPr lang="en-IN" sz="2000" dirty="0"/>
              <a:t>Harsh rural life </a:t>
            </a:r>
          </a:p>
        </p:txBody>
      </p:sp>
    </p:spTree>
    <p:extLst>
      <p:ext uri="{BB962C8B-B14F-4D97-AF65-F5344CB8AC3E}">
        <p14:creationId xmlns:p14="http://schemas.microsoft.com/office/powerpoint/2010/main" val="747101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B5067-1E6E-6043-8EB7-7F6F7B8D8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Chapter 25 (1972-1973) to Chapter 28 (1976-1978)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A14CF-2C0A-3941-120D-7AF0E66E9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8016" lvl="1" indent="0">
              <a:buNone/>
            </a:pPr>
            <a:r>
              <a:rPr lang="en-IN" sz="2000" dirty="0"/>
              <a:t>Decline of the Cultural Revolution </a:t>
            </a:r>
          </a:p>
          <a:p>
            <a:pPr marL="128016" lvl="1" indent="0">
              <a:buNone/>
            </a:pPr>
            <a:r>
              <a:rPr lang="en-IN" sz="2000" dirty="0"/>
              <a:t>Death of Mao Zedong </a:t>
            </a:r>
          </a:p>
          <a:p>
            <a:pPr marL="128016" lvl="1" indent="0">
              <a:buNone/>
            </a:pPr>
            <a:r>
              <a:rPr lang="en-IN" sz="2000" dirty="0"/>
              <a:t>Jung Chang enters university </a:t>
            </a:r>
          </a:p>
          <a:p>
            <a:pPr marL="128016" lvl="1" indent="0">
              <a:buNone/>
            </a:pPr>
            <a:r>
              <a:rPr lang="en-IN" sz="2400" dirty="0"/>
              <a:t>Long-term emotional scars remain</a:t>
            </a:r>
          </a:p>
        </p:txBody>
      </p:sp>
    </p:spTree>
    <p:extLst>
      <p:ext uri="{BB962C8B-B14F-4D97-AF65-F5344CB8AC3E}">
        <p14:creationId xmlns:p14="http://schemas.microsoft.com/office/powerpoint/2010/main" val="3199718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428</TotalTime>
  <Words>935</Words>
  <Application>Microsoft Office PowerPoint</Application>
  <PresentationFormat>On-screen Show (4:3)</PresentationFormat>
  <Paragraphs>125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Garamond</vt:lpstr>
      <vt:lpstr>Tw Cen MT</vt:lpstr>
      <vt:lpstr>Organic</vt:lpstr>
      <vt:lpstr>Wild Swans</vt:lpstr>
      <vt:lpstr>Chapter 1: “Three-Inch Golden Lilies” (1909-1933)</vt:lpstr>
      <vt:lpstr>Chapter 2: “Even Plain Cold Water is Sweet” (1933-38)</vt:lpstr>
      <vt:lpstr>Chapter 3: “They All Say What a Happy Place Manchukuo Is” (1938-1945)</vt:lpstr>
      <vt:lpstr>Chapter 4: “Slaves Who Have No Country of Your Own” (1945-1947)</vt:lpstr>
      <vt:lpstr>Chapter 5: “Daughter for Sale for 10 Kilos of Rice” (1947-1948)</vt:lpstr>
      <vt:lpstr>Chapter 6: “Talking About Love” (1948-1949)</vt:lpstr>
      <vt:lpstr>Chapter 7: “Going through the Five Mountain Passes” (1949-1950)</vt:lpstr>
      <vt:lpstr>Chapter 8: “Returning Home Robed in Embroidered Silk” (1949-1951)</vt:lpstr>
      <vt:lpstr>Chapter 9: “When a Man Gets Power, Even His Chickens and Dogs Rise to Heaven”</vt:lpstr>
      <vt:lpstr>Chapter 10: “Suffering Will Make You A Better Communist” (1953-1956)</vt:lpstr>
      <vt:lpstr>Chapter 11: “After The Anti-rightist Campaign No One Opens Their Mouths” (1956-1958)</vt:lpstr>
      <vt:lpstr>Chapter 12: “Capable Women Can Make A Meal Without Food” (1958-1962)</vt:lpstr>
      <vt:lpstr>Chapter 13: “Thousand-gold Little Precious” (1958-1965)</vt:lpstr>
      <vt:lpstr>Chapter 14: “Father Is Close, Mother Is Close, But Neither Is As Close As Chairman Mao” (1964-1965)</vt:lpstr>
      <vt:lpstr>Chapter 15: “Destroy First, And Construction Will Look After Itself” (1965-1966)</vt:lpstr>
      <vt:lpstr>Chapter 16: “Soar To Heaven And Pierce The Earth” (June-August 1966)</vt:lpstr>
      <vt:lpstr>Chapter 17: “Do You Want Our Children To Become Blacks” (August-October 1966) &amp; Chapter 18: “More Than Gigantic Wonderful News” (October-December 1966) </vt:lpstr>
      <vt:lpstr>Chapter 19: “Where There Is A Will To Condemn, There Is Evidence” (December 1966-1967) </vt:lpstr>
      <vt:lpstr>Chapter 20: “I Will Not Sell My Soul” (1967-1968) &amp; Chapter 21: “Giving Charcoal In Snow” (1967-1968)</vt:lpstr>
      <vt:lpstr>Chapter 22 (January-June 1969) to Chapter 24 (1969-1972)</vt:lpstr>
      <vt:lpstr>Chapter 25 (1972-1973) to Chapter 28 (1976-1978)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Wild Swans</dc:title>
  <dc:creator>SSD</dc:creator>
  <cp:lastModifiedBy>Prerana Bharadwaj</cp:lastModifiedBy>
  <cp:revision>9</cp:revision>
  <dcterms:created xsi:type="dcterms:W3CDTF">2026-05-05T06:50:50Z</dcterms:created>
  <dcterms:modified xsi:type="dcterms:W3CDTF">2026-05-06T19:48:13Z</dcterms:modified>
</cp:coreProperties>
</file>