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DF189FC-EF6E-4777-BAC8-44F1EF3578BF}" type="datetimeFigureOut">
              <a:rPr lang="en-IN" smtClean="0"/>
              <a:t>22-05-2026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14C94E5-2860-4F64-B77C-B801373BBC95}" type="slidenum">
              <a:rPr lang="en-IN" smtClean="0"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Persepolis - I</a:t>
            </a:r>
            <a:endParaRPr lang="en-IN" i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19442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</a:t>
            </a:r>
            <a:r>
              <a:rPr lang="en-US" dirty="0"/>
              <a:t>Introduction to Stylistic and Structural Elements of Graphic Novels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2660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9. </a:t>
            </a:r>
            <a:r>
              <a:rPr lang="en-US" b="1" dirty="0" smtClean="0"/>
              <a:t>Color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colors that an author uses will affect the reader's experience. Some authors do not use color </a:t>
            </a:r>
            <a:r>
              <a:rPr lang="en-US" dirty="0" smtClean="0"/>
              <a:t>at all</a:t>
            </a:r>
            <a:r>
              <a:rPr lang="en-US" dirty="0"/>
              <a:t>, or may mostly use black and white and only use color in specific moments to add more drama.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17960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10. Graphic </a:t>
            </a:r>
            <a:r>
              <a:rPr lang="en-US" b="1" dirty="0" smtClean="0"/>
              <a:t>Weight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term is used to discuss the amount of contrast in an image. Are blacks offset with whites?</a:t>
            </a:r>
            <a:br>
              <a:rPr lang="en-US" dirty="0"/>
            </a:br>
            <a:r>
              <a:rPr lang="en-US" dirty="0"/>
              <a:t>Are there many shades of grey in between? How vivid are the colors?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3499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11. </a:t>
            </a:r>
            <a:r>
              <a:rPr lang="en-US" b="1" dirty="0" smtClean="0"/>
              <a:t>Time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Comic books/graphic novels do not have to tell a story in a way that follows one timeline. Artists can explore multiple moments in one panel, like a collage.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09313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12. </a:t>
            </a:r>
            <a:r>
              <a:rPr lang="en-US" b="1" dirty="0" smtClean="0"/>
              <a:t>Foreground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subject seems closer to the reader (in the front of the scene depicted), it stands in the "foreground."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49105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13. </a:t>
            </a:r>
            <a:r>
              <a:rPr lang="en-US" b="1" dirty="0" err="1" smtClean="0"/>
              <a:t>Midground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subject stands in the middle of the scene. This can create visual tension.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5071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14. </a:t>
            </a:r>
            <a:r>
              <a:rPr lang="en-US" b="1" dirty="0" smtClean="0"/>
              <a:t>Background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Objects in the background (such as what makes up a setting) can give </a:t>
            </a:r>
            <a:r>
              <a:rPr lang="en-US" dirty="0" smtClean="0"/>
              <a:t>the reader </a:t>
            </a:r>
            <a:r>
              <a:rPr lang="en-US" dirty="0"/>
              <a:t>context.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4460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15. Camera </a:t>
            </a:r>
            <a:r>
              <a:rPr lang="en-US" b="1" dirty="0" smtClean="0"/>
              <a:t>Angle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far away is the subject? What view does the reader get (</a:t>
            </a:r>
            <a:r>
              <a:rPr lang="en-US" dirty="0" smtClean="0"/>
              <a:t>i.e</a:t>
            </a:r>
            <a:r>
              <a:rPr lang="en-US" dirty="0"/>
              <a:t>. looking down at the subject, looking straight at the subject)? How much is included in the panel (setting, characters, and background).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007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16. </a:t>
            </a:r>
            <a:r>
              <a:rPr lang="en-US" b="1" dirty="0" smtClean="0"/>
              <a:t>Transitions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6 types of transitions that many artists use in comic books/graphic novels, and each</a:t>
            </a:r>
            <a:br>
              <a:rPr lang="en-US" dirty="0"/>
            </a:br>
            <a:r>
              <a:rPr lang="en-US" dirty="0"/>
              <a:t>type has a different effect on the reader. Transitions refer to the process of "closure" (where the reader fills in the gaps) in the gutter between panels.  The transitions are: Moment-to-Moment, Action-to-Action, Subject-to-Subject, Scene-to-Scene, Aspect-to-Aspect, and Non-Sequitur. The samples are from </a:t>
            </a:r>
            <a:r>
              <a:rPr lang="en-US" i="1" dirty="0"/>
              <a:t>Understanding Comics</a:t>
            </a:r>
            <a:r>
              <a:rPr lang="en-US" dirty="0"/>
              <a:t> by Scott McCloud. The link takes you to a website with samples of the different graphic novel transitions.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2235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Scott </a:t>
            </a:r>
            <a:r>
              <a:rPr lang="en-US" dirty="0" err="1" smtClean="0"/>
              <a:t>mccloud’s</a:t>
            </a:r>
            <a:r>
              <a:rPr lang="en-US" dirty="0" smtClean="0"/>
              <a:t> transitions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https://www.slideshare.net/slideshow/scott-mccloud-transitions/23779685</a:t>
            </a:r>
          </a:p>
        </p:txBody>
      </p:sp>
    </p:spTree>
    <p:extLst>
      <p:ext uri="{BB962C8B-B14F-4D97-AF65-F5344CB8AC3E}">
        <p14:creationId xmlns:p14="http://schemas.microsoft.com/office/powerpoint/2010/main" val="358696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Panel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framed image. It offers the reader a perspective or point of view on the subjects, such as how you angle a camera to frame a specific shot. Sometimes panels do not have borders, creating a unique effect where the event, subject, or character seems to stand outside the storyline.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353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en-US" b="1" dirty="0" smtClean="0"/>
              <a:t>Splash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kind of panel that spans the width of the page. If it runs off the page entirely, it is known as a 'bleed.'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1901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Voice </a:t>
            </a:r>
            <a:r>
              <a:rPr lang="en-US" b="1" dirty="0" smtClean="0"/>
              <a:t>Over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Narrators use this to speak directly to the reader. This is usually done with a hard line separating the</a:t>
            </a:r>
            <a:br>
              <a:rPr lang="en-US" dirty="0"/>
            </a:br>
            <a:r>
              <a:rPr lang="en-US" dirty="0"/>
              <a:t>narrator's speech at the top or bottom of a panel from the image within the panel. It looks different than a speech</a:t>
            </a:r>
            <a:br>
              <a:rPr lang="en-US" dirty="0"/>
            </a:br>
            <a:r>
              <a:rPr lang="en-US" dirty="0"/>
              <a:t>bubble.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29794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Speech </a:t>
            </a:r>
            <a:r>
              <a:rPr lang="en-US" b="1" dirty="0" smtClean="0"/>
              <a:t>Bubble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Frames around the characters' speech; a kind of "direct speech" where the characters speak for</a:t>
            </a:r>
            <a:br>
              <a:rPr lang="en-US" dirty="0"/>
            </a:br>
            <a:r>
              <a:rPr lang="en-US" dirty="0"/>
              <a:t>themselves. Clouds represent thoughts; jagged lines represent shouting.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05684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5. </a:t>
            </a:r>
            <a:r>
              <a:rPr lang="en-US" b="1" dirty="0" err="1" smtClean="0"/>
              <a:t>Emanata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teardrops, sweat drops, question marks, motion lines, hearts, etc. that artists draw (besides the character's faces) to portray emotions.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4416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en-US" b="1" dirty="0" smtClean="0"/>
              <a:t>Expressions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Observe how the author draws characters' faces or body language to portray certain emotions or</a:t>
            </a:r>
            <a:br>
              <a:rPr lang="en-US" dirty="0"/>
            </a:br>
            <a:r>
              <a:rPr lang="en-US" dirty="0"/>
              <a:t>feelings.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3688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7. </a:t>
            </a:r>
            <a:r>
              <a:rPr lang="en-US" b="1" dirty="0" smtClean="0"/>
              <a:t>Gutter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space between panels. Readers tend to "fill in the blanks" and imagine what happens between panels, a process known as "closure." For example, one panel could show a character at their desk, and the </a:t>
            </a:r>
            <a:r>
              <a:rPr lang="en-US" dirty="0" smtClean="0"/>
              <a:t>next panel </a:t>
            </a:r>
            <a:r>
              <a:rPr lang="en-US" dirty="0"/>
              <a:t>could show the character in bed, leading the reader to assume that </a:t>
            </a:r>
            <a:r>
              <a:rPr lang="en-US" dirty="0" smtClean="0"/>
              <a:t>the character </a:t>
            </a:r>
            <a:r>
              <a:rPr lang="en-US" dirty="0"/>
              <a:t>gets in their bed in </a:t>
            </a:r>
            <a:r>
              <a:rPr lang="en-US" dirty="0" smtClean="0"/>
              <a:t>the gutter </a:t>
            </a:r>
            <a:r>
              <a:rPr lang="en-US" dirty="0"/>
              <a:t>space, even though the artist does not show that.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521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8. </a:t>
            </a:r>
            <a:r>
              <a:rPr lang="en-US" b="1" dirty="0" smtClean="0"/>
              <a:t>Narration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Comic books/graphic novels allow the writer to SHOW and TELL at the same time, so there can be a</a:t>
            </a:r>
            <a:br>
              <a:rPr lang="en-US" dirty="0"/>
            </a:br>
            <a:r>
              <a:rPr lang="en-US" dirty="0"/>
              <a:t>combination of direct and indirect narration.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5090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14</TotalTime>
  <Words>536</Words>
  <Application>Microsoft Office PowerPoint</Application>
  <PresentationFormat>On-screen Show (4:3)</PresentationFormat>
  <Paragraphs>36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Apothecary</vt:lpstr>
      <vt:lpstr> An Introduction to Stylistic and Structural Elements of Graphic Novels </vt:lpstr>
      <vt:lpstr>1. Panel</vt:lpstr>
      <vt:lpstr>2. Splash</vt:lpstr>
      <vt:lpstr>3. Voice Over</vt:lpstr>
      <vt:lpstr>4. Speech Bubble</vt:lpstr>
      <vt:lpstr>5. Emanata</vt:lpstr>
      <vt:lpstr>6. Expressions</vt:lpstr>
      <vt:lpstr>7. Gutter</vt:lpstr>
      <vt:lpstr>8. Narration</vt:lpstr>
      <vt:lpstr>9. Color</vt:lpstr>
      <vt:lpstr>10. Graphic Weight</vt:lpstr>
      <vt:lpstr>11. Time</vt:lpstr>
      <vt:lpstr>12. Foreground</vt:lpstr>
      <vt:lpstr>13. Midground</vt:lpstr>
      <vt:lpstr>14. Background</vt:lpstr>
      <vt:lpstr>15. Camera Angle</vt:lpstr>
      <vt:lpstr>16. Transitions</vt:lpstr>
      <vt:lpstr>Scott mccloud’s transitions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Stylistic and Structural Elements of Graphic Novels</dc:title>
  <dc:creator>SSD</dc:creator>
  <cp:lastModifiedBy>SSD</cp:lastModifiedBy>
  <cp:revision>2</cp:revision>
  <dcterms:created xsi:type="dcterms:W3CDTF">2026-05-22T10:23:27Z</dcterms:created>
  <dcterms:modified xsi:type="dcterms:W3CDTF">2026-05-22T10:37:35Z</dcterms:modified>
</cp:coreProperties>
</file>