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Benzer's fine-structure analysis established a nested hierarchy: the cistron (functional unit, defined by complementation) is composed of many recons (recombinational units) which are in turn composed of many mutons (mutational units); in the smallest theoretical case muton = recon = a single base pair, while a cistron typically spans hundreds to thousands of base pairs. Source: Benzer, S. (1957) 'The Elementary Units of Heredity'.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Summary comparison of classical (Mendelian/Morgan-era) vs molecular (Benzer-era) gene concepts across the criteria of mutation, recombination, and function. The cistron remains functionally close to the classical 'gene', but muton and recon revealed that mutation and recombination act at a much finer scale than the gene itself.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Crick, F.H.C., Barnett, L., Brenner, S., &amp; Watts-Tobin, R.J. (1961) 'General Nature of the Genetic Code for Proteins', Nature 192:1227-1232 — used rII frameshift mutants to demonstrate the triplet, non-overlapping, comma-free nature of the genetic code. Yanofsky, C., et al. (1964) 'On the Colinearity of Gene Structure and Protein Structure', PNAS 51:266-272 — demonstrated colinearity between the tryptophan synthetase gene's mutational map and its protein's amino-acid sequence, directly building on Benzer's fine-structure mapping methodology.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Classical (Mendelian/Morgan) gene concept: the gene as the fundamental, indivisible unit of structure, function, mutation and recombination — 'beads on a string' on the chromosome. Sources: Morgan, T.H. (1910) 'Sex Limited Inheritance in Drosophila', Science; Mendel's laws of segregation and independent assortment as the conceptual foundation.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Garrod (1908) 'inborn errors of metabolism' (e.g., alkaptonuria) implied single-gene, single-biochemical-step defects. Beadle &amp; Tatum (1941) Neurospora crassa experiments established the 'one gene-one enzyme' hypothesis (PNAS 27:499-506), raising the question of what internal structure a gene might have to specify a single enzymatic function.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Benzer used the rII region of bacteriophage T4. rII+ (wild-type) phage grow on both E. coli B and E. coli K12(lambda); rII mutants grow on B but fail to grow on K12(lambda) (a host-range/plating-efficiency test). This simple, highly sensitive assay allowed detection of extremely rare recombination and mutation events, enabling fine-structure mapping at near-nucleotide resolution. Source: Benzer, S. (1955) 'Fine Structure of a Genetic Region in Bacteriophage', PNAS 41:344-354; Benzer (1961) 'On the Topography of the Genetic Fine Structure', PNAS 47:403-415.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Benzer's fine-structure mapping of the rII locus (recombination + deletion mapping) revealed that mutations could be mapped to distinct, extremely small sites within the gene, down to the level of single base pairs — demonstrating that the gene has internal linear structure divisible by both mutation and recombination. Source: Benzer, S. (1957) 'The Elementary Units of Heredity', in The Chemical Basis of Heredity; Benzer (1959) 'On the Topology of the Genetic Fine Structure', PNAS 45:1607-1620.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Muton: the smallest genetic unit capable of independent mutation, operationally shown by Benzer to be as small as a single nucleotide pair — the smallest possible change in the DNA sequence. Source: Benzer, S. (1957) 'The Elementary Units of Heredity'.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Recon: the smallest unit of recombination — the smallest segment of DNA that can be exchanged (recombined) between homologous chromosomes without being subdivided further. Benzer's recombination frequency data suggested this too could approach single base-pair resolution, though limited by practical detection frequencies. Source: Benzer, S. (1957) 'The Elementary Units of Heredity'.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Cistron: a genetic unit defined operationally by the cis-trans complementation test (Benzer coined the term in 1957 as a substitute for 'gene'). Two mutations fail to complement (no wild-type function when both present in trans) if they lie in the same cistron/functional unit; they complement (restore function) if in different cistrons — analogous to two broken flashlights: different broken parts (battery vs bulb) can be pooled to make one working flashlight (complementation, different genes); the same broken part in both cannot be pooled (no complementation, same gene/cistron). Source: Benzer, S. (1957) 'The Elementary Units of Heredity', in The Chemical Basis of Heredity (McElroy &amp; Glass, eds.); the cis-trans test itself traces to Lewis (1951).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E255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22960" y="14173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F0B4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GENETICS · MADE SIMPLE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822960" y="1828800"/>
            <a:ext cx="105156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Cracking the Code</a:t>
            </a:r>
            <a:endParaRPr lang="en-US" sz="46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the Gene</a:t>
            </a:r>
            <a:endParaRPr lang="en-US" sz="4600" dirty="0"/>
          </a:p>
        </p:txBody>
      </p:sp>
      <p:sp>
        <p:nvSpPr>
          <p:cNvPr id="4" name="Text 2"/>
          <p:cNvSpPr txBox="1"/>
          <p:nvPr/>
        </p:nvSpPr>
        <p:spPr>
          <a:xfrm>
            <a:off x="822960" y="3703320"/>
            <a:ext cx="9875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700" i="1" dirty="0">
                <a:solidFill>
                  <a:srgbClr val="D9CF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Cistron, Recon &amp; Muton — the Hidden Structure Inside Every Gene, Explained Simply</a:t>
            </a:r>
            <a:endParaRPr lang="en-US" sz="1700" dirty="0"/>
          </a:p>
        </p:txBody>
      </p:sp>
      <p:pic>
        <p:nvPicPr>
          <p:cNvPr id="5" name="Image 0" descr="assets/tile_moti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5577840"/>
            <a:ext cx="12188952" cy="603504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822960" y="63550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3A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Beginner-Friendly Guide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PUTTING IT TOGETHER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10916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Gene, Cistron, Recon, Muton — Nested Like Boxes</a:t>
            </a:r>
            <a:endParaRPr lang="en-US" sz="3200" dirty="0"/>
          </a:p>
        </p:txBody>
      </p:sp>
      <p:pic>
        <p:nvPicPr>
          <p:cNvPr id="4" name="Image 0" descr="assets/hierarch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03320" y="1234440"/>
            <a:ext cx="4754880" cy="3429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4892040"/>
            <a:ext cx="320040" cy="320040"/>
          </a:xfrm>
          <a:prstGeom prst="roundRect">
            <a:avLst>
              <a:gd name="adj" fmla="val 20000"/>
            </a:avLst>
          </a:prstGeom>
          <a:solidFill>
            <a:srgbClr val="2E2555"/>
          </a:solidFill>
          <a:ln/>
        </p:spPr>
      </p:sp>
      <p:sp>
        <p:nvSpPr>
          <p:cNvPr id="6" name="Text 3"/>
          <p:cNvSpPr txBox="1"/>
          <p:nvPr/>
        </p:nvSpPr>
        <p:spPr>
          <a:xfrm>
            <a:off x="987552" y="4846320"/>
            <a:ext cx="210997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</a:t>
            </a:r>
            <a:endParaRPr lang="en-US" sz="1300" dirty="0"/>
          </a:p>
        </p:txBody>
      </p:sp>
      <p:sp>
        <p:nvSpPr>
          <p:cNvPr id="7" name="Text 4"/>
          <p:cNvSpPr txBox="1"/>
          <p:nvPr/>
        </p:nvSpPr>
        <p:spPr>
          <a:xfrm>
            <a:off x="548640" y="5230368"/>
            <a:ext cx="256717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functional stretch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390138" y="4892040"/>
            <a:ext cx="320040" cy="320040"/>
          </a:xfrm>
          <a:prstGeom prst="roundRect">
            <a:avLst>
              <a:gd name="adj" fmla="val 20000"/>
            </a:avLst>
          </a:prstGeom>
          <a:solidFill>
            <a:srgbClr val="7C5CBF"/>
          </a:solidFill>
          <a:ln/>
        </p:spPr>
      </p:sp>
      <p:sp>
        <p:nvSpPr>
          <p:cNvPr id="9" name="Text 6"/>
          <p:cNvSpPr txBox="1"/>
          <p:nvPr/>
        </p:nvSpPr>
        <p:spPr>
          <a:xfrm>
            <a:off x="3829050" y="4846320"/>
            <a:ext cx="210997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</a:t>
            </a:r>
            <a:endParaRPr lang="en-US" sz="1300" dirty="0"/>
          </a:p>
        </p:txBody>
      </p:sp>
      <p:sp>
        <p:nvSpPr>
          <p:cNvPr id="10" name="Text 7"/>
          <p:cNvSpPr txBox="1"/>
          <p:nvPr/>
        </p:nvSpPr>
        <p:spPr>
          <a:xfrm>
            <a:off x="3390138" y="5230368"/>
            <a:ext cx="256717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paragraph = one job (≈ a gene)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231636" y="4892040"/>
            <a:ext cx="320040" cy="320040"/>
          </a:xfrm>
          <a:prstGeom prst="roundRect">
            <a:avLst>
              <a:gd name="adj" fmla="val 20000"/>
            </a:avLst>
          </a:prstGeom>
          <a:solidFill>
            <a:srgbClr val="3FA7A0"/>
          </a:solidFill>
          <a:ln/>
        </p:spPr>
      </p:sp>
      <p:sp>
        <p:nvSpPr>
          <p:cNvPr id="12" name="Text 9"/>
          <p:cNvSpPr txBox="1"/>
          <p:nvPr/>
        </p:nvSpPr>
        <p:spPr>
          <a:xfrm>
            <a:off x="6670548" y="4846320"/>
            <a:ext cx="210997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</a:t>
            </a:r>
            <a:endParaRPr lang="en-US" sz="1300" dirty="0"/>
          </a:p>
        </p:txBody>
      </p:sp>
      <p:sp>
        <p:nvSpPr>
          <p:cNvPr id="13" name="Text 10"/>
          <p:cNvSpPr txBox="1"/>
          <p:nvPr/>
        </p:nvSpPr>
        <p:spPr>
          <a:xfrm>
            <a:off x="6231636" y="5230368"/>
            <a:ext cx="256717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smallest swappable chunk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9073134" y="4892040"/>
            <a:ext cx="320040" cy="320040"/>
          </a:xfrm>
          <a:prstGeom prst="roundRect">
            <a:avLst>
              <a:gd name="adj" fmla="val 20000"/>
            </a:avLst>
          </a:prstGeom>
          <a:solidFill>
            <a:srgbClr val="E8615C"/>
          </a:solidFill>
          <a:ln/>
        </p:spPr>
      </p:sp>
      <p:sp>
        <p:nvSpPr>
          <p:cNvPr id="15" name="Text 12"/>
          <p:cNvSpPr txBox="1"/>
          <p:nvPr/>
        </p:nvSpPr>
        <p:spPr>
          <a:xfrm>
            <a:off x="9512046" y="4846320"/>
            <a:ext cx="210997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MUTON</a:t>
            </a:r>
            <a:endParaRPr lang="en-US" sz="1300" dirty="0"/>
          </a:p>
        </p:txBody>
      </p:sp>
      <p:sp>
        <p:nvSpPr>
          <p:cNvPr id="16" name="Text 13"/>
          <p:cNvSpPr txBox="1"/>
          <p:nvPr/>
        </p:nvSpPr>
        <p:spPr>
          <a:xfrm>
            <a:off x="9073134" y="5230368"/>
            <a:ext cx="256717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smallest possible typo, 1 letter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548640" y="5989320"/>
            <a:ext cx="11091672" cy="457200"/>
          </a:xfrm>
          <a:prstGeom prst="roundRect">
            <a:avLst>
              <a:gd name="adj" fmla="val 20000"/>
            </a:avLst>
          </a:prstGeom>
          <a:solidFill>
            <a:srgbClr val="F3F0FA"/>
          </a:solidFill>
          <a:ln/>
        </p:spPr>
      </p:sp>
      <p:sp>
        <p:nvSpPr>
          <p:cNvPr id="18" name="Text 15"/>
          <p:cNvSpPr txBox="1"/>
          <p:nvPr/>
        </p:nvSpPr>
        <p:spPr>
          <a:xfrm>
            <a:off x="548640" y="598932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5A3F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 order:   Muton  ≤  Recon  ≤  Cistron  ≤  Gene</a:t>
            </a:r>
            <a:endParaRPr lang="en-US" sz="1350" dirty="0"/>
          </a:p>
        </p:txBody>
      </p:sp>
      <p:sp>
        <p:nvSpPr>
          <p:cNvPr id="20" name="Text 16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Cistron, Recon &amp; Muton — The Molecular Gene, Made Simple</a:t>
            </a:r>
            <a:endParaRPr lang="en-US" sz="950" dirty="0"/>
          </a:p>
        </p:txBody>
      </p:sp>
      <p:sp>
        <p:nvSpPr>
          <p:cNvPr id="21" name="Shape 17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7C5CBF"/>
          </a:solidFill>
          <a:ln/>
        </p:spPr>
      </p:sp>
      <p:sp>
        <p:nvSpPr>
          <p:cNvPr id="22" name="Text 18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CHANGED PICTURE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10916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 vs New: How the Gene Concept Changed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3840480" y="149047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A3F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VIEW</a:t>
            </a:r>
            <a:endParaRPr lang="en-US" sz="1200" dirty="0"/>
          </a:p>
        </p:txBody>
      </p:sp>
      <p:sp>
        <p:nvSpPr>
          <p:cNvPr id="5" name="Text 3"/>
          <p:cNvSpPr txBox="1"/>
          <p:nvPr/>
        </p:nvSpPr>
        <p:spPr>
          <a:xfrm>
            <a:off x="7772400" y="149047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MOLECULAR VIEW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11091672" cy="868680"/>
          </a:xfrm>
          <a:prstGeom prst="roundRect">
            <a:avLst>
              <a:gd name="adj" fmla="val 10526"/>
            </a:avLst>
          </a:prstGeom>
          <a:solidFill>
            <a:srgbClr val="F3F0FA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777240" y="1874520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Smallest unit of mutation</a:t>
            </a:r>
            <a:endParaRPr lang="en-US" sz="1250" dirty="0"/>
          </a:p>
        </p:txBody>
      </p:sp>
      <p:sp>
        <p:nvSpPr>
          <p:cNvPr id="8" name="Text 6"/>
          <p:cNvSpPr txBox="1"/>
          <p:nvPr/>
        </p:nvSpPr>
        <p:spPr>
          <a:xfrm>
            <a:off x="3840480" y="1874520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A3F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gene</a:t>
            </a:r>
            <a:endParaRPr lang="en-US" sz="1200" dirty="0"/>
          </a:p>
        </p:txBody>
      </p:sp>
      <p:sp>
        <p:nvSpPr>
          <p:cNvPr id="9" name="Text 7"/>
          <p:cNvSpPr txBox="1"/>
          <p:nvPr/>
        </p:nvSpPr>
        <p:spPr>
          <a:xfrm>
            <a:off x="7772400" y="1874520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base pair (muton)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8640" y="2852928"/>
            <a:ext cx="11091672" cy="868680"/>
          </a:xfrm>
          <a:prstGeom prst="roundRect">
            <a:avLst>
              <a:gd name="adj" fmla="val 10526"/>
            </a:avLst>
          </a:prstGeom>
          <a:solidFill>
            <a:srgbClr val="F8F6FC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777240" y="2852928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Smallest unit of recombination</a:t>
            </a:r>
            <a:endParaRPr lang="en-US" sz="1250" dirty="0"/>
          </a:p>
        </p:txBody>
      </p:sp>
      <p:sp>
        <p:nvSpPr>
          <p:cNvPr id="12" name="Text 10"/>
          <p:cNvSpPr txBox="1"/>
          <p:nvPr/>
        </p:nvSpPr>
        <p:spPr>
          <a:xfrm>
            <a:off x="3840480" y="2852928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A3F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gene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7772400" y="2852928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small as one base pair (recon)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3831336"/>
            <a:ext cx="11091672" cy="868680"/>
          </a:xfrm>
          <a:prstGeom prst="roundRect">
            <a:avLst>
              <a:gd name="adj" fmla="val 10526"/>
            </a:avLst>
          </a:prstGeom>
          <a:solidFill>
            <a:srgbClr val="F3F0FA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777240" y="3831336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Smallest unit of function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3840480" y="3831336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A3F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gene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7772400" y="3831336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cistron (still ≈ one gene)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4809744"/>
            <a:ext cx="11091672" cy="868680"/>
          </a:xfrm>
          <a:prstGeom prst="roundRect">
            <a:avLst>
              <a:gd name="adj" fmla="val 10526"/>
            </a:avLst>
          </a:prstGeom>
          <a:solidFill>
            <a:srgbClr val="F8F6FC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777240" y="4809744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structure</a:t>
            </a:r>
            <a:endParaRPr lang="en-US" sz="1250" dirty="0"/>
          </a:p>
        </p:txBody>
      </p:sp>
      <p:sp>
        <p:nvSpPr>
          <p:cNvPr id="20" name="Text 18"/>
          <p:cNvSpPr txBox="1"/>
          <p:nvPr/>
        </p:nvSpPr>
        <p:spPr>
          <a:xfrm>
            <a:off x="3840480" y="4809744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A3F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— solid and indivisible</a:t>
            </a:r>
            <a:endParaRPr lang="en-US" sz="1200" dirty="0"/>
          </a:p>
        </p:txBody>
      </p:sp>
      <p:sp>
        <p:nvSpPr>
          <p:cNvPr id="21" name="Text 19"/>
          <p:cNvSpPr txBox="1"/>
          <p:nvPr/>
        </p:nvSpPr>
        <p:spPr>
          <a:xfrm>
            <a:off x="7772400" y="4809744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Linear, divisible, mappable in fine detail</a:t>
            </a:r>
            <a:endParaRPr lang="en-US" sz="1200" dirty="0"/>
          </a:p>
        </p:txBody>
      </p:sp>
      <p:sp>
        <p:nvSpPr>
          <p:cNvPr id="23" name="Text 20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Cistron, Recon &amp; Muton — The Molecular Gene, Made Simple</a:t>
            </a:r>
            <a:endParaRPr lang="en-US" sz="950" dirty="0"/>
          </a:p>
        </p:txBody>
      </p:sp>
      <p:sp>
        <p:nvSpPr>
          <p:cNvPr id="24" name="Shape 21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7C5CBF"/>
          </a:solidFill>
          <a:ln/>
        </p:spPr>
      </p:sp>
      <p:sp>
        <p:nvSpPr>
          <p:cNvPr id="25" name="Text 22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BIGGER PAYOFF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10916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Mattered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271516" cy="4114800"/>
          </a:xfrm>
          <a:prstGeom prst="roundRect">
            <a:avLst>
              <a:gd name="adj" fmla="val 2222"/>
            </a:avLst>
          </a:prstGeom>
          <a:solidFill>
            <a:srgbClr val="F3F0FA"/>
          </a:solidFill>
          <a:ln/>
          <a:effectLst>
            <a:outerShdw sx="100000" sy="100000" kx="0" ky="0" algn="bl" rotWithShape="0" blurRad="101600" dist="25400" dir="5400000">
              <a:srgbClr val="9084A8">
                <a:alpha val="2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27198" y="1828800"/>
            <a:ext cx="914400" cy="914400"/>
          </a:xfrm>
          <a:prstGeom prst="ellipse">
            <a:avLst/>
          </a:prstGeom>
          <a:solidFill>
            <a:srgbClr val="7C5CBF"/>
          </a:solidFill>
          <a:ln/>
        </p:spPr>
      </p:sp>
      <p:pic>
        <p:nvPicPr>
          <p:cNvPr id="6" name="Image 0" descr="assets/icon_dn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6654" y="2048256"/>
            <a:ext cx="475488" cy="475488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822960" y="2926080"/>
            <a:ext cx="472287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Cracking the Genetic Code</a:t>
            </a:r>
            <a:endParaRPr lang="en-US" sz="1600" dirty="0"/>
          </a:p>
        </p:txBody>
      </p:sp>
      <p:sp>
        <p:nvSpPr>
          <p:cNvPr id="8" name="Text 5"/>
          <p:cNvSpPr txBox="1"/>
          <p:nvPr/>
        </p:nvSpPr>
        <p:spPr>
          <a:xfrm>
            <a:off x="914400" y="3566160"/>
            <a:ext cx="4539996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mutons could be single letters, Crick, Brenner and colleagues (1961) used rII mutants to show the genetic code is read three letters at a time — the triplet code.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368796" y="1554480"/>
            <a:ext cx="5271516" cy="4114800"/>
          </a:xfrm>
          <a:prstGeom prst="roundRect">
            <a:avLst>
              <a:gd name="adj" fmla="val 2222"/>
            </a:avLst>
          </a:prstGeom>
          <a:solidFill>
            <a:srgbClr val="F3F0FA"/>
          </a:solidFill>
          <a:ln/>
          <a:effectLst>
            <a:outerShdw sx="100000" sy="100000" kx="0" ky="0" algn="bl" rotWithShape="0" blurRad="101600" dist="25400" dir="5400000">
              <a:srgbClr val="9084A8">
                <a:alpha val="2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547354" y="1828800"/>
            <a:ext cx="914400" cy="914400"/>
          </a:xfrm>
          <a:prstGeom prst="ellipse">
            <a:avLst/>
          </a:prstGeom>
          <a:solidFill>
            <a:srgbClr val="3FA7A0"/>
          </a:solidFill>
          <a:ln/>
        </p:spPr>
      </p:sp>
      <p:pic>
        <p:nvPicPr>
          <p:cNvPr id="11" name="Image 1" descr="assets/icon_l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6810" y="2048256"/>
            <a:ext cx="475488" cy="475488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6643116" y="2926080"/>
            <a:ext cx="472287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 ↔ Protein Colinearity</a:t>
            </a:r>
            <a:endParaRPr lang="en-US" sz="1600" dirty="0"/>
          </a:p>
        </p:txBody>
      </p:sp>
      <p:sp>
        <p:nvSpPr>
          <p:cNvPr id="13" name="Text 9"/>
          <p:cNvSpPr txBox="1"/>
          <p:nvPr/>
        </p:nvSpPr>
        <p:spPr>
          <a:xfrm>
            <a:off x="6734556" y="3566160"/>
            <a:ext cx="4539996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Yanofsky and colleagues (1964) showed the order of mutations along a gene matches the order of altered amino acids in its protein — confirming DNA's sequence directly spells out a protein's sequence.</a:t>
            </a:r>
            <a:endParaRPr lang="en-US" sz="1300" dirty="0"/>
          </a:p>
        </p:txBody>
      </p:sp>
      <p:sp>
        <p:nvSpPr>
          <p:cNvPr id="15" name="Text 10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Cistron, Recon &amp; Muton — The Molecular Gene, Made Simple</a:t>
            </a:r>
            <a:endParaRPr lang="en-US" sz="950" dirty="0"/>
          </a:p>
        </p:txBody>
      </p:sp>
      <p:sp>
        <p:nvSpPr>
          <p:cNvPr id="16" name="Shape 11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7C5CBF"/>
          </a:solidFill>
          <a:ln/>
        </p:spPr>
      </p:sp>
      <p:sp>
        <p:nvSpPr>
          <p:cNvPr id="17" name="Text 12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2E255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10916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0B4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04672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572768"/>
            <a:ext cx="384048" cy="384048"/>
          </a:xfrm>
          <a:prstGeom prst="ellipse">
            <a:avLst/>
          </a:prstGeom>
          <a:solidFill>
            <a:srgbClr val="3FA7A0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548640" y="15727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1115568" y="1499616"/>
            <a:ext cx="104515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8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classical gene was pictured as one solid, indivisible unit of structure, mutation, and function.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368296"/>
            <a:ext cx="384048" cy="384048"/>
          </a:xfrm>
          <a:prstGeom prst="ellipse">
            <a:avLst/>
          </a:prstGeom>
          <a:solidFill>
            <a:srgbClr val="3FA7A0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548640" y="23682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1115568" y="2295144"/>
            <a:ext cx="104515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8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Seymour Benzer's rII experiments in bacteriophage T4 showed a gene actually has fine internal structure.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163824"/>
            <a:ext cx="384048" cy="384048"/>
          </a:xfrm>
          <a:prstGeom prst="ellipse">
            <a:avLst/>
          </a:prstGeom>
          <a:solidFill>
            <a:srgbClr val="3FA7A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548640" y="31638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1115568" y="3090672"/>
            <a:ext cx="104515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8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Muton = the smallest unit that can mutate — as small as a single DNA letter.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3959352"/>
            <a:ext cx="384048" cy="384048"/>
          </a:xfrm>
          <a:prstGeom prst="ellipse">
            <a:avLst/>
          </a:prstGeom>
          <a:solidFill>
            <a:srgbClr val="3FA7A0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548640" y="39593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1115568" y="3886200"/>
            <a:ext cx="104515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8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 = the smallest unit that can be swapped by recombination.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4754880"/>
            <a:ext cx="384048" cy="384048"/>
          </a:xfrm>
          <a:prstGeom prst="ellipse">
            <a:avLst/>
          </a:prstGeom>
          <a:solidFill>
            <a:srgbClr val="3FA7A0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548640" y="47548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1115568" y="4681728"/>
            <a:ext cx="104515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8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 = a stretch of DNA that does one job, defined by the “broken flashlights” complementation test.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548640" y="5550408"/>
            <a:ext cx="384048" cy="384048"/>
          </a:xfrm>
          <a:prstGeom prst="ellipse">
            <a:avLst/>
          </a:prstGeom>
          <a:solidFill>
            <a:srgbClr val="3FA7A0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548640" y="55504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500" dirty="0"/>
          </a:p>
        </p:txBody>
      </p:sp>
      <p:sp>
        <p:nvSpPr>
          <p:cNvPr id="21" name="Text 19"/>
          <p:cNvSpPr txBox="1"/>
          <p:nvPr/>
        </p:nvSpPr>
        <p:spPr>
          <a:xfrm>
            <a:off x="1115568" y="5477256"/>
            <a:ext cx="104515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8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discovery helped crack the triplet genetic code and prove gene–protein colinearity.</a:t>
            </a:r>
            <a:endParaRPr lang="en-US" sz="1400" dirty="0"/>
          </a:p>
        </p:txBody>
      </p:sp>
      <p:pic>
        <p:nvPicPr>
          <p:cNvPr id="22" name="Image 0" descr="assets/tile_moti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263640"/>
            <a:ext cx="12188952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10916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 &amp; Further Reading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481328"/>
            <a:ext cx="5271516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500"/>
              </a:spcAft>
              <a:buNone/>
            </a:pPr>
            <a:r>
              <a:rPr lang="en-US" sz="115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Morgan, T. H. (1910). Sex limited inheritance in Drosophila. Science, 32(812), 120–122.</a:t>
            </a:r>
            <a:endParaRPr lang="en-US" sz="1150" dirty="0"/>
          </a:p>
          <a:p>
            <a:pPr indent="0" marL="0">
              <a:lnSpc>
                <a:spcPct val="115000"/>
              </a:lnSpc>
              <a:spcAft>
                <a:spcPts val="1500"/>
              </a:spcAft>
              <a:buNone/>
            </a:pPr>
            <a:r>
              <a:rPr lang="en-US" sz="115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Garrod, A. E. (1908). Inborn errors of metabolism. The Lancet, 172(4427), 1–7.</a:t>
            </a:r>
            <a:endParaRPr lang="en-US" sz="1150" dirty="0"/>
          </a:p>
          <a:p>
            <a:pPr indent="0" marL="0">
              <a:lnSpc>
                <a:spcPct val="115000"/>
              </a:lnSpc>
              <a:spcAft>
                <a:spcPts val="1500"/>
              </a:spcAft>
              <a:buNone/>
            </a:pPr>
            <a:r>
              <a:rPr lang="en-US" sz="115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Beadle, G. W., &amp; Tatum, E. L. (1941). Genetic control of biochemical reactions in Neurospora. PNAS, 27(11), 499–506.</a:t>
            </a:r>
            <a:endParaRPr lang="en-US" sz="1150" dirty="0"/>
          </a:p>
          <a:p>
            <a:pPr indent="0" marL="0">
              <a:lnSpc>
                <a:spcPct val="115000"/>
              </a:lnSpc>
              <a:spcAft>
                <a:spcPts val="1500"/>
              </a:spcAft>
              <a:buNone/>
            </a:pPr>
            <a:r>
              <a:rPr lang="en-US" sz="115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Benzer, S. (1955). Fine structure of a genetic region in bacteriophage. PNAS, 41(6), 344–354.</a:t>
            </a:r>
            <a:endParaRPr lang="en-US" sz="1150" dirty="0"/>
          </a:p>
          <a:p>
            <a:pPr indent="0" marL="0">
              <a:lnSpc>
                <a:spcPct val="115000"/>
              </a:lnSpc>
              <a:spcAft>
                <a:spcPts val="1500"/>
              </a:spcAft>
              <a:buNone/>
            </a:pPr>
            <a:r>
              <a:rPr lang="en-US" sz="115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Benzer, S. (1957). The elementary units of heredity. In The Chemical Basis of Heredity (McElroy &amp; Glass, eds.), Johns Hopkins Press.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6368796" y="1481328"/>
            <a:ext cx="5271516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500"/>
              </a:spcAft>
              <a:buNone/>
            </a:pPr>
            <a:r>
              <a:rPr lang="en-US" sz="115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Benzer, S. (1959). On the topology of the genetic fine structure. PNAS, 45(11), 1607–1620.</a:t>
            </a:r>
            <a:endParaRPr lang="en-US" sz="1150" dirty="0"/>
          </a:p>
          <a:p>
            <a:pPr indent="0" marL="0">
              <a:lnSpc>
                <a:spcPct val="115000"/>
              </a:lnSpc>
              <a:spcAft>
                <a:spcPts val="1500"/>
              </a:spcAft>
              <a:buNone/>
            </a:pPr>
            <a:r>
              <a:rPr lang="en-US" sz="115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Benzer, S. (1961). On the topography of the genetic fine structure. PNAS, 47(3), 403–415.</a:t>
            </a:r>
            <a:endParaRPr lang="en-US" sz="1150" dirty="0"/>
          </a:p>
          <a:p>
            <a:pPr indent="0" marL="0">
              <a:lnSpc>
                <a:spcPct val="115000"/>
              </a:lnSpc>
              <a:spcAft>
                <a:spcPts val="1500"/>
              </a:spcAft>
              <a:buNone/>
            </a:pPr>
            <a:r>
              <a:rPr lang="en-US" sz="115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Crick, F. H. C., Barnett, L., Brenner, S., &amp; Watts-Tobin, R. J. (1961). General nature of the genetic code for proteins. Nature, 192, 1227–1232.</a:t>
            </a:r>
            <a:endParaRPr lang="en-US" sz="1150" dirty="0"/>
          </a:p>
          <a:p>
            <a:pPr indent="0" marL="0">
              <a:lnSpc>
                <a:spcPct val="115000"/>
              </a:lnSpc>
              <a:spcAft>
                <a:spcPts val="1500"/>
              </a:spcAft>
              <a:buNone/>
            </a:pPr>
            <a:r>
              <a:rPr lang="en-US" sz="115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Yanofsky, C., et al. (1964). On the colinearity of gene structure and protein structure. PNAS, 51(2), 266–272.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Cistron, Recon &amp; Muton — The Molecular Gene, Made Simple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7C5CBF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10916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Learn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640080" cy="640080"/>
          </a:xfrm>
          <a:prstGeom prst="ellipse">
            <a:avLst/>
          </a:prstGeom>
          <a:solidFill>
            <a:srgbClr val="7C5CBF"/>
          </a:solidFill>
          <a:ln/>
        </p:spPr>
      </p:sp>
      <p:pic>
        <p:nvPicPr>
          <p:cNvPr id="5" name="Image 0" descr="assets/icon_histo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2259" y="1708099"/>
            <a:ext cx="332842" cy="332842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371600" y="1536192"/>
            <a:ext cx="44485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Old Idea</a:t>
            </a:r>
            <a:endParaRPr lang="en-US" sz="1650" dirty="0"/>
          </a:p>
        </p:txBody>
      </p:sp>
      <p:sp>
        <p:nvSpPr>
          <p:cNvPr id="7" name="Text 4"/>
          <p:cNvSpPr txBox="1"/>
          <p:nvPr/>
        </p:nvSpPr>
        <p:spPr>
          <a:xfrm>
            <a:off x="1371600" y="1920240"/>
            <a:ext cx="444855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Genes pictured as one solid, unbreakable brick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6323076" y="1554480"/>
            <a:ext cx="640080" cy="640080"/>
          </a:xfrm>
          <a:prstGeom prst="ellipse">
            <a:avLst/>
          </a:prstGeom>
          <a:solidFill>
            <a:srgbClr val="B8433F"/>
          </a:solidFill>
          <a:ln/>
        </p:spPr>
      </p:sp>
      <p:pic>
        <p:nvPicPr>
          <p:cNvPr id="9" name="Image 1" descr="assets/icon_questi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695" y="1708099"/>
            <a:ext cx="332842" cy="332842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7146036" y="1536192"/>
            <a:ext cx="44485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Cracks in the Idea</a:t>
            </a:r>
            <a:endParaRPr lang="en-US" sz="1650" dirty="0"/>
          </a:p>
        </p:txBody>
      </p:sp>
      <p:sp>
        <p:nvSpPr>
          <p:cNvPr id="11" name="Text 7"/>
          <p:cNvSpPr txBox="1"/>
          <p:nvPr/>
        </p:nvSpPr>
        <p:spPr>
          <a:xfrm>
            <a:off x="7146036" y="1920240"/>
            <a:ext cx="444855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Clues that something didn't quite add up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48640" y="3035808"/>
            <a:ext cx="640080" cy="640080"/>
          </a:xfrm>
          <a:prstGeom prst="ellipse">
            <a:avLst/>
          </a:prstGeom>
          <a:solidFill>
            <a:srgbClr val="2C8079"/>
          </a:solidFill>
          <a:ln/>
        </p:spPr>
      </p:sp>
      <p:pic>
        <p:nvPicPr>
          <p:cNvPr id="13" name="Image 2" descr="assets/icon_search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59" y="3189427"/>
            <a:ext cx="332842" cy="332842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371600" y="3017520"/>
            <a:ext cx="44485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the Detective</a:t>
            </a:r>
            <a:endParaRPr lang="en-US" sz="1650" dirty="0"/>
          </a:p>
        </p:txBody>
      </p:sp>
      <p:sp>
        <p:nvSpPr>
          <p:cNvPr id="15" name="Text 10"/>
          <p:cNvSpPr txBox="1"/>
          <p:nvPr/>
        </p:nvSpPr>
        <p:spPr>
          <a:xfrm>
            <a:off x="1371600" y="3401568"/>
            <a:ext cx="444855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Seymour Benzer's clever, simple experiment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6323076" y="3035808"/>
            <a:ext cx="640080" cy="640080"/>
          </a:xfrm>
          <a:prstGeom prst="ellipse">
            <a:avLst/>
          </a:prstGeom>
          <a:solidFill>
            <a:srgbClr val="B9822C"/>
          </a:solidFill>
          <a:ln/>
        </p:spPr>
      </p:sp>
      <p:pic>
        <p:nvPicPr>
          <p:cNvPr id="17" name="Image 3" descr="assets/icon_lightbulb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695" y="3189427"/>
            <a:ext cx="332842" cy="332842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7146036" y="3017520"/>
            <a:ext cx="44485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 Reveal</a:t>
            </a:r>
            <a:endParaRPr lang="en-US" sz="1650" dirty="0"/>
          </a:p>
        </p:txBody>
      </p:sp>
      <p:sp>
        <p:nvSpPr>
          <p:cNvPr id="19" name="Text 13"/>
          <p:cNvSpPr txBox="1"/>
          <p:nvPr/>
        </p:nvSpPr>
        <p:spPr>
          <a:xfrm>
            <a:off x="7146036" y="3401568"/>
            <a:ext cx="444855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gene is a sentence, not a single word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548640" y="4517136"/>
            <a:ext cx="640080" cy="640080"/>
          </a:xfrm>
          <a:prstGeom prst="ellipse">
            <a:avLst/>
          </a:prstGeom>
          <a:solidFill>
            <a:srgbClr val="5A3F94"/>
          </a:solidFill>
          <a:ln/>
        </p:spPr>
      </p:sp>
      <p:pic>
        <p:nvPicPr>
          <p:cNvPr id="21" name="Image 4" descr="assets/icon_puzzl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259" y="4670755"/>
            <a:ext cx="332842" cy="332842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1371600" y="4498848"/>
            <a:ext cx="44485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Muton, Recon &amp; Cistron</a:t>
            </a:r>
            <a:endParaRPr lang="en-US" sz="1650" dirty="0"/>
          </a:p>
        </p:txBody>
      </p:sp>
      <p:sp>
        <p:nvSpPr>
          <p:cNvPr id="23" name="Text 16"/>
          <p:cNvSpPr txBox="1"/>
          <p:nvPr/>
        </p:nvSpPr>
        <p:spPr>
          <a:xfrm>
            <a:off x="1371600" y="4882896"/>
            <a:ext cx="444855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new building blocks, explained simply</a:t>
            </a:r>
            <a:endParaRPr lang="en-US" sz="1200" dirty="0"/>
          </a:p>
        </p:txBody>
      </p:sp>
      <p:sp>
        <p:nvSpPr>
          <p:cNvPr id="24" name="Shape 17"/>
          <p:cNvSpPr/>
          <p:nvPr/>
        </p:nvSpPr>
        <p:spPr>
          <a:xfrm>
            <a:off x="6323076" y="4517136"/>
            <a:ext cx="640080" cy="640080"/>
          </a:xfrm>
          <a:prstGeom prst="ellipse">
            <a:avLst/>
          </a:prstGeom>
          <a:solidFill>
            <a:srgbClr val="3FA7A0"/>
          </a:solidFill>
          <a:ln/>
        </p:spPr>
      </p:sp>
      <p:pic>
        <p:nvPicPr>
          <p:cNvPr id="25" name="Image 5" descr="assets/icon_exchang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6695" y="4670755"/>
            <a:ext cx="332842" cy="332842"/>
          </a:xfrm>
          <a:prstGeom prst="rect">
            <a:avLst/>
          </a:prstGeom>
        </p:spPr>
      </p:pic>
      <p:sp>
        <p:nvSpPr>
          <p:cNvPr id="26" name="Text 18"/>
          <p:cNvSpPr txBox="1"/>
          <p:nvPr/>
        </p:nvSpPr>
        <p:spPr>
          <a:xfrm>
            <a:off x="7146036" y="4498848"/>
            <a:ext cx="44485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 vs New</a:t>
            </a:r>
            <a:endParaRPr lang="en-US" sz="1650" dirty="0"/>
          </a:p>
        </p:txBody>
      </p:sp>
      <p:sp>
        <p:nvSpPr>
          <p:cNvPr id="27" name="Text 19"/>
          <p:cNvSpPr txBox="1"/>
          <p:nvPr/>
        </p:nvSpPr>
        <p:spPr>
          <a:xfrm>
            <a:off x="7146036" y="4882896"/>
            <a:ext cx="444855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our picture of the gene changed forever</a:t>
            </a:r>
            <a:endParaRPr lang="en-US" sz="1200" dirty="0"/>
          </a:p>
        </p:txBody>
      </p:sp>
      <p:sp>
        <p:nvSpPr>
          <p:cNvPr id="28" name="Text 20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Cistron, Recon &amp; Muton — The Molecular Gene, Made Simple</a:t>
            </a:r>
            <a:endParaRPr lang="en-US" sz="950" dirty="0"/>
          </a:p>
        </p:txBody>
      </p:sp>
      <p:sp>
        <p:nvSpPr>
          <p:cNvPr id="29" name="Shape 21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7C5CBF"/>
          </a:solidFill>
          <a:ln/>
        </p:spPr>
      </p:sp>
      <p:sp>
        <p:nvSpPr>
          <p:cNvPr id="30" name="Text 22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STARTED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10916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Old Idea: Gene = One Solid Brick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463040"/>
            <a:ext cx="1109167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54000" indent="-254000">
              <a:lnSpc>
                <a:spcPct val="112000"/>
              </a:lnSpc>
              <a:spcAft>
                <a:spcPts val="1400"/>
              </a:spcAft>
              <a:buSzPct val="100000"/>
              <a:buChar char="–"/>
            </a:pPr>
            <a:r>
              <a:rPr lang="en-US" sz="160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decades, biologists pictured a chromosome as a string with genes strung along it like beads — each bead solid, whole, and separate from the next.</a:t>
            </a:r>
            <a:endParaRPr lang="en-US" sz="1600" dirty="0"/>
          </a:p>
          <a:p>
            <a:pPr marL="254000" indent="-254000">
              <a:lnSpc>
                <a:spcPct val="112000"/>
              </a:lnSpc>
              <a:spcAft>
                <a:spcPts val="1400"/>
              </a:spcAft>
              <a:buSzPct val="100000"/>
              <a:buChar char="–"/>
            </a:pPr>
            <a:r>
              <a:rPr lang="en-US" sz="16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“beads-on-a-string” idea said a gene was the smallest unit for everything: the smallest unit that mutates, the smallest unit that recombines, and the smallest unit that does a job.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2061972" y="4366260"/>
            <a:ext cx="8065008" cy="0"/>
          </a:xfrm>
          <a:prstGeom prst="line">
            <a:avLst/>
          </a:prstGeom>
          <a:noFill/>
          <a:ln w="38100">
            <a:solidFill>
              <a:srgbClr val="B9AFD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673352" y="3977640"/>
            <a:ext cx="777240" cy="777240"/>
          </a:xfrm>
          <a:prstGeom prst="ellipse">
            <a:avLst/>
          </a:prstGeom>
          <a:solidFill>
            <a:srgbClr val="7C5CBF"/>
          </a:solidFill>
          <a:ln/>
          <a:effectLst>
            <a:outerShdw sx="100000" sy="100000" kx="0" ky="0" algn="bl" rotWithShape="0" blurRad="76200" dist="25400" dir="5400000">
              <a:srgbClr val="9084A8">
                <a:alpha val="25000"/>
              </a:srgbClr>
            </a:outerShdw>
          </a:effectLst>
        </p:spPr>
      </p:sp>
      <p:sp>
        <p:nvSpPr>
          <p:cNvPr id="7" name="Text 5"/>
          <p:cNvSpPr txBox="1"/>
          <p:nvPr/>
        </p:nvSpPr>
        <p:spPr>
          <a:xfrm>
            <a:off x="1673352" y="39776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017520" y="3977640"/>
            <a:ext cx="777240" cy="777240"/>
          </a:xfrm>
          <a:prstGeom prst="ellipse">
            <a:avLst/>
          </a:prstGeom>
          <a:solidFill>
            <a:srgbClr val="3FA7A0"/>
          </a:solidFill>
          <a:ln/>
          <a:effectLst>
            <a:outerShdw sx="100000" sy="100000" kx="0" ky="0" algn="bl" rotWithShape="0" blurRad="76200" dist="25400" dir="5400000">
              <a:srgbClr val="9084A8">
                <a:alpha val="25000"/>
              </a:srgbClr>
            </a:outerShdw>
          </a:effectLst>
        </p:spPr>
      </p:sp>
      <p:sp>
        <p:nvSpPr>
          <p:cNvPr id="9" name="Text 7"/>
          <p:cNvSpPr txBox="1"/>
          <p:nvPr/>
        </p:nvSpPr>
        <p:spPr>
          <a:xfrm>
            <a:off x="3017520" y="39776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361688" y="3977640"/>
            <a:ext cx="777240" cy="777240"/>
          </a:xfrm>
          <a:prstGeom prst="ellipse">
            <a:avLst/>
          </a:prstGeom>
          <a:solidFill>
            <a:srgbClr val="7C5CBF"/>
          </a:solidFill>
          <a:ln/>
          <a:effectLst>
            <a:outerShdw sx="100000" sy="100000" kx="0" ky="0" algn="bl" rotWithShape="0" blurRad="76200" dist="25400" dir="5400000">
              <a:srgbClr val="9084A8">
                <a:alpha val="25000"/>
              </a:srgbClr>
            </a:outerShdw>
          </a:effectLst>
        </p:spPr>
      </p:sp>
      <p:sp>
        <p:nvSpPr>
          <p:cNvPr id="11" name="Text 9"/>
          <p:cNvSpPr txBox="1"/>
          <p:nvPr/>
        </p:nvSpPr>
        <p:spPr>
          <a:xfrm>
            <a:off x="4361688" y="39776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705856" y="3977640"/>
            <a:ext cx="777240" cy="777240"/>
          </a:xfrm>
          <a:prstGeom prst="ellipse">
            <a:avLst/>
          </a:prstGeom>
          <a:solidFill>
            <a:srgbClr val="3FA7A0"/>
          </a:solidFill>
          <a:ln/>
          <a:effectLst>
            <a:outerShdw sx="100000" sy="100000" kx="0" ky="0" algn="bl" rotWithShape="0" blurRad="76200" dist="25400" dir="5400000">
              <a:srgbClr val="9084A8">
                <a:alpha val="25000"/>
              </a:srgbClr>
            </a:outerShdw>
          </a:effectLst>
        </p:spPr>
      </p:sp>
      <p:sp>
        <p:nvSpPr>
          <p:cNvPr id="13" name="Text 11"/>
          <p:cNvSpPr txBox="1"/>
          <p:nvPr/>
        </p:nvSpPr>
        <p:spPr>
          <a:xfrm>
            <a:off x="5705856" y="39776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7050024" y="3977640"/>
            <a:ext cx="777240" cy="777240"/>
          </a:xfrm>
          <a:prstGeom prst="ellipse">
            <a:avLst/>
          </a:prstGeom>
          <a:solidFill>
            <a:srgbClr val="7C5CBF"/>
          </a:solidFill>
          <a:ln/>
          <a:effectLst>
            <a:outerShdw sx="100000" sy="100000" kx="0" ky="0" algn="bl" rotWithShape="0" blurRad="76200" dist="25400" dir="5400000">
              <a:srgbClr val="9084A8">
                <a:alpha val="25000"/>
              </a:srgbClr>
            </a:outerShdw>
          </a:effectLst>
        </p:spPr>
      </p:sp>
      <p:sp>
        <p:nvSpPr>
          <p:cNvPr id="15" name="Text 13"/>
          <p:cNvSpPr txBox="1"/>
          <p:nvPr/>
        </p:nvSpPr>
        <p:spPr>
          <a:xfrm>
            <a:off x="7050024" y="39776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8394192" y="3977640"/>
            <a:ext cx="777240" cy="777240"/>
          </a:xfrm>
          <a:prstGeom prst="ellipse">
            <a:avLst/>
          </a:prstGeom>
          <a:solidFill>
            <a:srgbClr val="3FA7A0"/>
          </a:solidFill>
          <a:ln/>
          <a:effectLst>
            <a:outerShdw sx="100000" sy="100000" kx="0" ky="0" algn="bl" rotWithShape="0" blurRad="76200" dist="25400" dir="5400000">
              <a:srgbClr val="9084A8">
                <a:alpha val="25000"/>
              </a:srgbClr>
            </a:outerShdw>
          </a:effectLst>
        </p:spPr>
      </p:sp>
      <p:sp>
        <p:nvSpPr>
          <p:cNvPr id="17" name="Text 15"/>
          <p:cNvSpPr txBox="1"/>
          <p:nvPr/>
        </p:nvSpPr>
        <p:spPr>
          <a:xfrm>
            <a:off x="8394192" y="39776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9738360" y="3977640"/>
            <a:ext cx="777240" cy="777240"/>
          </a:xfrm>
          <a:prstGeom prst="ellipse">
            <a:avLst/>
          </a:prstGeom>
          <a:solidFill>
            <a:srgbClr val="7C5CBF"/>
          </a:solidFill>
          <a:ln/>
          <a:effectLst>
            <a:outerShdw sx="100000" sy="100000" kx="0" ky="0" algn="bl" rotWithShape="0" blurRad="76200" dist="25400" dir="5400000">
              <a:srgbClr val="9084A8">
                <a:alpha val="25000"/>
              </a:srgbClr>
            </a:outerShdw>
          </a:effectLst>
        </p:spPr>
      </p:sp>
      <p:sp>
        <p:nvSpPr>
          <p:cNvPr id="19" name="Text 17"/>
          <p:cNvSpPr txBox="1"/>
          <p:nvPr/>
        </p:nvSpPr>
        <p:spPr>
          <a:xfrm>
            <a:off x="9738360" y="39776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</a:t>
            </a:r>
            <a:endParaRPr lang="en-US" sz="90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493776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bead = one whole, indivisible gene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48640" y="5669280"/>
            <a:ext cx="11091672" cy="548640"/>
          </a:xfrm>
          <a:prstGeom prst="roundRect">
            <a:avLst>
              <a:gd name="adj" fmla="val 16667"/>
            </a:avLst>
          </a:prstGeom>
          <a:solidFill>
            <a:srgbClr val="F3F0FA"/>
          </a:solidFill>
          <a:ln/>
          <a:effectLst>
            <a:outerShdw sx="100000" sy="100000" kx="0" ky="0" algn="bl" rotWithShape="0" blurRad="101600" dist="25400" dir="5400000">
              <a:srgbClr val="9084A8">
                <a:alpha val="22000"/>
              </a:srgbClr>
            </a:outerShdw>
          </a:effectLst>
        </p:spPr>
      </p:sp>
      <p:sp>
        <p:nvSpPr>
          <p:cNvPr id="22" name="Text 20"/>
          <p:cNvSpPr txBox="1"/>
          <p:nvPr/>
        </p:nvSpPr>
        <p:spPr>
          <a:xfrm>
            <a:off x="822960" y="5669280"/>
            <a:ext cx="10543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5A3F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classical view came from Mendel and Morgan's work on inheritance — but it was about to be tested.</a:t>
            </a:r>
            <a:endParaRPr lang="en-US" sz="1250" dirty="0"/>
          </a:p>
        </p:txBody>
      </p:sp>
      <p:sp>
        <p:nvSpPr>
          <p:cNvPr id="24" name="Text 21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Cistron, Recon &amp; Muton — The Molecular Gene, Made Simple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7C5CBF"/>
          </a:solidFill>
          <a:ln/>
        </p:spPr>
      </p:sp>
      <p:sp>
        <p:nvSpPr>
          <p:cNvPr id="26" name="Text 23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SOMETHING DIDN'T FIT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10916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Cracks in the Model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41732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54000" indent="-254000">
              <a:lnSpc>
                <a:spcPct val="112000"/>
              </a:lnSpc>
              <a:spcAft>
                <a:spcPts val="1000"/>
              </a:spcAft>
              <a:buSzPct val="100000"/>
              <a:buChar char="–"/>
            </a:pPr>
            <a:r>
              <a:rPr lang="en-US" sz="160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Doctors and scientists kept noticing things the “solid brick” idea couldn't explain.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240280"/>
            <a:ext cx="5271516" cy="3611880"/>
          </a:xfrm>
          <a:prstGeom prst="roundRect">
            <a:avLst>
              <a:gd name="adj" fmla="val 2532"/>
            </a:avLst>
          </a:prstGeom>
          <a:solidFill>
            <a:srgbClr val="F3F0FA"/>
          </a:solidFill>
          <a:ln/>
          <a:effectLst>
            <a:outerShdw sx="100000" sy="100000" kx="0" ky="0" algn="bl" rotWithShape="0" blurRad="101600" dist="25400" dir="5400000">
              <a:srgbClr val="9084A8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68680" y="2542032"/>
            <a:ext cx="713232" cy="713232"/>
          </a:xfrm>
          <a:prstGeom prst="ellipse">
            <a:avLst/>
          </a:prstGeom>
          <a:solidFill>
            <a:srgbClr val="7C5CBF"/>
          </a:solidFill>
          <a:ln/>
        </p:spPr>
      </p:sp>
      <p:pic>
        <p:nvPicPr>
          <p:cNvPr id="7" name="Image 0" descr="assets/icon_microscop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9856" y="2713208"/>
            <a:ext cx="370881" cy="370881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1783080" y="2560320"/>
            <a:ext cx="376275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Garrod's Patients (1908)</a:t>
            </a:r>
            <a:endParaRPr lang="en-US" sz="1600" dirty="0"/>
          </a:p>
        </p:txBody>
      </p:sp>
      <p:sp>
        <p:nvSpPr>
          <p:cNvPr id="9" name="Text 6"/>
          <p:cNvSpPr txBox="1"/>
          <p:nvPr/>
        </p:nvSpPr>
        <p:spPr>
          <a:xfrm>
            <a:off x="868680" y="3520440"/>
            <a:ext cx="4631436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doctor named Archibald Garrod noticed that some inherited diseases were caused by a single missing chemical step in the body — as if one small part of a gene's job had failed.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6368796" y="2240280"/>
            <a:ext cx="5271516" cy="3611880"/>
          </a:xfrm>
          <a:prstGeom prst="roundRect">
            <a:avLst>
              <a:gd name="adj" fmla="val 2532"/>
            </a:avLst>
          </a:prstGeom>
          <a:solidFill>
            <a:srgbClr val="F3F0FA"/>
          </a:solidFill>
          <a:ln/>
          <a:effectLst>
            <a:outerShdw sx="100000" sy="100000" kx="0" ky="0" algn="bl" rotWithShape="0" blurRad="101600" dist="25400" dir="5400000">
              <a:srgbClr val="9084A8">
                <a:alpha val="2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688836" y="2542032"/>
            <a:ext cx="713232" cy="713232"/>
          </a:xfrm>
          <a:prstGeom prst="ellipse">
            <a:avLst/>
          </a:prstGeom>
          <a:solidFill>
            <a:srgbClr val="3FA7A0"/>
          </a:solidFill>
          <a:ln/>
        </p:spPr>
      </p:sp>
      <p:pic>
        <p:nvPicPr>
          <p:cNvPr id="12" name="Image 1" descr="assets/icon_flas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0012" y="2713208"/>
            <a:ext cx="370881" cy="370881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7603236" y="2560320"/>
            <a:ext cx="376275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Beadle &amp; Tatum (1941)</a:t>
            </a:r>
            <a:endParaRPr lang="en-US" sz="1600" dirty="0"/>
          </a:p>
        </p:txBody>
      </p:sp>
      <p:sp>
        <p:nvSpPr>
          <p:cNvPr id="14" name="Text 10"/>
          <p:cNvSpPr txBox="1"/>
          <p:nvPr/>
        </p:nvSpPr>
        <p:spPr>
          <a:xfrm>
            <a:off x="6688836" y="3520440"/>
            <a:ext cx="4631436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with bread mold, they showed each gene seemed to control one specific enzyme — the famous “one gene, one enzyme” idea. But could a gene itself have smaller working parts?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5989320"/>
            <a:ext cx="11091672" cy="457200"/>
          </a:xfrm>
          <a:prstGeom prst="roundRect">
            <a:avLst>
              <a:gd name="adj" fmla="val 20000"/>
            </a:avLst>
          </a:prstGeom>
          <a:solidFill>
            <a:srgbClr val="F8F6FC"/>
          </a:solidFill>
          <a:ln/>
        </p:spPr>
      </p:sp>
      <p:sp>
        <p:nvSpPr>
          <p:cNvPr id="16" name="Text 12"/>
          <p:cNvSpPr txBox="1"/>
          <p:nvPr/>
        </p:nvSpPr>
        <p:spPr>
          <a:xfrm>
            <a:off x="548640" y="598932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5A3F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pointed to the same question: does a gene have smaller working parts inside it?</a:t>
            </a:r>
            <a:endParaRPr lang="en-US" sz="1250" dirty="0"/>
          </a:p>
        </p:txBody>
      </p:sp>
      <p:sp>
        <p:nvSpPr>
          <p:cNvPr id="18" name="Text 13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Cistron, Recon &amp; Muton — The Molecular Gene, Made Simple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7C5CBF"/>
          </a:solidFill>
          <a:ln/>
        </p:spPr>
      </p:sp>
      <p:sp>
        <p:nvSpPr>
          <p:cNvPr id="20" name="Text 15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BREAKTHROUGH BEGINS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10916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the Detective: Seymour Benzer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417320"/>
            <a:ext cx="1109167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54000" indent="-254000">
              <a:lnSpc>
                <a:spcPct val="112000"/>
              </a:lnSpc>
              <a:spcAft>
                <a:spcPts val="1200"/>
              </a:spcAft>
              <a:buSzPct val="100000"/>
              <a:buChar char="–"/>
            </a:pPr>
            <a:r>
              <a:rPr lang="en-US" sz="155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1950s, geneticist Seymour Benzer chose a perfect tool for close-up detective work: a tiny virus called bacteriophage T4, which infects bacteria.</a:t>
            </a:r>
            <a:endParaRPr lang="en-US" sz="1550" dirty="0"/>
          </a:p>
          <a:p>
            <a:pPr marL="254000" indent="-254000">
              <a:lnSpc>
                <a:spcPct val="112000"/>
              </a:lnSpc>
              <a:spcAft>
                <a:spcPts val="1200"/>
              </a:spcAft>
              <a:buSzPct val="100000"/>
              <a:buChar char="–"/>
            </a:pPr>
            <a:r>
              <a:rPr lang="en-US" sz="155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studied a region of the virus's genes called rII — mutants here caused an easy-to-see difference in how the virus infected bacteria.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548640" y="3246120"/>
            <a:ext cx="5271516" cy="2651760"/>
          </a:xfrm>
          <a:prstGeom prst="roundRect">
            <a:avLst>
              <a:gd name="adj" fmla="val 3448"/>
            </a:avLst>
          </a:prstGeom>
          <a:solidFill>
            <a:srgbClr val="3FA7A0"/>
          </a:solidFill>
          <a:ln/>
          <a:effectLst>
            <a:outerShdw sx="100000" sy="100000" kx="0" ky="0" algn="bl" rotWithShape="0" blurRad="101600" dist="25400" dir="5400000">
              <a:srgbClr val="9084A8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72918" y="3520440"/>
            <a:ext cx="822960" cy="822960"/>
          </a:xfrm>
          <a:prstGeom prst="ellipse">
            <a:avLst/>
          </a:prstGeom>
          <a:solidFill>
            <a:srgbClr val="2C8079"/>
          </a:solidFill>
          <a:ln/>
        </p:spPr>
      </p:sp>
      <p:pic>
        <p:nvPicPr>
          <p:cNvPr id="7" name="Image 0" descr="assets/icon_checkCirc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70428" y="3717950"/>
            <a:ext cx="427939" cy="427939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822960" y="4572000"/>
            <a:ext cx="47228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E. coli strain B</a:t>
            </a:r>
            <a:endParaRPr lang="en-US" sz="1450" dirty="0"/>
          </a:p>
        </p:txBody>
      </p:sp>
      <p:sp>
        <p:nvSpPr>
          <p:cNvPr id="9" name="Text 6"/>
          <p:cNvSpPr txBox="1"/>
          <p:nvPr/>
        </p:nvSpPr>
        <p:spPr>
          <a:xfrm>
            <a:off x="822960" y="4983480"/>
            <a:ext cx="47228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7F5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normal and rII-mutant virus grow just fine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368796" y="3246120"/>
            <a:ext cx="5271516" cy="2651760"/>
          </a:xfrm>
          <a:prstGeom prst="roundRect">
            <a:avLst>
              <a:gd name="adj" fmla="val 3448"/>
            </a:avLst>
          </a:prstGeom>
          <a:solidFill>
            <a:srgbClr val="E8615C"/>
          </a:solidFill>
          <a:ln/>
          <a:effectLst>
            <a:outerShdw sx="100000" sy="100000" kx="0" ky="0" algn="bl" rotWithShape="0" blurRad="101600" dist="25400" dir="5400000">
              <a:srgbClr val="9084A8">
                <a:alpha val="2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593074" y="3520440"/>
            <a:ext cx="822960" cy="822960"/>
          </a:xfrm>
          <a:prstGeom prst="ellipse">
            <a:avLst/>
          </a:prstGeom>
          <a:solidFill>
            <a:srgbClr val="B8433F"/>
          </a:solidFill>
          <a:ln/>
        </p:spPr>
      </p:sp>
      <p:pic>
        <p:nvPicPr>
          <p:cNvPr id="12" name="Image 1" descr="assets/icon_timesCirc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0584" y="3717950"/>
            <a:ext cx="427939" cy="427939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6643116" y="4572000"/>
            <a:ext cx="47228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E. coli strain K12(λ)</a:t>
            </a:r>
            <a:endParaRPr lang="en-US" sz="1450" dirty="0"/>
          </a:p>
        </p:txBody>
      </p:sp>
      <p:sp>
        <p:nvSpPr>
          <p:cNvPr id="14" name="Text 10"/>
          <p:cNvSpPr txBox="1"/>
          <p:nvPr/>
        </p:nvSpPr>
        <p:spPr>
          <a:xfrm>
            <a:off x="6643116" y="4983480"/>
            <a:ext cx="47228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DE7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 virus grows — but rII mutants can't</a:t>
            </a:r>
            <a:endParaRPr lang="en-US" sz="1200" dirty="0"/>
          </a:p>
        </p:txBody>
      </p:sp>
      <p:sp>
        <p:nvSpPr>
          <p:cNvPr id="15" name="Text 11"/>
          <p:cNvSpPr txBox="1"/>
          <p:nvPr/>
        </p:nvSpPr>
        <p:spPr>
          <a:xfrm>
            <a:off x="548640" y="605332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simple growth-or-no-growth test let Benzer detect thousands of tiny mutations, one by one.</a:t>
            </a:r>
            <a:endParaRPr lang="en-US" sz="1250" dirty="0"/>
          </a:p>
        </p:txBody>
      </p:sp>
      <p:sp>
        <p:nvSpPr>
          <p:cNvPr id="17" name="Text 1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Cistron, Recon &amp; Muton — The Molecular Gene, Made Simple</a:t>
            </a:r>
            <a:endParaRPr lang="en-US" sz="950" dirty="0"/>
          </a:p>
        </p:txBody>
      </p:sp>
      <p:sp>
        <p:nvSpPr>
          <p:cNvPr id="18" name="Shape 13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7C5CBF"/>
          </a:solidFill>
          <a:ln/>
        </p:spPr>
      </p:sp>
      <p:sp>
        <p:nvSpPr>
          <p:cNvPr id="19" name="Text 14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 REVEAL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10916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Gene Is Like a Sentence, Not a Word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417320"/>
            <a:ext cx="11091672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54000" indent="-254000">
              <a:lnSpc>
                <a:spcPct val="112000"/>
              </a:lnSpc>
              <a:spcAft>
                <a:spcPts val="1400"/>
              </a:spcAft>
              <a:buSzPct val="100000"/>
              <a:buChar char="–"/>
            </a:pPr>
            <a:r>
              <a:rPr lang="en-US" sz="160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finding and mapping thousands of separate mutations inside the rII region, Benzer showed a gene isn't one indivisible brick.</a:t>
            </a:r>
            <a:endParaRPr lang="en-US" sz="1600" dirty="0"/>
          </a:p>
          <a:p>
            <a:pPr marL="254000" indent="-254000">
              <a:lnSpc>
                <a:spcPct val="112000"/>
              </a:lnSpc>
              <a:spcAft>
                <a:spcPts val="1400"/>
              </a:spcAft>
              <a:buSzPct val="100000"/>
              <a:buChar char="–"/>
            </a:pPr>
            <a:r>
              <a:rPr lang="en-US" sz="16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more like a sentence written in a 4-letter chemical alphabet — A, T, G and C — and almost any single letter inside it can change.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8388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18388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348740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348740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879092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1879092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2409444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2409444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2939796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2939796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3470148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3470148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000500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4000500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4530852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4530852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5061204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5061204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5591556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24" name="Text 22"/>
          <p:cNvSpPr txBox="1"/>
          <p:nvPr/>
        </p:nvSpPr>
        <p:spPr>
          <a:xfrm>
            <a:off x="5591556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6121908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6121908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6652260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28" name="Text 26"/>
          <p:cNvSpPr txBox="1"/>
          <p:nvPr/>
        </p:nvSpPr>
        <p:spPr>
          <a:xfrm>
            <a:off x="6652260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7182612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7182612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7712964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2" name="Text 30"/>
          <p:cNvSpPr txBox="1"/>
          <p:nvPr/>
        </p:nvSpPr>
        <p:spPr>
          <a:xfrm>
            <a:off x="7712964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33" name="Shape 31"/>
          <p:cNvSpPr/>
          <p:nvPr/>
        </p:nvSpPr>
        <p:spPr>
          <a:xfrm>
            <a:off x="8243316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4" name="Text 32"/>
          <p:cNvSpPr txBox="1"/>
          <p:nvPr/>
        </p:nvSpPr>
        <p:spPr>
          <a:xfrm>
            <a:off x="8243316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8773668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6" name="Text 34"/>
          <p:cNvSpPr txBox="1"/>
          <p:nvPr/>
        </p:nvSpPr>
        <p:spPr>
          <a:xfrm>
            <a:off x="8773668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37" name="Shape 35"/>
          <p:cNvSpPr/>
          <p:nvPr/>
        </p:nvSpPr>
        <p:spPr>
          <a:xfrm>
            <a:off x="9304020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8" name="Text 36"/>
          <p:cNvSpPr txBox="1"/>
          <p:nvPr/>
        </p:nvSpPr>
        <p:spPr>
          <a:xfrm>
            <a:off x="9304020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39" name="Shape 37"/>
          <p:cNvSpPr/>
          <p:nvPr/>
        </p:nvSpPr>
        <p:spPr>
          <a:xfrm>
            <a:off x="9834372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40" name="Text 38"/>
          <p:cNvSpPr txBox="1"/>
          <p:nvPr/>
        </p:nvSpPr>
        <p:spPr>
          <a:xfrm>
            <a:off x="9834372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41" name="Shape 39"/>
          <p:cNvSpPr/>
          <p:nvPr/>
        </p:nvSpPr>
        <p:spPr>
          <a:xfrm>
            <a:off x="10364724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42" name="Text 40"/>
          <p:cNvSpPr txBox="1"/>
          <p:nvPr/>
        </p:nvSpPr>
        <p:spPr>
          <a:xfrm>
            <a:off x="10364724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43" name="Shape 41"/>
          <p:cNvSpPr/>
          <p:nvPr/>
        </p:nvSpPr>
        <p:spPr>
          <a:xfrm>
            <a:off x="10895076" y="370332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44" name="Text 42"/>
          <p:cNvSpPr txBox="1"/>
          <p:nvPr/>
        </p:nvSpPr>
        <p:spPr>
          <a:xfrm>
            <a:off x="10895076" y="370332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45" name="Text 43"/>
          <p:cNvSpPr txBox="1"/>
          <p:nvPr/>
        </p:nvSpPr>
        <p:spPr>
          <a:xfrm>
            <a:off x="548640" y="452628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short stretch of a gene — 20 “letters” of DNA</a:t>
            </a:r>
            <a:endParaRPr lang="en-US" sz="1250" dirty="0"/>
          </a:p>
        </p:txBody>
      </p:sp>
      <p:sp>
        <p:nvSpPr>
          <p:cNvPr id="46" name="Shape 44"/>
          <p:cNvSpPr/>
          <p:nvPr/>
        </p:nvSpPr>
        <p:spPr>
          <a:xfrm>
            <a:off x="548640" y="521208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3F0FA"/>
          </a:solidFill>
          <a:ln/>
          <a:effectLst>
            <a:outerShdw sx="100000" sy="100000" kx="0" ky="0" algn="bl" rotWithShape="0" blurRad="101600" dist="25400" dir="5400000">
              <a:srgbClr val="9084A8">
                <a:alpha val="22000"/>
              </a:srgbClr>
            </a:outerShdw>
          </a:effectLst>
        </p:spPr>
      </p:sp>
      <p:sp>
        <p:nvSpPr>
          <p:cNvPr id="47" name="Text 45"/>
          <p:cNvSpPr txBox="1"/>
          <p:nvPr/>
        </p:nvSpPr>
        <p:spPr>
          <a:xfrm>
            <a:off x="868680" y="5212080"/>
            <a:ext cx="1045159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i="1" dirty="0">
                <a:solidFill>
                  <a:srgbClr val="5A3F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meant a gene should have internal structure — smaller parts with their own identity. Benzer needed names for these parts.</a:t>
            </a:r>
            <a:endParaRPr lang="en-US" sz="1400" dirty="0"/>
          </a:p>
        </p:txBody>
      </p:sp>
      <p:sp>
        <p:nvSpPr>
          <p:cNvPr id="49" name="Text 46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Cistron, Recon &amp; Muton — The Molecular Gene, Made Simple</a:t>
            </a:r>
            <a:endParaRPr lang="en-US" sz="950" dirty="0"/>
          </a:p>
        </p:txBody>
      </p:sp>
      <p:sp>
        <p:nvSpPr>
          <p:cNvPr id="50" name="Shape 47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7C5CBF"/>
          </a:solidFill>
          <a:ln/>
        </p:spPr>
      </p:sp>
      <p:sp>
        <p:nvSpPr>
          <p:cNvPr id="51" name="Text 48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BLOCK 1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10916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Muton — the Smallest Possible Typo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417320"/>
            <a:ext cx="1109167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54000" indent="-254000">
              <a:lnSpc>
                <a:spcPct val="112000"/>
              </a:lnSpc>
              <a:spcAft>
                <a:spcPts val="1400"/>
              </a:spcAft>
              <a:buSzPct val="100000"/>
              <a:buChar char="–"/>
            </a:pPr>
            <a:r>
              <a:rPr lang="en-US" sz="160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MUTON is the smallest unit that can change (mutate) — and it can be as small as a single DNA letter.</a:t>
            </a:r>
            <a:endParaRPr lang="en-US" sz="1600" dirty="0"/>
          </a:p>
          <a:p>
            <a:pPr marL="254000" indent="-254000">
              <a:lnSpc>
                <a:spcPct val="112000"/>
              </a:lnSpc>
              <a:spcAft>
                <a:spcPts val="1400"/>
              </a:spcAft>
              <a:buSzPct val="100000"/>
              <a:buChar char="–"/>
            </a:pPr>
            <a:r>
              <a:rPr lang="en-US" sz="160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just one letter, and the “sentence” can carry a typo — sometimes enough to break the whole message.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8388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18388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348740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348740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879092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1879092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2409444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2409444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2939796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2939796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3470148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3470148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000500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4000500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4530852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4530852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5061204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5061204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5591556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24" name="Text 22"/>
          <p:cNvSpPr txBox="1"/>
          <p:nvPr/>
        </p:nvSpPr>
        <p:spPr>
          <a:xfrm>
            <a:off x="5591556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6121908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6121908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6652260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E8615C"/>
          </a:solidFill>
          <a:ln/>
        </p:spPr>
      </p:sp>
      <p:sp>
        <p:nvSpPr>
          <p:cNvPr id="28" name="Text 26"/>
          <p:cNvSpPr txBox="1"/>
          <p:nvPr/>
        </p:nvSpPr>
        <p:spPr>
          <a:xfrm>
            <a:off x="6652260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7182612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7182612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7712964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2" name="Text 30"/>
          <p:cNvSpPr txBox="1"/>
          <p:nvPr/>
        </p:nvSpPr>
        <p:spPr>
          <a:xfrm>
            <a:off x="7712964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33" name="Shape 31"/>
          <p:cNvSpPr/>
          <p:nvPr/>
        </p:nvSpPr>
        <p:spPr>
          <a:xfrm>
            <a:off x="8243316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4" name="Text 32"/>
          <p:cNvSpPr txBox="1"/>
          <p:nvPr/>
        </p:nvSpPr>
        <p:spPr>
          <a:xfrm>
            <a:off x="8243316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8773668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6" name="Text 34"/>
          <p:cNvSpPr txBox="1"/>
          <p:nvPr/>
        </p:nvSpPr>
        <p:spPr>
          <a:xfrm>
            <a:off x="8773668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37" name="Shape 35"/>
          <p:cNvSpPr/>
          <p:nvPr/>
        </p:nvSpPr>
        <p:spPr>
          <a:xfrm>
            <a:off x="9304020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8" name="Text 36"/>
          <p:cNvSpPr txBox="1"/>
          <p:nvPr/>
        </p:nvSpPr>
        <p:spPr>
          <a:xfrm>
            <a:off x="9304020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39" name="Shape 37"/>
          <p:cNvSpPr/>
          <p:nvPr/>
        </p:nvSpPr>
        <p:spPr>
          <a:xfrm>
            <a:off x="9834372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40" name="Text 38"/>
          <p:cNvSpPr txBox="1"/>
          <p:nvPr/>
        </p:nvSpPr>
        <p:spPr>
          <a:xfrm>
            <a:off x="9834372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41" name="Shape 39"/>
          <p:cNvSpPr/>
          <p:nvPr/>
        </p:nvSpPr>
        <p:spPr>
          <a:xfrm>
            <a:off x="10364724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42" name="Text 40"/>
          <p:cNvSpPr txBox="1"/>
          <p:nvPr/>
        </p:nvSpPr>
        <p:spPr>
          <a:xfrm>
            <a:off x="10364724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43" name="Shape 41"/>
          <p:cNvSpPr/>
          <p:nvPr/>
        </p:nvSpPr>
        <p:spPr>
          <a:xfrm>
            <a:off x="10895076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44" name="Text 42"/>
          <p:cNvSpPr txBox="1"/>
          <p:nvPr/>
        </p:nvSpPr>
        <p:spPr>
          <a:xfrm>
            <a:off x="10895076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45" name="Shape 43"/>
          <p:cNvSpPr/>
          <p:nvPr/>
        </p:nvSpPr>
        <p:spPr>
          <a:xfrm>
            <a:off x="6515100" y="4261104"/>
            <a:ext cx="749808" cy="0"/>
          </a:xfrm>
          <a:prstGeom prst="line">
            <a:avLst/>
          </a:prstGeom>
          <a:noFill/>
          <a:ln w="31750">
            <a:solidFill>
              <a:srgbClr val="B8433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515100" y="4261104"/>
            <a:ext cx="0" cy="118872"/>
          </a:xfrm>
          <a:prstGeom prst="line">
            <a:avLst/>
          </a:prstGeom>
          <a:noFill/>
          <a:ln w="31750">
            <a:solidFill>
              <a:srgbClr val="B8433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7264908" y="4261104"/>
            <a:ext cx="0" cy="118872"/>
          </a:xfrm>
          <a:prstGeom prst="line">
            <a:avLst/>
          </a:prstGeom>
          <a:noFill/>
          <a:ln w="31750">
            <a:solidFill>
              <a:srgbClr val="B8433F"/>
            </a:solidFill>
            <a:prstDash val="solid"/>
          </a:ln>
        </p:spPr>
      </p:sp>
      <p:sp>
        <p:nvSpPr>
          <p:cNvPr id="48" name="Text 46"/>
          <p:cNvSpPr txBox="1"/>
          <p:nvPr/>
        </p:nvSpPr>
        <p:spPr>
          <a:xfrm>
            <a:off x="6149340" y="4379976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B84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MUTON —</a:t>
            </a:r>
            <a:endParaRPr lang="en-US" sz="12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B84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changed letter</a:t>
            </a:r>
            <a:endParaRPr lang="en-US" sz="1200" dirty="0"/>
          </a:p>
        </p:txBody>
      </p:sp>
      <p:sp>
        <p:nvSpPr>
          <p:cNvPr id="49" name="Shape 47"/>
          <p:cNvSpPr/>
          <p:nvPr/>
        </p:nvSpPr>
        <p:spPr>
          <a:xfrm>
            <a:off x="548640" y="5440680"/>
            <a:ext cx="11091672" cy="777240"/>
          </a:xfrm>
          <a:prstGeom prst="roundRect">
            <a:avLst>
              <a:gd name="adj" fmla="val 11765"/>
            </a:avLst>
          </a:prstGeom>
          <a:solidFill>
            <a:srgbClr val="F3F0FA"/>
          </a:solidFill>
          <a:ln/>
          <a:effectLst>
            <a:outerShdw sx="100000" sy="100000" kx="0" ky="0" algn="bl" rotWithShape="0" blurRad="101600" dist="25400" dir="5400000">
              <a:srgbClr val="9084A8">
                <a:alpha val="22000"/>
              </a:srgbClr>
            </a:outerShdw>
          </a:effectLst>
        </p:spPr>
      </p:sp>
      <p:sp>
        <p:nvSpPr>
          <p:cNvPr id="50" name="Text 48"/>
          <p:cNvSpPr txBox="1"/>
          <p:nvPr/>
        </p:nvSpPr>
        <p:spPr>
          <a:xfrm>
            <a:off x="868680" y="5440680"/>
            <a:ext cx="104515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B84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the genetic equivalent of a single mistyped letter changing the meaning of a whole word.</a:t>
            </a:r>
            <a:endParaRPr lang="en-US" sz="1400" dirty="0"/>
          </a:p>
        </p:txBody>
      </p:sp>
      <p:sp>
        <p:nvSpPr>
          <p:cNvPr id="52" name="Text 49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Cistron, Recon &amp; Muton — The Molecular Gene, Made Simple</a:t>
            </a:r>
            <a:endParaRPr lang="en-US" sz="950" dirty="0"/>
          </a:p>
        </p:txBody>
      </p:sp>
      <p:sp>
        <p:nvSpPr>
          <p:cNvPr id="53" name="Shape 50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7C5CBF"/>
          </a:solidFill>
          <a:ln/>
        </p:spPr>
      </p:sp>
      <p:sp>
        <p:nvSpPr>
          <p:cNvPr id="54" name="Text 51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BLOCK 2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10916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Recon — the Smallest Swappable Piece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417320"/>
            <a:ext cx="1109167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54000" indent="-254000">
              <a:lnSpc>
                <a:spcPct val="112000"/>
              </a:lnSpc>
              <a:spcAft>
                <a:spcPts val="1400"/>
              </a:spcAft>
              <a:buSzPct val="100000"/>
              <a:buChar char="–"/>
            </a:pPr>
            <a:r>
              <a:rPr lang="en-US" sz="160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RECON is the smallest chunk of DNA that can be swapped between two copies of a chromosome during recombination.</a:t>
            </a:r>
            <a:endParaRPr lang="en-US" sz="1600" dirty="0"/>
          </a:p>
          <a:p>
            <a:pPr marL="254000" indent="-254000">
              <a:lnSpc>
                <a:spcPct val="112000"/>
              </a:lnSpc>
              <a:spcAft>
                <a:spcPts val="1400"/>
              </a:spcAft>
              <a:buSzPct val="100000"/>
              <a:buChar char="–"/>
            </a:pPr>
            <a:r>
              <a:rPr lang="en-US" sz="160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principle, that chunk can be as small as a single letter too — but in practice it's usually a short stretch.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8388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18388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348740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348740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879092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1879092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2409444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2409444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2939796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2939796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3470148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3470148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000500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4000500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4530852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F0B429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4530852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5061204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F0B429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5061204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5591556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24" name="Text 22"/>
          <p:cNvSpPr txBox="1"/>
          <p:nvPr/>
        </p:nvSpPr>
        <p:spPr>
          <a:xfrm>
            <a:off x="5591556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6121908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6121908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6652260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28" name="Text 26"/>
          <p:cNvSpPr txBox="1"/>
          <p:nvPr/>
        </p:nvSpPr>
        <p:spPr>
          <a:xfrm>
            <a:off x="6652260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7182612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7182612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7712964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2" name="Text 30"/>
          <p:cNvSpPr txBox="1"/>
          <p:nvPr/>
        </p:nvSpPr>
        <p:spPr>
          <a:xfrm>
            <a:off x="7712964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33" name="Shape 31"/>
          <p:cNvSpPr/>
          <p:nvPr/>
        </p:nvSpPr>
        <p:spPr>
          <a:xfrm>
            <a:off x="8243316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4" name="Text 32"/>
          <p:cNvSpPr txBox="1"/>
          <p:nvPr/>
        </p:nvSpPr>
        <p:spPr>
          <a:xfrm>
            <a:off x="8243316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8773668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6" name="Text 34"/>
          <p:cNvSpPr txBox="1"/>
          <p:nvPr/>
        </p:nvSpPr>
        <p:spPr>
          <a:xfrm>
            <a:off x="8773668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37" name="Shape 35"/>
          <p:cNvSpPr/>
          <p:nvPr/>
        </p:nvSpPr>
        <p:spPr>
          <a:xfrm>
            <a:off x="9304020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8" name="Text 36"/>
          <p:cNvSpPr txBox="1"/>
          <p:nvPr/>
        </p:nvSpPr>
        <p:spPr>
          <a:xfrm>
            <a:off x="9304020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39" name="Shape 37"/>
          <p:cNvSpPr/>
          <p:nvPr/>
        </p:nvSpPr>
        <p:spPr>
          <a:xfrm>
            <a:off x="9834372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40" name="Text 38"/>
          <p:cNvSpPr txBox="1"/>
          <p:nvPr/>
        </p:nvSpPr>
        <p:spPr>
          <a:xfrm>
            <a:off x="9834372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41" name="Shape 39"/>
          <p:cNvSpPr/>
          <p:nvPr/>
        </p:nvSpPr>
        <p:spPr>
          <a:xfrm>
            <a:off x="10364724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42" name="Text 40"/>
          <p:cNvSpPr txBox="1"/>
          <p:nvPr/>
        </p:nvSpPr>
        <p:spPr>
          <a:xfrm>
            <a:off x="10364724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43" name="Shape 41"/>
          <p:cNvSpPr/>
          <p:nvPr/>
        </p:nvSpPr>
        <p:spPr>
          <a:xfrm>
            <a:off x="10895076" y="356616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44" name="Text 42"/>
          <p:cNvSpPr txBox="1"/>
          <p:nvPr/>
        </p:nvSpPr>
        <p:spPr>
          <a:xfrm>
            <a:off x="10895076" y="356616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45" name="Shape 43"/>
          <p:cNvSpPr/>
          <p:nvPr/>
        </p:nvSpPr>
        <p:spPr>
          <a:xfrm>
            <a:off x="4393692" y="4261104"/>
            <a:ext cx="1280160" cy="0"/>
          </a:xfrm>
          <a:prstGeom prst="line">
            <a:avLst/>
          </a:prstGeom>
          <a:noFill/>
          <a:ln w="31750">
            <a:solidFill>
              <a:srgbClr val="B9822C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393692" y="4261104"/>
            <a:ext cx="0" cy="118872"/>
          </a:xfrm>
          <a:prstGeom prst="line">
            <a:avLst/>
          </a:prstGeom>
          <a:noFill/>
          <a:ln w="31750">
            <a:solidFill>
              <a:srgbClr val="B9822C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5673852" y="4261104"/>
            <a:ext cx="0" cy="118872"/>
          </a:xfrm>
          <a:prstGeom prst="line">
            <a:avLst/>
          </a:prstGeom>
          <a:noFill/>
          <a:ln w="31750">
            <a:solidFill>
              <a:srgbClr val="B9822C"/>
            </a:solidFill>
            <a:prstDash val="solid"/>
          </a:ln>
        </p:spPr>
      </p:sp>
      <p:sp>
        <p:nvSpPr>
          <p:cNvPr id="48" name="Text 46"/>
          <p:cNvSpPr txBox="1"/>
          <p:nvPr/>
        </p:nvSpPr>
        <p:spPr>
          <a:xfrm>
            <a:off x="4027932" y="4379976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B98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 —</a:t>
            </a:r>
            <a:endParaRPr lang="en-US" sz="12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B98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smallest swappable chunk</a:t>
            </a:r>
            <a:endParaRPr lang="en-US" sz="1200" dirty="0"/>
          </a:p>
        </p:txBody>
      </p:sp>
      <p:sp>
        <p:nvSpPr>
          <p:cNvPr id="49" name="Shape 47"/>
          <p:cNvSpPr/>
          <p:nvPr/>
        </p:nvSpPr>
        <p:spPr>
          <a:xfrm>
            <a:off x="548640" y="5440680"/>
            <a:ext cx="11091672" cy="777240"/>
          </a:xfrm>
          <a:prstGeom prst="roundRect">
            <a:avLst>
              <a:gd name="adj" fmla="val 11765"/>
            </a:avLst>
          </a:prstGeom>
          <a:solidFill>
            <a:srgbClr val="F3F0FA"/>
          </a:solidFill>
          <a:ln/>
          <a:effectLst>
            <a:outerShdw sx="100000" sy="100000" kx="0" ky="0" algn="bl" rotWithShape="0" blurRad="101600" dist="25400" dir="5400000">
              <a:srgbClr val="9084A8">
                <a:alpha val="22000"/>
              </a:srgbClr>
            </a:outerShdw>
          </a:effectLst>
        </p:spPr>
      </p:sp>
      <p:sp>
        <p:nvSpPr>
          <p:cNvPr id="50" name="Text 48"/>
          <p:cNvSpPr txBox="1"/>
          <p:nvPr/>
        </p:nvSpPr>
        <p:spPr>
          <a:xfrm>
            <a:off x="868680" y="5440680"/>
            <a:ext cx="104515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B98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of it like the smallest piece two puzzle-makers could trade and still get a piece that fits.</a:t>
            </a:r>
            <a:endParaRPr lang="en-US" sz="1400" dirty="0"/>
          </a:p>
        </p:txBody>
      </p:sp>
      <p:sp>
        <p:nvSpPr>
          <p:cNvPr id="52" name="Text 49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Cistron, Recon &amp; Muton — The Molecular Gene, Made Simple</a:t>
            </a:r>
            <a:endParaRPr lang="en-US" sz="950" dirty="0"/>
          </a:p>
        </p:txBody>
      </p:sp>
      <p:sp>
        <p:nvSpPr>
          <p:cNvPr id="53" name="Shape 50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7C5CBF"/>
          </a:solidFill>
          <a:ln/>
        </p:spPr>
      </p:sp>
      <p:sp>
        <p:nvSpPr>
          <p:cNvPr id="54" name="Text 51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BLOCK 3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10916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Cistron — a Stretch That Does One Job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371600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54000" indent="-254000">
              <a:lnSpc>
                <a:spcPct val="112000"/>
              </a:lnSpc>
              <a:spcAft>
                <a:spcPts val="1000"/>
              </a:spcAft>
              <a:buSzPct val="100000"/>
              <a:buChar char="–"/>
            </a:pPr>
            <a:r>
              <a:rPr lang="en-US" sz="1600" dirty="0">
                <a:solidFill>
                  <a:srgbClr val="3D3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CISTRON is a longer stretch of DNA that acts as one functional unit — usually, what we'd now call a gene.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18388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3FA7A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18388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348740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3FA7A0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348740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879092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3FA7A0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1879092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2409444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3FA7A0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2409444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2939796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3FA7A0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2939796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3470148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3FA7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3470148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000500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3FA7A0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4000500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4530852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3FA7A0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4530852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5061204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3FA7A0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5061204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5591556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3FA7A0"/>
          </a:solidFill>
          <a:ln/>
        </p:spPr>
      </p:sp>
      <p:sp>
        <p:nvSpPr>
          <p:cNvPr id="24" name="Text 22"/>
          <p:cNvSpPr txBox="1"/>
          <p:nvPr/>
        </p:nvSpPr>
        <p:spPr>
          <a:xfrm>
            <a:off x="5591556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6121908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6121908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6652260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28" name="Text 26"/>
          <p:cNvSpPr txBox="1"/>
          <p:nvPr/>
        </p:nvSpPr>
        <p:spPr>
          <a:xfrm>
            <a:off x="6652260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7182612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7182612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7712964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2" name="Text 30"/>
          <p:cNvSpPr txBox="1"/>
          <p:nvPr/>
        </p:nvSpPr>
        <p:spPr>
          <a:xfrm>
            <a:off x="7712964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33" name="Shape 31"/>
          <p:cNvSpPr/>
          <p:nvPr/>
        </p:nvSpPr>
        <p:spPr>
          <a:xfrm>
            <a:off x="8243316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4" name="Text 32"/>
          <p:cNvSpPr txBox="1"/>
          <p:nvPr/>
        </p:nvSpPr>
        <p:spPr>
          <a:xfrm>
            <a:off x="8243316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8773668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6" name="Text 34"/>
          <p:cNvSpPr txBox="1"/>
          <p:nvPr/>
        </p:nvSpPr>
        <p:spPr>
          <a:xfrm>
            <a:off x="8773668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37" name="Shape 35"/>
          <p:cNvSpPr/>
          <p:nvPr/>
        </p:nvSpPr>
        <p:spPr>
          <a:xfrm>
            <a:off x="9304020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38" name="Text 36"/>
          <p:cNvSpPr txBox="1"/>
          <p:nvPr/>
        </p:nvSpPr>
        <p:spPr>
          <a:xfrm>
            <a:off x="9304020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39" name="Shape 37"/>
          <p:cNvSpPr/>
          <p:nvPr/>
        </p:nvSpPr>
        <p:spPr>
          <a:xfrm>
            <a:off x="9834372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40" name="Text 38"/>
          <p:cNvSpPr txBox="1"/>
          <p:nvPr/>
        </p:nvSpPr>
        <p:spPr>
          <a:xfrm>
            <a:off x="9834372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41" name="Shape 39"/>
          <p:cNvSpPr/>
          <p:nvPr/>
        </p:nvSpPr>
        <p:spPr>
          <a:xfrm>
            <a:off x="10364724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42" name="Text 40"/>
          <p:cNvSpPr txBox="1"/>
          <p:nvPr/>
        </p:nvSpPr>
        <p:spPr>
          <a:xfrm>
            <a:off x="10364724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500" dirty="0"/>
          </a:p>
        </p:txBody>
      </p:sp>
      <p:sp>
        <p:nvSpPr>
          <p:cNvPr id="43" name="Shape 41"/>
          <p:cNvSpPr/>
          <p:nvPr/>
        </p:nvSpPr>
        <p:spPr>
          <a:xfrm>
            <a:off x="10895076" y="2286000"/>
            <a:ext cx="475488" cy="585216"/>
          </a:xfrm>
          <a:prstGeom prst="roundRect">
            <a:avLst>
              <a:gd name="adj" fmla="val 17308"/>
            </a:avLst>
          </a:prstGeom>
          <a:solidFill>
            <a:srgbClr val="7C5CBF"/>
          </a:solidFill>
          <a:ln/>
        </p:spPr>
      </p:sp>
      <p:sp>
        <p:nvSpPr>
          <p:cNvPr id="44" name="Text 42"/>
          <p:cNvSpPr txBox="1"/>
          <p:nvPr/>
        </p:nvSpPr>
        <p:spPr>
          <a:xfrm>
            <a:off x="10895076" y="2286000"/>
            <a:ext cx="4754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45" name="Shape 43"/>
          <p:cNvSpPr/>
          <p:nvPr/>
        </p:nvSpPr>
        <p:spPr>
          <a:xfrm>
            <a:off x="726948" y="2999232"/>
            <a:ext cx="5276088" cy="0"/>
          </a:xfrm>
          <a:prstGeom prst="line">
            <a:avLst/>
          </a:prstGeom>
          <a:noFill/>
          <a:ln w="31750">
            <a:solidFill>
              <a:srgbClr val="2C8079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726948" y="2999232"/>
            <a:ext cx="0" cy="118872"/>
          </a:xfrm>
          <a:prstGeom prst="line">
            <a:avLst/>
          </a:prstGeom>
          <a:noFill/>
          <a:ln w="31750">
            <a:solidFill>
              <a:srgbClr val="2C807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003036" y="2999232"/>
            <a:ext cx="0" cy="118872"/>
          </a:xfrm>
          <a:prstGeom prst="line">
            <a:avLst/>
          </a:prstGeom>
          <a:noFill/>
          <a:ln w="31750">
            <a:solidFill>
              <a:srgbClr val="2C8079"/>
            </a:solidFill>
            <a:prstDash val="solid"/>
          </a:ln>
        </p:spPr>
      </p:sp>
      <p:sp>
        <p:nvSpPr>
          <p:cNvPr id="48" name="Text 46"/>
          <p:cNvSpPr txBox="1"/>
          <p:nvPr/>
        </p:nvSpPr>
        <p:spPr>
          <a:xfrm>
            <a:off x="361188" y="3118104"/>
            <a:ext cx="60076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 A</a:t>
            </a:r>
            <a:endParaRPr lang="en-US" sz="1200" dirty="0"/>
          </a:p>
        </p:txBody>
      </p:sp>
      <p:sp>
        <p:nvSpPr>
          <p:cNvPr id="49" name="Shape 47"/>
          <p:cNvSpPr/>
          <p:nvPr/>
        </p:nvSpPr>
        <p:spPr>
          <a:xfrm>
            <a:off x="6185916" y="2999232"/>
            <a:ext cx="5276088" cy="0"/>
          </a:xfrm>
          <a:prstGeom prst="line">
            <a:avLst/>
          </a:prstGeom>
          <a:noFill/>
          <a:ln w="31750">
            <a:solidFill>
              <a:srgbClr val="5A3F94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185916" y="2999232"/>
            <a:ext cx="0" cy="118872"/>
          </a:xfrm>
          <a:prstGeom prst="line">
            <a:avLst/>
          </a:prstGeom>
          <a:noFill/>
          <a:ln w="31750">
            <a:solidFill>
              <a:srgbClr val="5A3F94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462004" y="2999232"/>
            <a:ext cx="0" cy="118872"/>
          </a:xfrm>
          <a:prstGeom prst="line">
            <a:avLst/>
          </a:prstGeom>
          <a:noFill/>
          <a:ln w="31750">
            <a:solidFill>
              <a:srgbClr val="5A3F94"/>
            </a:solidFill>
            <a:prstDash val="solid"/>
          </a:ln>
        </p:spPr>
      </p:sp>
      <p:sp>
        <p:nvSpPr>
          <p:cNvPr id="52" name="Text 50"/>
          <p:cNvSpPr txBox="1"/>
          <p:nvPr/>
        </p:nvSpPr>
        <p:spPr>
          <a:xfrm>
            <a:off x="5820156" y="3118104"/>
            <a:ext cx="60076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5A3F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 B</a:t>
            </a:r>
            <a:endParaRPr lang="en-US" sz="1200" dirty="0"/>
          </a:p>
        </p:txBody>
      </p:sp>
      <p:sp>
        <p:nvSpPr>
          <p:cNvPr id="53" name="Text 51"/>
          <p:cNvSpPr txBox="1"/>
          <p:nvPr/>
        </p:nvSpPr>
        <p:spPr>
          <a:xfrm>
            <a:off x="548640" y="3794760"/>
            <a:ext cx="110916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different cistrons = two separate jobs, sitting side by side</a:t>
            </a:r>
            <a:endParaRPr lang="en-US" sz="1200" dirty="0"/>
          </a:p>
        </p:txBody>
      </p:sp>
      <p:sp>
        <p:nvSpPr>
          <p:cNvPr id="54" name="Shape 52"/>
          <p:cNvSpPr/>
          <p:nvPr/>
        </p:nvSpPr>
        <p:spPr>
          <a:xfrm>
            <a:off x="548640" y="4297680"/>
            <a:ext cx="11091672" cy="1920240"/>
          </a:xfrm>
          <a:prstGeom prst="roundRect">
            <a:avLst>
              <a:gd name="adj" fmla="val 4762"/>
            </a:avLst>
          </a:prstGeom>
          <a:solidFill>
            <a:srgbClr val="F3F0FA"/>
          </a:solidFill>
          <a:ln/>
          <a:effectLst>
            <a:outerShdw sx="100000" sy="100000" kx="0" ky="0" algn="bl" rotWithShape="0" blurRad="101600" dist="25400" dir="5400000">
              <a:srgbClr val="9084A8">
                <a:alpha val="22000"/>
              </a:srgbClr>
            </a:outerShdw>
          </a:effectLst>
        </p:spPr>
      </p:sp>
      <p:sp>
        <p:nvSpPr>
          <p:cNvPr id="55" name="Text 53"/>
          <p:cNvSpPr txBox="1"/>
          <p:nvPr/>
        </p:nvSpPr>
        <p:spPr>
          <a:xfrm>
            <a:off x="868680" y="4434840"/>
            <a:ext cx="10451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2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“Two Broken Flashlights” Test</a:t>
            </a:r>
            <a:endParaRPr lang="en-US" sz="1500" dirty="0"/>
          </a:p>
        </p:txBody>
      </p:sp>
      <p:sp>
        <p:nvSpPr>
          <p:cNvPr id="56" name="Shape 54"/>
          <p:cNvSpPr/>
          <p:nvPr/>
        </p:nvSpPr>
        <p:spPr>
          <a:xfrm>
            <a:off x="868680" y="4892040"/>
            <a:ext cx="502920" cy="502920"/>
          </a:xfrm>
          <a:prstGeom prst="ellipse">
            <a:avLst/>
          </a:prstGeom>
          <a:solidFill>
            <a:srgbClr val="2C8079"/>
          </a:solidFill>
          <a:ln/>
        </p:spPr>
      </p:sp>
      <p:pic>
        <p:nvPicPr>
          <p:cNvPr id="57" name="Image 0" descr="assets/icon_batteryEmpt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9381" y="5012741"/>
            <a:ext cx="261518" cy="261518"/>
          </a:xfrm>
          <a:prstGeom prst="rect">
            <a:avLst/>
          </a:prstGeom>
        </p:spPr>
      </p:pic>
      <p:sp>
        <p:nvSpPr>
          <p:cNvPr id="58" name="Text 55"/>
          <p:cNvSpPr txBox="1"/>
          <p:nvPr/>
        </p:nvSpPr>
        <p:spPr>
          <a:xfrm>
            <a:off x="1554480" y="4864608"/>
            <a:ext cx="42656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E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Dead battery  +  broken bulb  →  parts combine, light turns on</a:t>
            </a:r>
            <a:endParaRPr lang="en-US" sz="1200" dirty="0"/>
          </a:p>
        </p:txBody>
      </p:sp>
      <p:sp>
        <p:nvSpPr>
          <p:cNvPr id="59" name="Text 56"/>
          <p:cNvSpPr txBox="1"/>
          <p:nvPr/>
        </p:nvSpPr>
        <p:spPr>
          <a:xfrm>
            <a:off x="868680" y="5532120"/>
            <a:ext cx="49514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i="1" dirty="0">
                <a:solidFill>
                  <a:srgbClr val="2C8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broken part → CAN help each other → different cistrons</a:t>
            </a:r>
            <a:endParaRPr lang="en-US" sz="1100" dirty="0"/>
          </a:p>
        </p:txBody>
      </p:sp>
      <p:sp>
        <p:nvSpPr>
          <p:cNvPr id="60" name="Shape 57"/>
          <p:cNvSpPr/>
          <p:nvPr/>
        </p:nvSpPr>
        <p:spPr>
          <a:xfrm>
            <a:off x="6368796" y="4892040"/>
            <a:ext cx="502920" cy="502920"/>
          </a:xfrm>
          <a:prstGeom prst="ellipse">
            <a:avLst/>
          </a:prstGeom>
          <a:solidFill>
            <a:srgbClr val="B8433F"/>
          </a:solidFill>
          <a:ln/>
        </p:spPr>
      </p:sp>
      <p:pic>
        <p:nvPicPr>
          <p:cNvPr id="61" name="Image 1" descr="assets/icon_batteryEmpt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497" y="5012741"/>
            <a:ext cx="261518" cy="261518"/>
          </a:xfrm>
          <a:prstGeom prst="rect">
            <a:avLst/>
          </a:prstGeom>
        </p:spPr>
      </p:pic>
      <p:sp>
        <p:nvSpPr>
          <p:cNvPr id="62" name="Text 58"/>
          <p:cNvSpPr txBox="1"/>
          <p:nvPr/>
        </p:nvSpPr>
        <p:spPr>
          <a:xfrm>
            <a:off x="7054596" y="4864608"/>
            <a:ext cx="42656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E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dead batteries  →  no working part to share, still dark</a:t>
            </a:r>
            <a:endParaRPr lang="en-US" sz="1200" dirty="0"/>
          </a:p>
        </p:txBody>
      </p:sp>
      <p:sp>
        <p:nvSpPr>
          <p:cNvPr id="63" name="Text 59"/>
          <p:cNvSpPr txBox="1"/>
          <p:nvPr/>
        </p:nvSpPr>
        <p:spPr>
          <a:xfrm>
            <a:off x="6368796" y="5532120"/>
            <a:ext cx="49514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i="1" dirty="0">
                <a:solidFill>
                  <a:srgbClr val="B84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broken part → CANNOT help each other → same cistron</a:t>
            </a:r>
            <a:endParaRPr lang="en-US" sz="1100" dirty="0"/>
          </a:p>
        </p:txBody>
      </p:sp>
      <p:sp>
        <p:nvSpPr>
          <p:cNvPr id="65" name="Text 60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35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Cistron, Recon &amp; Muton — The Molecular Gene, Made Simple</a:t>
            </a:r>
            <a:endParaRPr lang="en-US" sz="950" dirty="0"/>
          </a:p>
        </p:txBody>
      </p:sp>
      <p:sp>
        <p:nvSpPr>
          <p:cNvPr id="66" name="Shape 61"/>
          <p:cNvSpPr/>
          <p:nvPr/>
        </p:nvSpPr>
        <p:spPr>
          <a:xfrm>
            <a:off x="11430000" y="6419088"/>
            <a:ext cx="310896" cy="310896"/>
          </a:xfrm>
          <a:prstGeom prst="ellipse">
            <a:avLst/>
          </a:prstGeom>
          <a:solidFill>
            <a:srgbClr val="7C5CBF"/>
          </a:solidFill>
          <a:ln/>
        </p:spPr>
      </p:sp>
      <p:sp>
        <p:nvSpPr>
          <p:cNvPr id="67" name="Text 62"/>
          <p:cNvSpPr txBox="1"/>
          <p:nvPr/>
        </p:nvSpPr>
        <p:spPr>
          <a:xfrm>
            <a:off x="11430000" y="6419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2026-08-27T06:17:06Z</dcterms:created>
  <dcterms:modified xsi:type="dcterms:W3CDTF">2026-08-27T06:17:06Z</dcterms:modified>
</cp:coreProperties>
</file>