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Recon = smallest unit within which recombination can occur (Benzer's data implied intervals as small as 1-2 bp). Muton = smallest unit capable of mutation, ultimately a single nucleotide pair. Source: Benzer, S. (1957) 'The elementary units of heredity'; Benzer (1961) PNAS 47:403-415.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Benzer mapped ~2400 rII mutants to 304 sites separable by recombination across the two cistrons; distribution of mutations was strongly non-random, with 'hot spots' carrying 300-500 independently isolated mutations versus many singleton sites. Source: Benzer, S. (1961) PNAS 47:403-415; Snustad &amp; Simmons, Principles of Genetics.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Synthesis comparing the pre-molecular ('classical') and Benzer-era ('molecular') gene concepts. Sources: Benzer (1955, 1957, 1959, 1961); Snustad &amp; Simmons, Principles of Genetics; Griffiths et al., Introduction to Genetic Analysis.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Crick, F.H.C., Barnett, L., Brenner, S., Watts-Tobin, R.J. (1961) 'General nature of the genetic code for proteins.' Nature 192:1227-1232. Yanofsky, C. et al. (1964) 'On the colinearity of gene structure and protein structure.' PNAS 51:266-272.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Modern complications to the simple colinear/cistron model: overlapping genes, split genes/introns (discovered late 1970s), alternative splicing, and regulatory RNAs. Framing per Snustad &amp; Simmons, Principles of Genetics (evolution-of-the-gene-concept chapter).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Classical genetics (Mendel through Morgan/Sturtevant/Muller) treated the gene as the smallest unit of heredity: indivisible by recombination or mutation, and equivalent to the unit of function. Source: Morgan, T.H. (1910) Science 32:120-122; standard treatment in Griffiths et al., Introduction to Genetic Analysis; Snustad &amp; Simmons, Principles of Genetics.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Garrod's 'inborn errors of metabolism' (alkaptonuria, etc.) anticipated Beadle &amp; Tatum's 1941 one-gene-one-enzyme hypothesis from Neurospora crassa mutants (Beadle &amp; Tatum, 1941, PNAS 27:499-506), which won the 1958 Nobel Prize. Multi-subunit proteins later required the 'one gene-one polypeptide' refinement.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Benzer's system exploited the rII locus of T4: rII mutants lyse E. coli B rapidly (visible as large plaques) but cannot grow on E. coli K12 lysogenic for phage lambda [K12(λ)], while wild-type phage can grow on both. Source: Benzer, S. (1955) PNAS 41:344-354; historical account in Resonance 13:898-908 (Indian Academy of Sciences).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Recombination frequency = (2 x wild-type plaque count)/(total plaque count) x 100, converted to map units; smallest observed value ~0.02% implying resolution to 1-2 base pairs. Source: Benzer, S. (1959) 'On the topology of the genetic fine structure.' PNAS 45:1607-1620; Benzer (1961) PNAS 47:403-415; Snustad &amp; Simmons, Principles of Genetics.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Benzer used stable deletion mutants (which neither revert nor recombine within the deleted region) as a coarse sieve: crossing ~2000 point mutants against a small panel of overlapping deletions sorted them into ordered sub-segments before fine recombination mapping between individual point mutants. Source: Benzer, S. (1961) 'On the topography of the genetic fine structure.' PNAS 47:403-415.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cis configuration (both mutations on one chromosome, the other wild type) is the essential control and must always give the wild-type phenotype. Source: Benzer, S. (1957) 'The elementary units of heredity.' In The Chemical Basis of Heredity, Johns Hopkins Press, pp.70-93.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Cistron: Benzer, S. (1957) 'The elementary units of heredity,' in The Chemical Basis of Heredity (McElroy &amp; Glass, eds.), Johns Hopkins Press, pp.70-93; complementation groups rIIA/rIIB established via the cis-trans test on E. coli K12(λ).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1417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GENETICS  ·  FINE-STRUCTURE ANALYSIS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1828800"/>
            <a:ext cx="10515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Classical vs. Molecular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Concepts of the Gene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822960" y="37033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5FAF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  ·  Recon  ·  Muton  —  Fine-Structure Analysis of the rII Locus in Bacteriophage T4</a:t>
            </a:r>
            <a:endParaRPr lang="en-US" sz="1800" dirty="0"/>
          </a:p>
        </p:txBody>
      </p:sp>
      <p:pic>
        <p:nvPicPr>
          <p:cNvPr id="5" name="Image 0" descr="assets/helix_moti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440680"/>
            <a:ext cx="12188952" cy="77724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Postgraduate Seminar in Molecular Genetics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MOLECULAR UNITS · II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Recon and Muton — Redefining Recombination and Mutation</a:t>
            </a:r>
            <a:endParaRPr lang="en-US" sz="3000" dirty="0"/>
          </a:p>
        </p:txBody>
      </p:sp>
      <p:pic>
        <p:nvPicPr>
          <p:cNvPr id="4" name="Image 0" descr="assets/d4_hierarch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2888" y="1417320"/>
            <a:ext cx="7132320" cy="5029200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Fine-Structure Map of rII</a:t>
            </a:r>
            <a:endParaRPr lang="en-US" sz="3000" dirty="0"/>
          </a:p>
        </p:txBody>
      </p:sp>
      <p:pic>
        <p:nvPicPr>
          <p:cNvPr id="4" name="Image 0" descr="assets/d5_hotspot_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1760" y="1417320"/>
            <a:ext cx="6885432" cy="3931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5486400"/>
            <a:ext cx="3514344" cy="868680"/>
          </a:xfrm>
          <a:prstGeom prst="roundRect">
            <a:avLst>
              <a:gd name="adj" fmla="val 8421"/>
            </a:avLst>
          </a:prstGeom>
          <a:solidFill>
            <a:srgbClr val="EFF3F6"/>
          </a:solidFill>
          <a:ln/>
        </p:spPr>
      </p:sp>
      <p:sp>
        <p:nvSpPr>
          <p:cNvPr id="6" name="Text 3"/>
          <p:cNvSpPr txBox="1"/>
          <p:nvPr/>
        </p:nvSpPr>
        <p:spPr>
          <a:xfrm>
            <a:off x="640080" y="5596128"/>
            <a:ext cx="3331464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D78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~2,400 → 304</a:t>
            </a:r>
            <a:endParaRPr lang="en-US" sz="25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6037326"/>
            <a:ext cx="3331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mutants collapsed onto 304 mappable sites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337304" y="5486400"/>
            <a:ext cx="3514344" cy="868680"/>
          </a:xfrm>
          <a:prstGeom prst="roundRect">
            <a:avLst>
              <a:gd name="adj" fmla="val 8421"/>
            </a:avLst>
          </a:prstGeom>
          <a:solidFill>
            <a:srgbClr val="EFF3F6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4428744" y="5596128"/>
            <a:ext cx="3331464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D78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highly non-random</a:t>
            </a:r>
            <a:endParaRPr lang="en-US" sz="2500" dirty="0"/>
          </a:p>
        </p:txBody>
      </p:sp>
      <p:sp>
        <p:nvSpPr>
          <p:cNvPr id="10" name="Text 7"/>
          <p:cNvSpPr txBox="1"/>
          <p:nvPr/>
        </p:nvSpPr>
        <p:spPr>
          <a:xfrm>
            <a:off x="4428744" y="6037326"/>
            <a:ext cx="3331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mutation frequency varies enormously by site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125968" y="5486400"/>
            <a:ext cx="3514344" cy="868680"/>
          </a:xfrm>
          <a:prstGeom prst="roundRect">
            <a:avLst>
              <a:gd name="adj" fmla="val 8421"/>
            </a:avLst>
          </a:prstGeom>
          <a:solidFill>
            <a:srgbClr val="EFF3F6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8217408" y="5596128"/>
            <a:ext cx="3331464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B54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300–500</a:t>
            </a:r>
            <a:endParaRPr lang="en-US" sz="2500" dirty="0"/>
          </a:p>
        </p:txBody>
      </p:sp>
      <p:sp>
        <p:nvSpPr>
          <p:cNvPr id="13" name="Text 10"/>
          <p:cNvSpPr txBox="1"/>
          <p:nvPr/>
        </p:nvSpPr>
        <p:spPr>
          <a:xfrm>
            <a:off x="8217408" y="6037326"/>
            <a:ext cx="3331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mutations recur at a single “hot spot”</a:t>
            </a:r>
            <a:endParaRPr lang="en-US" sz="1050" dirty="0"/>
          </a:p>
        </p:txBody>
      </p:sp>
      <p:sp>
        <p:nvSpPr>
          <p:cNvPr id="15" name="Text 1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Classical Gene vs. Molecular Gene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81328"/>
          <a:ext cx="11091672" cy="4709160"/>
        </p:xfrm>
        <a:graphic>
          <a:graphicData uri="http://schemas.openxmlformats.org/drawingml/2006/table">
            <a:tbl>
              <a:tblPr/>
              <a:tblGrid>
                <a:gridCol w="2743200"/>
                <a:gridCol w="4174236"/>
                <a:gridCol w="4174236"/>
              </a:tblGrid>
              <a:tr h="67273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3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Classical Concept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3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Molecular Concept (Benzer)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33D"/>
                    </a:solidFill>
                  </a:tcPr>
                </a:tc>
              </a:tr>
              <a:tr h="6727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b="1" dirty="0">
                          <a:solidFill>
                            <a:srgbClr val="162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unit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Indivisible “bead” on the chromosome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Divisible sequence of nucleotide pairs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27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b="1" dirty="0">
                          <a:solidFill>
                            <a:srgbClr val="162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Unit of function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= the gene, as a whole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Cistron (defined by the complementation test)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A"/>
                    </a:solidFill>
                  </a:tcPr>
                </a:tc>
              </a:tr>
              <a:tr h="6727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b="1" dirty="0">
                          <a:solidFill>
                            <a:srgbClr val="162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Unit of recombination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= the gene; crossing-over only between genes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Recon — as small as 1–2 base pairs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27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b="1" dirty="0">
                          <a:solidFill>
                            <a:srgbClr val="162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Unit of mutation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= the gene; mutation changes the entire gene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Muton — a single nucleotide pair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A"/>
                    </a:solidFill>
                  </a:tcPr>
                </a:tc>
              </a:tr>
              <a:tr h="6727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b="1" dirty="0">
                          <a:solidFill>
                            <a:srgbClr val="162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defined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By phenotype and chromosomal map position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By operational tests: recombination &amp; complementation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27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b="1" dirty="0">
                          <a:solidFill>
                            <a:srgbClr val="162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Relationship of the units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Identical — one unit performs all roles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30" dirty="0">
                          <a:solidFill>
                            <a:srgbClr val="22345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Distinct &amp; hierarchical: gene &gt; cistron &gt; recon &gt; muton</a:t>
                      </a:r>
                      <a:endParaRPr lang="en-US" sz="11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73152" marB="73152" anchor="ctr">
                    <a:lnL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A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· I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rII to the Genetic Code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051560" cy="457200"/>
          </a:xfrm>
          <a:prstGeom prst="roundRect">
            <a:avLst>
              <a:gd name="adj" fmla="val 16000"/>
            </a:avLst>
          </a:prstGeom>
          <a:solidFill>
            <a:srgbClr val="1D7874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16002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r1589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828800" y="1472184"/>
            <a:ext cx="98115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3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Benzer's mutant r1589 (a deletion spanning both cistron boundaries, fusing rIIA and rIIB) became a key tool for testing the reading-frame nature of the genetic code.</a:t>
            </a:r>
            <a:endParaRPr lang="en-US" sz="1330" dirty="0"/>
          </a:p>
        </p:txBody>
      </p:sp>
      <p:sp>
        <p:nvSpPr>
          <p:cNvPr id="7" name="Shape 5"/>
          <p:cNvSpPr/>
          <p:nvPr/>
        </p:nvSpPr>
        <p:spPr>
          <a:xfrm>
            <a:off x="548640" y="2679192"/>
            <a:ext cx="1051560" cy="457200"/>
          </a:xfrm>
          <a:prstGeom prst="roundRect">
            <a:avLst>
              <a:gd name="adj" fmla="val 16000"/>
            </a:avLst>
          </a:prstGeom>
          <a:solidFill>
            <a:srgbClr val="D9A441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548640" y="267919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1961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1828800" y="2551176"/>
            <a:ext cx="98115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3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Crick, Barnett, Brenner &amp; Watts-Tobin (Nature 192:1227–1232) used rII frameshift mutations to show the code is read in non-overlapping triplets — the famous “+/−” experiment.</a:t>
            </a:r>
            <a:endParaRPr lang="en-US" sz="1330" dirty="0"/>
          </a:p>
        </p:txBody>
      </p:sp>
      <p:sp>
        <p:nvSpPr>
          <p:cNvPr id="10" name="Shape 8"/>
          <p:cNvSpPr/>
          <p:nvPr/>
        </p:nvSpPr>
        <p:spPr>
          <a:xfrm>
            <a:off x="548640" y="3758184"/>
            <a:ext cx="1051560" cy="457200"/>
          </a:xfrm>
          <a:prstGeom prst="roundRect">
            <a:avLst>
              <a:gd name="adj" fmla="val 16000"/>
            </a:avLst>
          </a:prstGeom>
          <a:solidFill>
            <a:srgbClr val="1D7874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548640" y="3758184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1964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1828800" y="3630168"/>
            <a:ext cx="98115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3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Yanofsky et al. demonstrated colinearity: the linear order of mutable sites within a gene matches the linear order of altered amino acids in its polypeptide product.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548640" y="5166360"/>
            <a:ext cx="11091672" cy="1005840"/>
          </a:xfrm>
          <a:prstGeom prst="roundRect">
            <a:avLst>
              <a:gd name="adj" fmla="val 8182"/>
            </a:avLst>
          </a:prstGeom>
          <a:solidFill>
            <a:srgbClr val="16233D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68680" y="5166360"/>
            <a:ext cx="104515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rII system became the proving ground for the central dogma of molecular biology.</a:t>
            </a:r>
            <a:endParaRPr lang="en-US" sz="1600" dirty="0"/>
          </a:p>
        </p:txBody>
      </p:sp>
      <p:sp>
        <p:nvSpPr>
          <p:cNvPr id="16" name="Text 1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· II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Gene Concept Keeps Evolving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417320" cy="457200"/>
          </a:xfrm>
          <a:prstGeom prst="roundRect">
            <a:avLst>
              <a:gd name="adj" fmla="val 16000"/>
            </a:avLst>
          </a:prstGeom>
          <a:solidFill>
            <a:srgbClr val="1D7874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1600200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1960s–70s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2194560" y="1527048"/>
            <a:ext cx="94457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3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Overlapping genes and “genes-within-genes” complicate the simple colinear model.</a:t>
            </a:r>
            <a:endParaRPr lang="en-US" sz="1330" dirty="0"/>
          </a:p>
        </p:txBody>
      </p:sp>
      <p:sp>
        <p:nvSpPr>
          <p:cNvPr id="7" name="Shape 5"/>
          <p:cNvSpPr/>
          <p:nvPr/>
        </p:nvSpPr>
        <p:spPr>
          <a:xfrm>
            <a:off x="548640" y="2468880"/>
            <a:ext cx="1417320" cy="457200"/>
          </a:xfrm>
          <a:prstGeom prst="roundRect">
            <a:avLst>
              <a:gd name="adj" fmla="val 16000"/>
            </a:avLst>
          </a:prstGeom>
          <a:solidFill>
            <a:srgbClr val="D9A441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548640" y="2468880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1970s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2194560" y="2395728"/>
            <a:ext cx="94457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3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genes and introns are discovered in eukaryotes — a cistron is no longer a simple, uninterrupted stretch of DNA.</a:t>
            </a:r>
            <a:endParaRPr lang="en-US" sz="1330" dirty="0"/>
          </a:p>
        </p:txBody>
      </p:sp>
      <p:sp>
        <p:nvSpPr>
          <p:cNvPr id="10" name="Shape 8"/>
          <p:cNvSpPr/>
          <p:nvPr/>
        </p:nvSpPr>
        <p:spPr>
          <a:xfrm>
            <a:off x="548640" y="3337560"/>
            <a:ext cx="1417320" cy="457200"/>
          </a:xfrm>
          <a:prstGeom prst="roundRect">
            <a:avLst>
              <a:gd name="adj" fmla="val 16000"/>
            </a:avLst>
          </a:prstGeom>
          <a:solidFill>
            <a:srgbClr val="1D7874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548640" y="3337560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2194560" y="3264408"/>
            <a:ext cx="94457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3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Alternative splicing, overlapping reading frames, and regulatory RNAs further blur where one “gene” ends and another begins.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548640" y="4572000"/>
            <a:ext cx="11091672" cy="1600200"/>
          </a:xfrm>
          <a:prstGeom prst="roundRect">
            <a:avLst>
              <a:gd name="adj" fmla="val 5143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914400" y="4681728"/>
            <a:ext cx="10360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 definition of the gene needs to remain somewhat pliable if it is to encompass all of the different structure–function relationships that occur in living organisms.”</a:t>
            </a:r>
            <a:endParaRPr lang="en-US" sz="1500" dirty="0"/>
          </a:p>
        </p:txBody>
      </p:sp>
      <p:sp>
        <p:nvSpPr>
          <p:cNvPr id="16" name="Text 1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6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04672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1691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1115568" y="1618488"/>
            <a:ext cx="10451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EFF3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classical gene was one indivisible unit of structure, function, mutation, and recombination.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2587752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548640" y="25877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1115568" y="2514600"/>
            <a:ext cx="10451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EFF3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Benzer's rII system in phage T4 gave unmatched resolving power to test that assumption directly.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48640" y="3483864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548640" y="34838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1115568" y="3410712"/>
            <a:ext cx="10451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EFF3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gene proved divisible: cistron (function), recon (recombination), and muton (mutation) are distinct, nested units.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548640" y="4379976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48640" y="43799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115568" y="4306824"/>
            <a:ext cx="10451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EFF3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smallest recon and muton approach the single base pair — the ultimate molecular limit.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48640" y="5276088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548640" y="52760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1115568" y="5202936"/>
            <a:ext cx="10451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EFF3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work laid the operational and conceptual foundation for molecular genetics, including the triplet code and colinearity.</a:t>
            </a:r>
            <a:endParaRPr lang="en-US" sz="1450" dirty="0"/>
          </a:p>
        </p:txBody>
      </p:sp>
      <p:pic>
        <p:nvPicPr>
          <p:cNvPr id="19" name="Image 0" descr="assets/helix_moti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172200"/>
            <a:ext cx="12188952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 &amp; Further Reading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81328"/>
            <a:ext cx="5271516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(1955). Fine structure of a genetic region in bacteriophage. Proceedings of the National Academy of Sciences, 41(6), 344–354.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(1956). Genetic fine structure and its relation to the DNA molecule. Brookhaven Symposia in Biology, 8, 3–16.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(1957). The elementary units of heredity. In W. D. McElroy &amp; B. Glass (Eds.), The Chemical Basis of Heredity (pp. 70–93). Johns Hopkins Press.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(1959). On the topology of the genetic fine structure. Proceedings of the National Academy of Sciences, 45(11), 1607–1620.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(1961). On the topography of the genetic fine structure. Proceedings of the National Academy of Sciences, 47(3), 403–415.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Crick, F. H. C., Barnett, L., Brenner, S., &amp; Watts-Tobin, R. J. (1961). General nature of the genetic code for proteins. Nature, 192, 1227–1232.</a:t>
            </a:r>
            <a:endParaRPr lang="en-US" sz="1080" dirty="0"/>
          </a:p>
        </p:txBody>
      </p:sp>
      <p:sp>
        <p:nvSpPr>
          <p:cNvPr id="5" name="Text 3"/>
          <p:cNvSpPr txBox="1"/>
          <p:nvPr/>
        </p:nvSpPr>
        <p:spPr>
          <a:xfrm>
            <a:off x="6368796" y="1481328"/>
            <a:ext cx="5271516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Yanofsky, C., et al. (1964). On the colinearity of gene structure and protein structure. Proceedings of the National Academy of Sciences, 51(2), 266–272.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Beadle, G. W., &amp; Tatum, E. L. (1941). Genetic control of biochemical reactions in Neurospora. Proceedings of the National Academy of Sciences, 27(11), 499–506.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Morgan, T. H. (1910). Sex limited inheritance in Drosophila. Science, 32(812), 120–122.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Griffiths, A. J. F., Wessler, S. R., Carroll, S. B., &amp; Doebley, J. (2020). Introduction to Genetic Analysis (12th ed.). W. H. Freeman.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Snustad, D. P., &amp; Simmons, M. J. Principles of Genetics (7th ed.). Wiley.</a:t>
            </a:r>
            <a:endParaRPr lang="en-US" sz="1080" dirty="0"/>
          </a:p>
          <a:p>
            <a:pPr indent="0" marL="0">
              <a:lnSpc>
                <a:spcPct val="112000"/>
              </a:lnSpc>
              <a:spcAft>
                <a:spcPts val="1200"/>
              </a:spcAft>
              <a:buNone/>
            </a:pPr>
            <a:r>
              <a:rPr lang="en-US" sz="108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Lewin, B. (2000). Genes VII. Oxford University Press.</a:t>
            </a:r>
            <a:endParaRPr lang="en-US" sz="108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Will Cover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66928" cy="566928"/>
          </a:xfrm>
          <a:prstGeom prst="ellipse">
            <a:avLst/>
          </a:prstGeom>
          <a:solidFill>
            <a:srgbClr val="1D7874"/>
          </a:solidFill>
          <a:ln/>
        </p:spPr>
      </p:sp>
      <p:pic>
        <p:nvPicPr>
          <p:cNvPr id="5" name="Image 0" descr="assets/icon_histo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703" y="1644823"/>
            <a:ext cx="294803" cy="294803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298448" y="1481328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Classical Gene Concept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1298448" y="1837944"/>
            <a:ext cx="45399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“beads on a string” model of Morgan and Sturtevant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323076" y="1508760"/>
            <a:ext cx="566928" cy="566928"/>
          </a:xfrm>
          <a:prstGeom prst="ellipse">
            <a:avLst/>
          </a:prstGeom>
          <a:solidFill>
            <a:srgbClr val="A67722"/>
          </a:solidFill>
          <a:ln/>
        </p:spPr>
      </p:sp>
      <p:pic>
        <p:nvPicPr>
          <p:cNvPr id="9" name="Image 1" descr="assets/icon_flas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139" y="1644823"/>
            <a:ext cx="294803" cy="294803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7072884" y="1481328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Cracks in the Model</a:t>
            </a:r>
            <a:endParaRPr lang="en-US" sz="1500" dirty="0"/>
          </a:p>
        </p:txBody>
      </p:sp>
      <p:sp>
        <p:nvSpPr>
          <p:cNvPr id="11" name="Text 7"/>
          <p:cNvSpPr txBox="1"/>
          <p:nvPr/>
        </p:nvSpPr>
        <p:spPr>
          <a:xfrm>
            <a:off x="7072884" y="1837944"/>
            <a:ext cx="45399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Garrod, Beadle &amp; Tatum, and the rise of the biochemical gene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548640" y="2807208"/>
            <a:ext cx="566928" cy="566928"/>
          </a:xfrm>
          <a:prstGeom prst="ellipse">
            <a:avLst/>
          </a:prstGeom>
          <a:solidFill>
            <a:srgbClr val="1D7874"/>
          </a:solidFill>
          <a:ln/>
        </p:spPr>
      </p:sp>
      <p:pic>
        <p:nvPicPr>
          <p:cNvPr id="13" name="Image 2" descr="assets/icon_microscop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03" y="2943271"/>
            <a:ext cx="294803" cy="294803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298448" y="2779776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Benzer's rII System</a:t>
            </a:r>
            <a:endParaRPr lang="en-US" sz="1500" dirty="0"/>
          </a:p>
        </p:txBody>
      </p:sp>
      <p:sp>
        <p:nvSpPr>
          <p:cNvPr id="15" name="Text 10"/>
          <p:cNvSpPr txBox="1"/>
          <p:nvPr/>
        </p:nvSpPr>
        <p:spPr>
          <a:xfrm>
            <a:off x="1298448" y="3136392"/>
            <a:ext cx="45399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ultrasensitive phage assay for detecting rare recombinants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323076" y="2807208"/>
            <a:ext cx="566928" cy="566928"/>
          </a:xfrm>
          <a:prstGeom prst="ellipse">
            <a:avLst/>
          </a:prstGeom>
          <a:solidFill>
            <a:srgbClr val="A67722"/>
          </a:solidFill>
          <a:ln/>
        </p:spPr>
      </p:sp>
      <p:pic>
        <p:nvPicPr>
          <p:cNvPr id="17" name="Image 3" descr="assets/icon_netwo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139" y="2943271"/>
            <a:ext cx="294803" cy="294803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7072884" y="2779776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Fine-Structure &amp; Deletion Mapping</a:t>
            </a:r>
            <a:endParaRPr lang="en-US" sz="1500" dirty="0"/>
          </a:p>
        </p:txBody>
      </p:sp>
      <p:sp>
        <p:nvSpPr>
          <p:cNvPr id="19" name="Text 13"/>
          <p:cNvSpPr txBox="1"/>
          <p:nvPr/>
        </p:nvSpPr>
        <p:spPr>
          <a:xfrm>
            <a:off x="7072884" y="3136392"/>
            <a:ext cx="45399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Ordering thousands of mutations to the nucleotide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548640" y="4105656"/>
            <a:ext cx="566928" cy="566928"/>
          </a:xfrm>
          <a:prstGeom prst="ellipse">
            <a:avLst/>
          </a:prstGeom>
          <a:solidFill>
            <a:srgbClr val="1D7874"/>
          </a:solidFill>
          <a:ln/>
        </p:spPr>
      </p:sp>
      <p:pic>
        <p:nvPicPr>
          <p:cNvPr id="21" name="Image 4" descr="assets/icon_sitemap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03" y="4241719"/>
            <a:ext cx="294803" cy="294803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298448" y="4078224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Cistron, Recon, Muton</a:t>
            </a:r>
            <a:endParaRPr lang="en-US" sz="1500" dirty="0"/>
          </a:p>
        </p:txBody>
      </p:sp>
      <p:sp>
        <p:nvSpPr>
          <p:cNvPr id="23" name="Text 16"/>
          <p:cNvSpPr txBox="1"/>
          <p:nvPr/>
        </p:nvSpPr>
        <p:spPr>
          <a:xfrm>
            <a:off x="1298448" y="4434840"/>
            <a:ext cx="45399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Function, recombination, and mutation — redefined at the molecular level</a:t>
            </a:r>
            <a:endParaRPr lang="en-US" sz="1100" dirty="0"/>
          </a:p>
        </p:txBody>
      </p:sp>
      <p:sp>
        <p:nvSpPr>
          <p:cNvPr id="24" name="Shape 17"/>
          <p:cNvSpPr/>
          <p:nvPr/>
        </p:nvSpPr>
        <p:spPr>
          <a:xfrm>
            <a:off x="6323076" y="4105656"/>
            <a:ext cx="566928" cy="566928"/>
          </a:xfrm>
          <a:prstGeom prst="ellipse">
            <a:avLst/>
          </a:prstGeom>
          <a:solidFill>
            <a:srgbClr val="A67722"/>
          </a:solidFill>
          <a:ln/>
        </p:spPr>
      </p:sp>
      <p:pic>
        <p:nvPicPr>
          <p:cNvPr id="25" name="Image 5" descr="assets/icon_balanc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9139" y="4241719"/>
            <a:ext cx="294803" cy="294803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7072884" y="4078224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Classical vs. Molecular Gene</a:t>
            </a:r>
            <a:endParaRPr lang="en-US" sz="1500" dirty="0"/>
          </a:p>
        </p:txBody>
      </p:sp>
      <p:sp>
        <p:nvSpPr>
          <p:cNvPr id="27" name="Text 19"/>
          <p:cNvSpPr txBox="1"/>
          <p:nvPr/>
        </p:nvSpPr>
        <p:spPr>
          <a:xfrm>
            <a:off x="7072884" y="4434840"/>
            <a:ext cx="45399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side-by-side synthesis of the two concepts</a:t>
            </a:r>
            <a:endParaRPr lang="en-US" sz="1100" dirty="0"/>
          </a:p>
        </p:txBody>
      </p:sp>
      <p:sp>
        <p:nvSpPr>
          <p:cNvPr id="28" name="Shape 20"/>
          <p:cNvSpPr/>
          <p:nvPr/>
        </p:nvSpPr>
        <p:spPr>
          <a:xfrm>
            <a:off x="548640" y="5404104"/>
            <a:ext cx="566928" cy="566928"/>
          </a:xfrm>
          <a:prstGeom prst="ellipse">
            <a:avLst/>
          </a:prstGeom>
          <a:solidFill>
            <a:srgbClr val="1D7874"/>
          </a:solidFill>
          <a:ln/>
        </p:spPr>
      </p:sp>
      <p:pic>
        <p:nvPicPr>
          <p:cNvPr id="29" name="Image 6" descr="assets/icon_lightbulb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703" y="5540167"/>
            <a:ext cx="294803" cy="294803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1298448" y="5376672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Legacy</a:t>
            </a:r>
            <a:endParaRPr lang="en-US" sz="1500" dirty="0"/>
          </a:p>
        </p:txBody>
      </p:sp>
      <p:sp>
        <p:nvSpPr>
          <p:cNvPr id="31" name="Text 22"/>
          <p:cNvSpPr txBox="1"/>
          <p:nvPr/>
        </p:nvSpPr>
        <p:spPr>
          <a:xfrm>
            <a:off x="1298448" y="5733288"/>
            <a:ext cx="45399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triplet code, colinearity, and today's more flexible gene concept</a:t>
            </a:r>
            <a:endParaRPr lang="en-US" sz="1100" dirty="0"/>
          </a:p>
        </p:txBody>
      </p:sp>
      <p:sp>
        <p:nvSpPr>
          <p:cNvPr id="32" name="Text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33" name="Shape 24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34" name="Text 25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CLASSICAL VIEW · PRE-1950S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Gene as a “Bead on a String”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81328"/>
            <a:ext cx="5943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08000"/>
              </a:lnSpc>
              <a:spcAft>
                <a:spcPts val="1400"/>
              </a:spcAft>
              <a:buSzPct val="100000"/>
              <a:buChar char="–"/>
            </a:pPr>
            <a:r>
              <a:rPr lang="en-US" sz="13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Mendel (1866) treated the gene as an abstract “unit factor” controlling one trait, transmitted intact from parent to offspring.</a:t>
            </a:r>
            <a:endParaRPr lang="en-US" sz="1350" dirty="0"/>
          </a:p>
          <a:p>
            <a:pPr marL="228600" indent="-228600">
              <a:lnSpc>
                <a:spcPct val="108000"/>
              </a:lnSpc>
              <a:spcAft>
                <a:spcPts val="1400"/>
              </a:spcAft>
              <a:buSzPct val="100000"/>
              <a:buChar char="–"/>
            </a:pPr>
            <a:r>
              <a:rPr lang="en-US" sz="13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Morgan, Sturtevant &amp; Muller (1910s–1930s) localized genes to fixed positions (“loci”) on chromosomes, ordered like beads strung along a wire.</a:t>
            </a:r>
            <a:endParaRPr lang="en-US" sz="1350" dirty="0"/>
          </a:p>
          <a:p>
            <a:pPr marL="228600" indent="-228600">
              <a:lnSpc>
                <a:spcPct val="108000"/>
              </a:lnSpc>
              <a:spcAft>
                <a:spcPts val="1400"/>
              </a:spcAft>
              <a:buSzPct val="100000"/>
              <a:buChar char="–"/>
            </a:pPr>
            <a:r>
              <a:rPr lang="en-US" sz="1350" b="1" dirty="0">
                <a:solidFill>
                  <a:srgbClr val="16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 was treated as a single, indivisible unit that simultaneously served as the unit of structure, function, mutation, AND recombination.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812280" y="1463040"/>
            <a:ext cx="4828032" cy="3246120"/>
          </a:xfrm>
          <a:prstGeom prst="roundRect">
            <a:avLst>
              <a:gd name="adj" fmla="val 2535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7086600" y="1627632"/>
            <a:ext cx="4279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Load-Bearing Assumptions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7086600" y="2103120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7086600" y="2103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7598664" y="2048256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indivisibility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7598664" y="2340864"/>
            <a:ext cx="3730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Recombination occurs between genes — never within one.</a:t>
            </a:r>
            <a:endParaRPr lang="en-US" sz="1080" dirty="0"/>
          </a:p>
        </p:txBody>
      </p:sp>
      <p:sp>
        <p:nvSpPr>
          <p:cNvPr id="11" name="Shape 9"/>
          <p:cNvSpPr/>
          <p:nvPr/>
        </p:nvSpPr>
        <p:spPr>
          <a:xfrm>
            <a:off x="7086600" y="2999232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7086600" y="2999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7598664" y="294436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Mutational unity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7598664" y="3236976"/>
            <a:ext cx="3730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 changes wholesale from one allelic state to another.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7086600" y="3895344"/>
            <a:ext cx="384048" cy="384048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7086600" y="3895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7598664" y="3840480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 atomicity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7598664" y="4133088"/>
            <a:ext cx="3730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 is wholly functional or wholly non-functional; it has no “parts.”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777240" y="5120640"/>
            <a:ext cx="9253728" cy="0"/>
          </a:xfrm>
          <a:prstGeom prst="line">
            <a:avLst/>
          </a:prstGeom>
          <a:noFill/>
          <a:ln w="31750">
            <a:solidFill>
              <a:srgbClr val="22345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4892040"/>
            <a:ext cx="457200" cy="457200"/>
          </a:xfrm>
          <a:prstGeom prst="ellipse">
            <a:avLst/>
          </a:prstGeom>
          <a:solidFill>
            <a:srgbClr val="1D787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389888" y="4892040"/>
            <a:ext cx="457200" cy="457200"/>
          </a:xfrm>
          <a:prstGeom prst="ellipse">
            <a:avLst/>
          </a:prstGeom>
          <a:solidFill>
            <a:srgbClr val="D9A44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231136" y="4892040"/>
            <a:ext cx="457200" cy="457200"/>
          </a:xfrm>
          <a:prstGeom prst="ellipse">
            <a:avLst/>
          </a:prstGeom>
          <a:solidFill>
            <a:srgbClr val="1D787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072384" y="4892040"/>
            <a:ext cx="457200" cy="457200"/>
          </a:xfrm>
          <a:prstGeom prst="ellipse">
            <a:avLst/>
          </a:prstGeom>
          <a:solidFill>
            <a:srgbClr val="D9A44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913632" y="4892040"/>
            <a:ext cx="457200" cy="457200"/>
          </a:xfrm>
          <a:prstGeom prst="ellipse">
            <a:avLst/>
          </a:prstGeom>
          <a:solidFill>
            <a:srgbClr val="1D787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54880" y="4892040"/>
            <a:ext cx="457200" cy="457200"/>
          </a:xfrm>
          <a:prstGeom prst="ellipse">
            <a:avLst/>
          </a:prstGeom>
          <a:solidFill>
            <a:srgbClr val="D9A44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596128" y="4892040"/>
            <a:ext cx="457200" cy="457200"/>
          </a:xfrm>
          <a:prstGeom prst="ellipse">
            <a:avLst/>
          </a:prstGeom>
          <a:solidFill>
            <a:srgbClr val="1D787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37376" y="4892040"/>
            <a:ext cx="457200" cy="457200"/>
          </a:xfrm>
          <a:prstGeom prst="ellipse">
            <a:avLst/>
          </a:prstGeom>
          <a:solidFill>
            <a:srgbClr val="B5493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278624" y="4892040"/>
            <a:ext cx="457200" cy="457200"/>
          </a:xfrm>
          <a:prstGeom prst="ellipse">
            <a:avLst/>
          </a:prstGeom>
          <a:solidFill>
            <a:srgbClr val="1D787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119872" y="4892040"/>
            <a:ext cx="457200" cy="457200"/>
          </a:xfrm>
          <a:prstGeom prst="ellipse">
            <a:avLst/>
          </a:prstGeom>
          <a:solidFill>
            <a:srgbClr val="D9A44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961120" y="4892040"/>
            <a:ext cx="457200" cy="457200"/>
          </a:xfrm>
          <a:prstGeom prst="ellipse">
            <a:avLst/>
          </a:prstGeom>
          <a:solidFill>
            <a:srgbClr val="1D787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802368" y="4892040"/>
            <a:ext cx="457200" cy="457200"/>
          </a:xfrm>
          <a:prstGeom prst="ellipse">
            <a:avLst/>
          </a:prstGeom>
          <a:solidFill>
            <a:srgbClr val="D9A44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548640" y="5458968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“bead” = one indivisible gene locus on the chromosome  (red = a mutant gene)</a:t>
            </a:r>
            <a:endParaRPr lang="en-US" sz="1100" dirty="0"/>
          </a:p>
        </p:txBody>
      </p:sp>
      <p:sp>
        <p:nvSpPr>
          <p:cNvPr id="34" name="Text 3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36" name="Text 33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TOWARD A BIOCHEMICAL GENE · 1900S–1940S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Trait to Enzyme: the Biochemical Gene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514344" cy="3246120"/>
          </a:xfrm>
          <a:prstGeom prst="roundRect">
            <a:avLst>
              <a:gd name="adj" fmla="val 2535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847088"/>
            <a:ext cx="146304" cy="146304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51560" y="1737360"/>
            <a:ext cx="2755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Garrod  (1902–1909)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804672" y="2331720"/>
            <a:ext cx="30022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Studied “inborn errors of metabolism” such as alkaptonuria and proposed that one mutant gene blocks one specific step in a metabolic pathway.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37304" y="1508760"/>
            <a:ext cx="3514344" cy="3246120"/>
          </a:xfrm>
          <a:prstGeom prst="roundRect">
            <a:avLst>
              <a:gd name="adj" fmla="val 2535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93336" y="1847088"/>
            <a:ext cx="146304" cy="146304"/>
          </a:xfrm>
          <a:prstGeom prst="ellipse">
            <a:avLst/>
          </a:prstGeom>
          <a:solidFill>
            <a:srgbClr val="A67722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4840224" y="1737360"/>
            <a:ext cx="2755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Beadle &amp; Tatum  (1941)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4593336" y="2331720"/>
            <a:ext cx="30022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X-ray-induced auxotrophic mutants of Neurospora crassa each lost exactly one enzyme activity — the “one gene–one enzyme” hypothesis. Awarded the Nobel Prize in 1958.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125968" y="1508760"/>
            <a:ext cx="3514344" cy="3246120"/>
          </a:xfrm>
          <a:prstGeom prst="roundRect">
            <a:avLst>
              <a:gd name="adj" fmla="val 2535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82000" y="1847088"/>
            <a:ext cx="146304" cy="146304"/>
          </a:xfrm>
          <a:prstGeom prst="ellipse">
            <a:avLst/>
          </a:prstGeom>
          <a:solidFill>
            <a:srgbClr val="1D7874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628888" y="1737360"/>
            <a:ext cx="2755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Later refinement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8382000" y="2331720"/>
            <a:ext cx="30022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enzymes are built from more than one polypeptide chain, each separately encoded — sharpened to “one gene–one polypeptide” (e.g. tryptophan synthetase, haemoglobin).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4983480"/>
            <a:ext cx="11091672" cy="1051560"/>
          </a:xfrm>
          <a:prstGeom prst="roundRect">
            <a:avLst>
              <a:gd name="adj" fmla="val 7826"/>
            </a:avLst>
          </a:prstGeom>
          <a:solidFill>
            <a:srgbClr val="16233D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68680" y="5120640"/>
            <a:ext cx="10451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Genes were now understood to act through discrete molecular products — but the internal architecture of the gene itself remained unknown. Answering that required a new experimental system: bacteriophage.</a:t>
            </a:r>
            <a:endParaRPr lang="en-US" sz="1350" dirty="0"/>
          </a:p>
        </p:txBody>
      </p:sp>
      <p:sp>
        <p:nvSpPr>
          <p:cNvPr id="19" name="Text 1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21" name="Text 18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EXPERIMENTAL SYSTEM · SEYMOUR BENZER, 1950S–60S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Phage System of Extraordinary Power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81328"/>
            <a:ext cx="44805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08000"/>
              </a:lnSpc>
              <a:spcAft>
                <a:spcPts val="1600"/>
              </a:spcAft>
              <a:buSzPct val="100000"/>
              <a:buChar char="–"/>
            </a:pPr>
            <a:r>
              <a:rPr lang="en-US" sz="130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Seymour Benzer, trained as a physicist, joined the Cold Spring Harbor phage course and worked with André Lwoff at the Pasteur Institute.</a:t>
            </a:r>
            <a:endParaRPr lang="en-US" sz="1300" dirty="0"/>
          </a:p>
          <a:p>
            <a:pPr marL="228600" indent="-228600">
              <a:lnSpc>
                <a:spcPct val="108000"/>
              </a:lnSpc>
              <a:spcAft>
                <a:spcPts val="1600"/>
              </a:spcAft>
              <a:buSzPct val="100000"/>
              <a:buChar char="–"/>
            </a:pPr>
            <a:r>
              <a:rPr lang="en-US" sz="130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chose rII mutants of bacteriophage T4 — easily scored by their “rapid lysis” plaque morphology on E. coli B.</a:t>
            </a:r>
            <a:endParaRPr lang="en-US" sz="1300" dirty="0"/>
          </a:p>
          <a:p>
            <a:pPr marL="228600" indent="-228600">
              <a:lnSpc>
                <a:spcPct val="108000"/>
              </a:lnSpc>
              <a:spcAft>
                <a:spcPts val="1600"/>
              </a:spcAft>
              <a:buSzPct val="100000"/>
              <a:buChar char="–"/>
            </a:pPr>
            <a:r>
              <a:rPr lang="en-US" sz="1300" b="1" dirty="0">
                <a:solidFill>
                  <a:srgbClr val="16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decisive trick: rII⁻ mutants cannot form plaques on E. coli K12(λ), while rII⁺ (wild type) can — a “restrictive” host that acts as a molecular sieve.</a:t>
            </a:r>
            <a:endParaRPr lang="en-US" sz="1300" dirty="0"/>
          </a:p>
        </p:txBody>
      </p:sp>
      <p:pic>
        <p:nvPicPr>
          <p:cNvPr id="5" name="Image 0" descr="assets/d1_host_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2120" y="1828800"/>
            <a:ext cx="6035040" cy="312724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5349240"/>
            <a:ext cx="11091672" cy="777240"/>
          </a:xfrm>
          <a:prstGeom prst="roundRect">
            <a:avLst>
              <a:gd name="adj" fmla="val 10588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822960" y="5349240"/>
            <a:ext cx="105430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rII⁺ revertant among 10⁸ mutant phage produces a visible plaque — </a:t>
            </a:r>
            <a:pPr indent="0" marL="0">
              <a:buNone/>
            </a:pPr>
            <a:r>
              <a:rPr lang="en-US" sz="1250" b="1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resolving power far beyond classical recombination mapping in eukaryotes.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· RECOMBINATION MAPPING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Mapping Mutations to the Nucleotide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81328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08000"/>
              </a:lnSpc>
              <a:spcAft>
                <a:spcPts val="1500"/>
              </a:spcAft>
              <a:buSzPct val="100000"/>
              <a:buChar char="–"/>
            </a:pPr>
            <a:r>
              <a:rPr lang="en-US" sz="13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rII⁻ mutants co-infect E. coli B; the progeny are plated on K12(λ) — only rII⁺ recombinants can form plaques there.</a:t>
            </a:r>
            <a:endParaRPr lang="en-US" sz="1350" dirty="0"/>
          </a:p>
          <a:p>
            <a:pPr marL="228600" indent="-228600">
              <a:lnSpc>
                <a:spcPct val="108000"/>
              </a:lnSpc>
              <a:spcAft>
                <a:spcPts val="1500"/>
              </a:spcAft>
              <a:buSzPct val="100000"/>
              <a:buChar char="–"/>
            </a:pPr>
            <a:r>
              <a:rPr lang="en-US" sz="13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Recombination frequency between two mutations is converted directly into a physical map distance between their sites.</a:t>
            </a:r>
            <a:endParaRPr lang="en-US" sz="1350" dirty="0"/>
          </a:p>
          <a:p>
            <a:pPr marL="228600" indent="-228600">
              <a:lnSpc>
                <a:spcPct val="108000"/>
              </a:lnSpc>
              <a:spcAft>
                <a:spcPts val="1500"/>
              </a:spcAft>
              <a:buSzPct val="100000"/>
              <a:buChar char="–"/>
            </a:pPr>
            <a:r>
              <a:rPr lang="en-US" sz="13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smallest resolvable recombination frequency was about 0.02%, corresponding to roughly one to two base pairs (Benzer, 1959).</a:t>
            </a:r>
            <a:endParaRPr lang="en-US" sz="1350" dirty="0"/>
          </a:p>
          <a:p>
            <a:pPr marL="228600" indent="-228600">
              <a:lnSpc>
                <a:spcPct val="108000"/>
              </a:lnSpc>
              <a:spcAft>
                <a:spcPts val="1500"/>
              </a:spcAft>
              <a:buSzPct val="100000"/>
              <a:buChar char="–"/>
            </a:pPr>
            <a:r>
              <a:rPr lang="en-US" sz="13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T4 genome spans about 1500 map units ≈ 1.5×10⁵ base pairs — so 1 map unit ≈ 100 bp.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589520" y="1508760"/>
            <a:ext cx="4050792" cy="1115568"/>
          </a:xfrm>
          <a:prstGeom prst="roundRect">
            <a:avLst>
              <a:gd name="adj" fmla="val 6557"/>
            </a:avLst>
          </a:prstGeom>
          <a:solidFill>
            <a:srgbClr val="EFF3F6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680960" y="1618488"/>
            <a:ext cx="3867912" cy="61356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D78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~2,000</a:t>
            </a:r>
            <a:endParaRPr lang="en-US" sz="2500" dirty="0"/>
          </a:p>
        </p:txBody>
      </p:sp>
      <p:sp>
        <p:nvSpPr>
          <p:cNvPr id="7" name="Text 5"/>
          <p:cNvSpPr txBox="1"/>
          <p:nvPr/>
        </p:nvSpPr>
        <p:spPr>
          <a:xfrm>
            <a:off x="7680960" y="2195474"/>
            <a:ext cx="3867912" cy="446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mutants isolated and mapped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7589520" y="2807208"/>
            <a:ext cx="4050792" cy="1115568"/>
          </a:xfrm>
          <a:prstGeom prst="roundRect">
            <a:avLst>
              <a:gd name="adj" fmla="val 6557"/>
            </a:avLst>
          </a:prstGeom>
          <a:solidFill>
            <a:srgbClr val="EFF3F6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7680960" y="2916936"/>
            <a:ext cx="3867912" cy="61356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A677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304</a:t>
            </a:r>
            <a:endParaRPr lang="en-US" sz="2500" dirty="0"/>
          </a:p>
        </p:txBody>
      </p:sp>
      <p:sp>
        <p:nvSpPr>
          <p:cNvPr id="10" name="Text 8"/>
          <p:cNvSpPr txBox="1"/>
          <p:nvPr/>
        </p:nvSpPr>
        <p:spPr>
          <a:xfrm>
            <a:off x="7680960" y="3493922"/>
            <a:ext cx="3867912" cy="446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distinguishable mutable sites resolved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589520" y="4105656"/>
            <a:ext cx="4050792" cy="1115568"/>
          </a:xfrm>
          <a:prstGeom prst="roundRect">
            <a:avLst>
              <a:gd name="adj" fmla="val 6557"/>
            </a:avLst>
          </a:prstGeom>
          <a:solidFill>
            <a:srgbClr val="EFF3F6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7680960" y="4215384"/>
            <a:ext cx="3867912" cy="61356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D78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1–2 bp</a:t>
            </a:r>
            <a:endParaRPr lang="en-US" sz="2500" dirty="0"/>
          </a:p>
        </p:txBody>
      </p:sp>
      <p:sp>
        <p:nvSpPr>
          <p:cNvPr id="13" name="Text 11"/>
          <p:cNvSpPr txBox="1"/>
          <p:nvPr/>
        </p:nvSpPr>
        <p:spPr>
          <a:xfrm>
            <a:off x="7680960" y="4792370"/>
            <a:ext cx="3867912" cy="446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finest resolvable map distance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5623560"/>
            <a:ext cx="6675120" cy="713232"/>
          </a:xfrm>
          <a:prstGeom prst="roundRect">
            <a:avLst>
              <a:gd name="adj" fmla="val 11538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822960" y="5623560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Recombination frequency  =  </a:t>
            </a:r>
            <a:pPr indent="0" marL="0">
              <a:buNone/>
            </a:pPr>
            <a:r>
              <a:rPr lang="en-US" sz="1250" b="1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 × wild-type plaques) / (total plaques) × 100</a:t>
            </a:r>
            <a:endParaRPr lang="en-US" sz="1250" dirty="0"/>
          </a:p>
        </p:txBody>
      </p:sp>
      <p:sp>
        <p:nvSpPr>
          <p:cNvPr id="17" name="Text 1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19" name="Text 16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· DELETION MAPPING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Sorting Thousands of Mutants with Deletions</a:t>
            </a:r>
            <a:endParaRPr lang="en-US" sz="3000" dirty="0"/>
          </a:p>
        </p:txBody>
      </p:sp>
      <p:pic>
        <p:nvPicPr>
          <p:cNvPr id="4" name="Image 0" descr="assets/d2_deletion_mapp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9192" y="1371600"/>
            <a:ext cx="6830568" cy="4846320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· THE COMPLEMENTATION TEST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Cis-Trans (Complementation) Test</a:t>
            </a:r>
            <a:endParaRPr lang="en-US" sz="3000" dirty="0"/>
          </a:p>
        </p:txBody>
      </p:sp>
      <p:pic>
        <p:nvPicPr>
          <p:cNvPr id="4" name="Image 0" descr="assets/d3_cis_tran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9848" y="1371600"/>
            <a:ext cx="10058400" cy="3502152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548640" y="5029200"/>
            <a:ext cx="11064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0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rII⁻ mutants co-infect E. coli K12(λ) — a host on which neither mutant alone can grow.</a:t>
            </a:r>
            <a:endParaRPr lang="en-US" sz="1250" dirty="0"/>
          </a:p>
          <a:p>
            <a:pPr marL="228600" indent="-228600">
              <a:lnSpc>
                <a:spcPct val="10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genes: each chromosome supplies the wild-type product the other lacks → complementation → plaques form.</a:t>
            </a:r>
            <a:endParaRPr lang="en-US" sz="1250" dirty="0"/>
          </a:p>
          <a:p>
            <a:pPr marL="228600" indent="-228600">
              <a:lnSpc>
                <a:spcPct val="10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gene: neither chromosome can supply a working product → no complementation → no plaques.</a:t>
            </a:r>
            <a:endParaRPr lang="en-US" sz="1250" dirty="0"/>
          </a:p>
        </p:txBody>
      </p:sp>
      <p:sp>
        <p:nvSpPr>
          <p:cNvPr id="7" name="Text 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D78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MOLECULAR UNITS · I</a:t>
            </a:r>
            <a:endParaRPr lang="en-US" sz="12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76656"/>
            <a:ext cx="110916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Cistron — the Unit of Function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81328"/>
            <a:ext cx="649224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08000"/>
              </a:lnSpc>
              <a:spcAft>
                <a:spcPts val="1300"/>
              </a:spcAft>
              <a:buSzPct val="100000"/>
              <a:buChar char="–"/>
            </a:pPr>
            <a:r>
              <a:rPr lang="en-US" sz="132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 coined “cistron” (1957) for the functional unit revealed by the complementation test — the region within which two mutations cannot complement.</a:t>
            </a:r>
            <a:endParaRPr lang="en-US" sz="1320" dirty="0"/>
          </a:p>
          <a:p>
            <a:pPr marL="228600" indent="-228600">
              <a:lnSpc>
                <a:spcPct val="108000"/>
              </a:lnSpc>
              <a:spcAft>
                <a:spcPts val="1300"/>
              </a:spcAft>
              <a:buSzPct val="100000"/>
              <a:buChar char="–"/>
            </a:pPr>
            <a:r>
              <a:rPr lang="en-US" sz="132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Applying the test across ~2,000 rII mutants sorted them into exactly two complementation groups: rIIA and rIIB.</a:t>
            </a:r>
            <a:endParaRPr lang="en-US" sz="1320" dirty="0"/>
          </a:p>
          <a:p>
            <a:pPr marL="228600" indent="-228600">
              <a:lnSpc>
                <a:spcPct val="108000"/>
              </a:lnSpc>
              <a:spcAft>
                <a:spcPts val="1300"/>
              </a:spcAft>
              <a:buSzPct val="100000"/>
              <a:buChar char="–"/>
            </a:pPr>
            <a:r>
              <a:rPr lang="en-US" sz="1320" dirty="0">
                <a:solidFill>
                  <a:srgbClr val="223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rIIA and rIIB are functionally independent: a mutation in A is complemented by a wild-type B region, and vice versa.</a:t>
            </a:r>
            <a:endParaRPr lang="en-US" sz="1320" dirty="0"/>
          </a:p>
          <a:p>
            <a:pPr marL="228600" indent="-228600">
              <a:lnSpc>
                <a:spcPct val="108000"/>
              </a:lnSpc>
              <a:spcAft>
                <a:spcPts val="1300"/>
              </a:spcAft>
              <a:buSzPct val="100000"/>
              <a:buChar char="–"/>
            </a:pPr>
            <a:r>
              <a:rPr lang="en-US" sz="1320" b="1" dirty="0">
                <a:solidFill>
                  <a:srgbClr val="16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Crucial distinction: a “cistron” is not simply a synonym for the classical “gene” — it is operationally defined by a test, not by map position alone.</a:t>
            </a:r>
            <a:endParaRPr lang="en-US" sz="1320" dirty="0"/>
          </a:p>
        </p:txBody>
      </p:sp>
      <p:sp>
        <p:nvSpPr>
          <p:cNvPr id="5" name="Shape 3"/>
          <p:cNvSpPr/>
          <p:nvPr/>
        </p:nvSpPr>
        <p:spPr>
          <a:xfrm>
            <a:off x="7406640" y="1481328"/>
            <a:ext cx="4233672" cy="2103120"/>
          </a:xfrm>
          <a:prstGeom prst="roundRect">
            <a:avLst>
              <a:gd name="adj" fmla="val 3913"/>
            </a:avLst>
          </a:prstGeom>
          <a:solidFill>
            <a:srgbClr val="EFF3F6"/>
          </a:solidFill>
          <a:ln/>
          <a:effectLst>
            <a:outerShdw sx="100000" sy="100000" kx="0" ky="0" algn="bl" rotWithShape="0" blurRad="101600" dist="25400" dir="5400000">
              <a:srgbClr val="9AA7B8">
                <a:alpha val="25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7635240" y="1627632"/>
            <a:ext cx="3776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rII Locus  =  2 Cistrons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635240" y="2103120"/>
            <a:ext cx="1916217" cy="777240"/>
          </a:xfrm>
          <a:prstGeom prst="roundRect">
            <a:avLst>
              <a:gd name="adj" fmla="val 7059"/>
            </a:avLst>
          </a:prstGeom>
          <a:solidFill>
            <a:srgbClr val="1D7874"/>
          </a:solidFill>
          <a:ln/>
        </p:spPr>
      </p:sp>
      <p:sp>
        <p:nvSpPr>
          <p:cNvPr id="8" name="Shape 6"/>
          <p:cNvSpPr/>
          <p:nvPr/>
        </p:nvSpPr>
        <p:spPr>
          <a:xfrm>
            <a:off x="9642897" y="2103120"/>
            <a:ext cx="1768815" cy="777240"/>
          </a:xfrm>
          <a:prstGeom prst="roundRect">
            <a:avLst>
              <a:gd name="adj" fmla="val 7059"/>
            </a:avLst>
          </a:prstGeom>
          <a:solidFill>
            <a:srgbClr val="D9A441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7635240" y="2103120"/>
            <a:ext cx="191621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rIIA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9642897" y="2103120"/>
            <a:ext cx="17688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rIIB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7635240" y="2999232"/>
            <a:ext cx="3776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functional units, each complementable by a wild-type copy of the other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7406640" y="3840480"/>
            <a:ext cx="4233672" cy="1417320"/>
          </a:xfrm>
          <a:prstGeom prst="roundRect">
            <a:avLst>
              <a:gd name="adj" fmla="val 5161"/>
            </a:avLst>
          </a:prstGeom>
          <a:solidFill>
            <a:srgbClr val="EFF3F6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7498080" y="3950208"/>
            <a:ext cx="4050792" cy="7795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D78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→ 1957</a:t>
            </a:r>
            <a:endParaRPr lang="en-US" sz="2500" dirty="0"/>
          </a:p>
        </p:txBody>
      </p:sp>
      <p:sp>
        <p:nvSpPr>
          <p:cNvPr id="14" name="Text 12"/>
          <p:cNvSpPr txBox="1"/>
          <p:nvPr/>
        </p:nvSpPr>
        <p:spPr>
          <a:xfrm>
            <a:off x="7498080" y="4693158"/>
            <a:ext cx="4050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cistrons identified; term coined by Benzer</a:t>
            </a:r>
            <a:endParaRPr lang="en-US" sz="1050" dirty="0"/>
          </a:p>
        </p:txBody>
      </p:sp>
      <p:sp>
        <p:nvSpPr>
          <p:cNvPr id="16" name="Text 1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vs. Molecular Concepts of the Gene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16233D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2026-08-27T05:40:41Z</dcterms:created>
  <dcterms:modified xsi:type="dcterms:W3CDTF">2026-08-27T05:40:41Z</dcterms:modified>
</cp:coreProperties>
</file>