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4" r:id="rId6"/>
    <p:sldId id="260" r:id="rId7"/>
    <p:sldId id="261" r:id="rId8"/>
    <p:sldId id="262" r:id="rId9"/>
    <p:sldId id="263"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88"/>
  </p:normalViewPr>
  <p:slideViewPr>
    <p:cSldViewPr snapToGrid="0">
      <p:cViewPr varScale="1">
        <p:scale>
          <a:sx n="121" d="100"/>
          <a:sy n="121" d="100"/>
        </p:scale>
        <p:origin x="200"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GB"/>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GB"/>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GB"/>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dirty="0"/>
              <a:t>4/20/24</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GB"/>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4/20/24</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GB"/>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4/20/24</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4/20/24</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4/20/24</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GB"/>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dirty="0"/>
              <a:t>4/20/24</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GB"/>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dirty="0"/>
              <a:t>4/20/24</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4/20/24</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CDAFC-7FA8-9760-9D35-DA036854ED7B}"/>
              </a:ext>
            </a:extLst>
          </p:cNvPr>
          <p:cNvSpPr>
            <a:spLocks noGrp="1"/>
          </p:cNvSpPr>
          <p:nvPr>
            <p:ph type="ctrTitle"/>
          </p:nvPr>
        </p:nvSpPr>
        <p:spPr>
          <a:xfrm>
            <a:off x="2624000" y="1673350"/>
            <a:ext cx="6178624" cy="2520698"/>
          </a:xfrm>
        </p:spPr>
        <p:txBody>
          <a:bodyPr>
            <a:normAutofit fontScale="90000"/>
          </a:bodyPr>
          <a:lstStyle/>
          <a:p>
            <a:pPr algn="ctr"/>
            <a:r>
              <a:rPr lang="en-US" dirty="0"/>
              <a:t>MOLECULAR BASIS OF GENE MUTATIONS</a:t>
            </a:r>
          </a:p>
        </p:txBody>
      </p:sp>
    </p:spTree>
    <p:extLst>
      <p:ext uri="{BB962C8B-B14F-4D97-AF65-F5344CB8AC3E}">
        <p14:creationId xmlns:p14="http://schemas.microsoft.com/office/powerpoint/2010/main" val="1486885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7A6CC7-FEE7-352F-20A2-FC554C9719A6}"/>
              </a:ext>
            </a:extLst>
          </p:cNvPr>
          <p:cNvPicPr>
            <a:picLocks noChangeAspect="1"/>
          </p:cNvPicPr>
          <p:nvPr/>
        </p:nvPicPr>
        <p:blipFill>
          <a:blip r:embed="rId2"/>
          <a:stretch>
            <a:fillRect/>
          </a:stretch>
        </p:blipFill>
        <p:spPr>
          <a:xfrm>
            <a:off x="4045254" y="534056"/>
            <a:ext cx="3793140" cy="2475962"/>
          </a:xfrm>
          <a:prstGeom prst="rect">
            <a:avLst/>
          </a:prstGeom>
        </p:spPr>
      </p:pic>
      <p:pic>
        <p:nvPicPr>
          <p:cNvPr id="3" name="Picture 2">
            <a:extLst>
              <a:ext uri="{FF2B5EF4-FFF2-40B4-BE49-F238E27FC236}">
                <a16:creationId xmlns:a16="http://schemas.microsoft.com/office/drawing/2014/main" id="{1E255A32-2529-BE6F-2214-9390B4936047}"/>
              </a:ext>
            </a:extLst>
          </p:cNvPr>
          <p:cNvPicPr>
            <a:picLocks noChangeAspect="1"/>
          </p:cNvPicPr>
          <p:nvPr/>
        </p:nvPicPr>
        <p:blipFill rotWithShape="1">
          <a:blip r:embed="rId3"/>
          <a:srcRect t="7949" b="17890"/>
          <a:stretch/>
        </p:blipFill>
        <p:spPr>
          <a:xfrm>
            <a:off x="1222894" y="3429000"/>
            <a:ext cx="9746211" cy="2393731"/>
          </a:xfrm>
          <a:prstGeom prst="rect">
            <a:avLst/>
          </a:prstGeom>
        </p:spPr>
      </p:pic>
    </p:spTree>
    <p:extLst>
      <p:ext uri="{BB962C8B-B14F-4D97-AF65-F5344CB8AC3E}">
        <p14:creationId xmlns:p14="http://schemas.microsoft.com/office/powerpoint/2010/main" val="35091348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AC2E4D-C464-A04C-84B8-2BC4528464A8}"/>
              </a:ext>
            </a:extLst>
          </p:cNvPr>
          <p:cNvPicPr>
            <a:picLocks noChangeAspect="1"/>
          </p:cNvPicPr>
          <p:nvPr/>
        </p:nvPicPr>
        <p:blipFill rotWithShape="1">
          <a:blip r:embed="rId2"/>
          <a:srcRect b="16916"/>
          <a:stretch/>
        </p:blipFill>
        <p:spPr>
          <a:xfrm>
            <a:off x="714735" y="620110"/>
            <a:ext cx="10762529" cy="3710152"/>
          </a:xfrm>
          <a:prstGeom prst="rect">
            <a:avLst/>
          </a:prstGeom>
        </p:spPr>
      </p:pic>
    </p:spTree>
    <p:extLst>
      <p:ext uri="{BB962C8B-B14F-4D97-AF65-F5344CB8AC3E}">
        <p14:creationId xmlns:p14="http://schemas.microsoft.com/office/powerpoint/2010/main" val="4287723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80E37F-4EB4-F930-B713-480F87D1A29D}"/>
              </a:ext>
            </a:extLst>
          </p:cNvPr>
          <p:cNvPicPr>
            <a:picLocks noChangeAspect="1"/>
          </p:cNvPicPr>
          <p:nvPr/>
        </p:nvPicPr>
        <p:blipFill>
          <a:blip r:embed="rId2"/>
          <a:stretch>
            <a:fillRect/>
          </a:stretch>
        </p:blipFill>
        <p:spPr>
          <a:xfrm>
            <a:off x="1686569" y="77216"/>
            <a:ext cx="8818861" cy="6523280"/>
          </a:xfrm>
          <a:prstGeom prst="rect">
            <a:avLst/>
          </a:prstGeom>
        </p:spPr>
      </p:pic>
    </p:spTree>
    <p:extLst>
      <p:ext uri="{BB962C8B-B14F-4D97-AF65-F5344CB8AC3E}">
        <p14:creationId xmlns:p14="http://schemas.microsoft.com/office/powerpoint/2010/main" val="566923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3339D7D-7B53-F567-F8F2-7A9BA68214F1}"/>
              </a:ext>
            </a:extLst>
          </p:cNvPr>
          <p:cNvSpPr txBox="1"/>
          <p:nvPr/>
        </p:nvSpPr>
        <p:spPr>
          <a:xfrm>
            <a:off x="2017986" y="893379"/>
            <a:ext cx="7257115" cy="461665"/>
          </a:xfrm>
          <a:prstGeom prst="rect">
            <a:avLst/>
          </a:prstGeom>
          <a:noFill/>
        </p:spPr>
        <p:txBody>
          <a:bodyPr wrap="none" rtlCol="0">
            <a:spAutoFit/>
          </a:bodyPr>
          <a:lstStyle/>
          <a:p>
            <a:r>
              <a:rPr lang="en-US" sz="2400" dirty="0"/>
              <a:t>Mutation – a heritable change in genetic information</a:t>
            </a:r>
          </a:p>
        </p:txBody>
      </p:sp>
      <p:sp>
        <p:nvSpPr>
          <p:cNvPr id="5" name="TextBox 4">
            <a:extLst>
              <a:ext uri="{FF2B5EF4-FFF2-40B4-BE49-F238E27FC236}">
                <a16:creationId xmlns:a16="http://schemas.microsoft.com/office/drawing/2014/main" id="{F41F35F6-B988-8FEC-5227-1F0D2B446C19}"/>
              </a:ext>
            </a:extLst>
          </p:cNvPr>
          <p:cNvSpPr txBox="1"/>
          <p:nvPr/>
        </p:nvSpPr>
        <p:spPr>
          <a:xfrm>
            <a:off x="1513489" y="2107325"/>
            <a:ext cx="8871339" cy="3074560"/>
          </a:xfrm>
          <a:prstGeom prst="rect">
            <a:avLst/>
          </a:prstGeom>
          <a:noFill/>
        </p:spPr>
        <p:txBody>
          <a:bodyPr wrap="none" rtlCol="0">
            <a:spAutoFit/>
          </a:bodyPr>
          <a:lstStyle/>
          <a:p>
            <a:pPr>
              <a:lnSpc>
                <a:spcPct val="200000"/>
              </a:lnSpc>
            </a:pPr>
            <a:r>
              <a:rPr lang="en-US" sz="2000" dirty="0">
                <a:solidFill>
                  <a:srgbClr val="FFFF00"/>
                </a:solidFill>
              </a:rPr>
              <a:t>Gene mutation/Point mutation/Base mutation </a:t>
            </a:r>
            <a:r>
              <a:rPr lang="en-US" sz="2000" dirty="0"/>
              <a:t>– a change in a particular gene</a:t>
            </a:r>
          </a:p>
          <a:p>
            <a:pPr marL="285750" indent="-285750">
              <a:lnSpc>
                <a:spcPct val="200000"/>
              </a:lnSpc>
              <a:buFont typeface="Arial" panose="020B0604020202020204" pitchFamily="34" charset="0"/>
              <a:buChar char="•"/>
            </a:pPr>
            <a:r>
              <a:rPr lang="en-US" sz="2000" dirty="0">
                <a:solidFill>
                  <a:schemeClr val="tx2">
                    <a:lumMod val="75000"/>
                  </a:schemeClr>
                </a:solidFill>
              </a:rPr>
              <a:t>Base substitution</a:t>
            </a:r>
            <a:endParaRPr lang="en-US" sz="2000" dirty="0"/>
          </a:p>
          <a:p>
            <a:pPr marL="285750" indent="-285750">
              <a:lnSpc>
                <a:spcPct val="200000"/>
              </a:lnSpc>
              <a:buFont typeface="Arial" panose="020B0604020202020204" pitchFamily="34" charset="0"/>
              <a:buChar char="•"/>
            </a:pPr>
            <a:r>
              <a:rPr lang="en-US" sz="2000" dirty="0">
                <a:solidFill>
                  <a:schemeClr val="tx2">
                    <a:lumMod val="75000"/>
                  </a:schemeClr>
                </a:solidFill>
              </a:rPr>
              <a:t>Frame-shift mutation</a:t>
            </a:r>
          </a:p>
          <a:p>
            <a:pPr marL="857250" lvl="1" indent="-400050">
              <a:lnSpc>
                <a:spcPct val="200000"/>
              </a:lnSpc>
              <a:buFont typeface="+mj-lt"/>
              <a:buAutoNum type="romanLcPeriod"/>
            </a:pPr>
            <a:r>
              <a:rPr lang="en-US" sz="2000" dirty="0">
                <a:solidFill>
                  <a:schemeClr val="accent5">
                    <a:lumMod val="40000"/>
                    <a:lumOff val="60000"/>
                  </a:schemeClr>
                </a:solidFill>
              </a:rPr>
              <a:t>Insertion/addition</a:t>
            </a:r>
          </a:p>
          <a:p>
            <a:pPr marL="857250" lvl="1" indent="-400050">
              <a:lnSpc>
                <a:spcPct val="200000"/>
              </a:lnSpc>
              <a:buFont typeface="+mj-lt"/>
              <a:buAutoNum type="romanLcPeriod"/>
            </a:pPr>
            <a:r>
              <a:rPr lang="en-US" sz="2000" dirty="0">
                <a:solidFill>
                  <a:schemeClr val="accent5">
                    <a:lumMod val="40000"/>
                    <a:lumOff val="60000"/>
                  </a:schemeClr>
                </a:solidFill>
              </a:rPr>
              <a:t>Deletion</a:t>
            </a:r>
          </a:p>
        </p:txBody>
      </p:sp>
    </p:spTree>
    <p:extLst>
      <p:ext uri="{BB962C8B-B14F-4D97-AF65-F5344CB8AC3E}">
        <p14:creationId xmlns:p14="http://schemas.microsoft.com/office/powerpoint/2010/main" val="3173221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2EA34F0-5F81-8E64-5B8B-0541F8A08981}"/>
              </a:ext>
            </a:extLst>
          </p:cNvPr>
          <p:cNvPicPr>
            <a:picLocks noChangeAspect="1"/>
          </p:cNvPicPr>
          <p:nvPr/>
        </p:nvPicPr>
        <p:blipFill rotWithShape="1">
          <a:blip r:embed="rId2"/>
          <a:srcRect l="7025" t="6687" r="3669" b="13556"/>
          <a:stretch/>
        </p:blipFill>
        <p:spPr>
          <a:xfrm>
            <a:off x="3405352" y="546538"/>
            <a:ext cx="5591503" cy="5307724"/>
          </a:xfrm>
          <a:prstGeom prst="rect">
            <a:avLst/>
          </a:prstGeom>
        </p:spPr>
      </p:pic>
    </p:spTree>
    <p:extLst>
      <p:ext uri="{BB962C8B-B14F-4D97-AF65-F5344CB8AC3E}">
        <p14:creationId xmlns:p14="http://schemas.microsoft.com/office/powerpoint/2010/main" val="1412769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2D2E3F4-5B25-B5CB-7405-16AE0B4F4F6D}"/>
              </a:ext>
            </a:extLst>
          </p:cNvPr>
          <p:cNvSpPr txBox="1"/>
          <p:nvPr/>
        </p:nvSpPr>
        <p:spPr>
          <a:xfrm>
            <a:off x="1061545" y="168166"/>
            <a:ext cx="4792717" cy="7017306"/>
          </a:xfrm>
          <a:prstGeom prst="rect">
            <a:avLst/>
          </a:prstGeom>
          <a:noFill/>
        </p:spPr>
        <p:txBody>
          <a:bodyPr wrap="square" rtlCol="0">
            <a:spAutoFit/>
          </a:bodyPr>
          <a:lstStyle/>
          <a:p>
            <a:pPr algn="just">
              <a:lnSpc>
                <a:spcPct val="150000"/>
              </a:lnSpc>
            </a:pPr>
            <a:r>
              <a:rPr lang="en-IN" sz="1800" b="1" dirty="0">
                <a:solidFill>
                  <a:srgbClr val="00B0F0"/>
                </a:solidFill>
                <a:effectLst/>
                <a:latin typeface="LiberationSerif"/>
              </a:rPr>
              <a:t>BASE SUBSTITUTIONS </a:t>
            </a:r>
          </a:p>
          <a:p>
            <a:pPr algn="just">
              <a:lnSpc>
                <a:spcPct val="150000"/>
              </a:lnSpc>
            </a:pPr>
            <a:r>
              <a:rPr lang="en-IN" sz="1800" dirty="0">
                <a:effectLst/>
                <a:latin typeface="LiberationSerif"/>
              </a:rPr>
              <a:t>The simplest type of gene mutation is a </a:t>
            </a:r>
            <a:r>
              <a:rPr lang="en-IN" sz="1800" b="1" i="1" dirty="0">
                <a:solidFill>
                  <a:schemeClr val="accent5">
                    <a:lumMod val="40000"/>
                    <a:lumOff val="60000"/>
                  </a:schemeClr>
                </a:solidFill>
                <a:effectLst/>
                <a:latin typeface="LiberationSerif"/>
              </a:rPr>
              <a:t>base substitution</a:t>
            </a:r>
            <a:r>
              <a:rPr lang="en-IN" sz="1800" dirty="0">
                <a:effectLst/>
                <a:latin typeface="LiberationSerif"/>
              </a:rPr>
              <a:t>, the alteration of a single nucleotide in the DNA. There are two types of base substitutions. In a </a:t>
            </a:r>
            <a:r>
              <a:rPr lang="en-IN" sz="1800" b="1" i="1" dirty="0">
                <a:solidFill>
                  <a:schemeClr val="accent5">
                    <a:lumMod val="40000"/>
                    <a:lumOff val="60000"/>
                  </a:schemeClr>
                </a:solidFill>
                <a:effectLst/>
                <a:latin typeface="LiberationSerif"/>
              </a:rPr>
              <a:t>transition</a:t>
            </a:r>
            <a:r>
              <a:rPr lang="en-IN" sz="1800" dirty="0">
                <a:effectLst/>
                <a:latin typeface="LiberationSerif"/>
              </a:rPr>
              <a:t>, a purine is replaced by a different purine or, alternatively, a pyrimidine is replaced by a different pyrimidine. In a </a:t>
            </a:r>
            <a:r>
              <a:rPr lang="en-IN" sz="1800" b="1" i="1" dirty="0">
                <a:solidFill>
                  <a:schemeClr val="accent5">
                    <a:lumMod val="40000"/>
                    <a:lumOff val="60000"/>
                  </a:schemeClr>
                </a:solidFill>
                <a:effectLst/>
                <a:latin typeface="LiberationSerif"/>
              </a:rPr>
              <a:t>transversion</a:t>
            </a:r>
            <a:r>
              <a:rPr lang="en-IN" sz="1800" dirty="0">
                <a:effectLst/>
                <a:latin typeface="LiberationSerif"/>
              </a:rPr>
              <a:t>, a purine is replaced by a pyrimidine or a pyrimidine is replaced by a purine. The number of possible transversions is twice the number of possible transitions, but transitions arise more frequently because transforming a purine into a different purine or a pyrimidine into a different pyrimidine is easier than transforming a purine into a pyrimidine, or vice versa. </a:t>
            </a:r>
            <a:endParaRPr lang="en-IN" dirty="0"/>
          </a:p>
          <a:p>
            <a:endParaRPr lang="en-US" dirty="0"/>
          </a:p>
        </p:txBody>
      </p:sp>
      <p:pic>
        <p:nvPicPr>
          <p:cNvPr id="3" name="Picture 2">
            <a:extLst>
              <a:ext uri="{FF2B5EF4-FFF2-40B4-BE49-F238E27FC236}">
                <a16:creationId xmlns:a16="http://schemas.microsoft.com/office/drawing/2014/main" id="{4501F88E-5948-531A-C268-A617E6F5EB48}"/>
              </a:ext>
            </a:extLst>
          </p:cNvPr>
          <p:cNvPicPr>
            <a:picLocks noChangeAspect="1"/>
          </p:cNvPicPr>
          <p:nvPr/>
        </p:nvPicPr>
        <p:blipFill rotWithShape="1">
          <a:blip r:embed="rId2"/>
          <a:srcRect t="4138" b="8046"/>
          <a:stretch/>
        </p:blipFill>
        <p:spPr>
          <a:xfrm>
            <a:off x="6096000" y="417786"/>
            <a:ext cx="5181600" cy="6022427"/>
          </a:xfrm>
          <a:prstGeom prst="rect">
            <a:avLst/>
          </a:prstGeom>
        </p:spPr>
      </p:pic>
    </p:spTree>
    <p:extLst>
      <p:ext uri="{BB962C8B-B14F-4D97-AF65-F5344CB8AC3E}">
        <p14:creationId xmlns:p14="http://schemas.microsoft.com/office/powerpoint/2010/main" val="9442600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B8759FB-16F2-0DD3-81C7-5BD724D84793}"/>
              </a:ext>
            </a:extLst>
          </p:cNvPr>
          <p:cNvPicPr>
            <a:picLocks noChangeAspect="1"/>
          </p:cNvPicPr>
          <p:nvPr/>
        </p:nvPicPr>
        <p:blipFill>
          <a:blip r:embed="rId2"/>
          <a:stretch>
            <a:fillRect/>
          </a:stretch>
        </p:blipFill>
        <p:spPr>
          <a:xfrm>
            <a:off x="1509289" y="-84083"/>
            <a:ext cx="2152511" cy="6858000"/>
          </a:xfrm>
          <a:prstGeom prst="rect">
            <a:avLst/>
          </a:prstGeom>
        </p:spPr>
      </p:pic>
      <p:pic>
        <p:nvPicPr>
          <p:cNvPr id="3" name="Picture 2">
            <a:extLst>
              <a:ext uri="{FF2B5EF4-FFF2-40B4-BE49-F238E27FC236}">
                <a16:creationId xmlns:a16="http://schemas.microsoft.com/office/drawing/2014/main" id="{1B9F5F1A-B468-3B5D-0230-9B97542F209A}"/>
              </a:ext>
            </a:extLst>
          </p:cNvPr>
          <p:cNvPicPr>
            <a:picLocks noChangeAspect="1"/>
          </p:cNvPicPr>
          <p:nvPr/>
        </p:nvPicPr>
        <p:blipFill>
          <a:blip r:embed="rId3"/>
          <a:stretch>
            <a:fillRect/>
          </a:stretch>
        </p:blipFill>
        <p:spPr>
          <a:xfrm>
            <a:off x="3661800" y="-84083"/>
            <a:ext cx="2867526" cy="6858000"/>
          </a:xfrm>
          <a:prstGeom prst="rect">
            <a:avLst/>
          </a:prstGeom>
        </p:spPr>
      </p:pic>
      <p:pic>
        <p:nvPicPr>
          <p:cNvPr id="4" name="Picture 3">
            <a:extLst>
              <a:ext uri="{FF2B5EF4-FFF2-40B4-BE49-F238E27FC236}">
                <a16:creationId xmlns:a16="http://schemas.microsoft.com/office/drawing/2014/main" id="{4AB6EE2A-A925-C2E3-3713-D26E21583168}"/>
              </a:ext>
            </a:extLst>
          </p:cNvPr>
          <p:cNvPicPr>
            <a:picLocks noChangeAspect="1"/>
          </p:cNvPicPr>
          <p:nvPr/>
        </p:nvPicPr>
        <p:blipFill>
          <a:blip r:embed="rId4"/>
          <a:stretch>
            <a:fillRect/>
          </a:stretch>
        </p:blipFill>
        <p:spPr>
          <a:xfrm>
            <a:off x="6096000" y="-84083"/>
            <a:ext cx="4872523" cy="6858000"/>
          </a:xfrm>
          <a:prstGeom prst="rect">
            <a:avLst/>
          </a:prstGeom>
        </p:spPr>
      </p:pic>
    </p:spTree>
    <p:extLst>
      <p:ext uri="{BB962C8B-B14F-4D97-AF65-F5344CB8AC3E}">
        <p14:creationId xmlns:p14="http://schemas.microsoft.com/office/powerpoint/2010/main" val="3004654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451D27D-CA0D-1115-7CCF-6C9C0305941D}"/>
              </a:ext>
            </a:extLst>
          </p:cNvPr>
          <p:cNvSpPr txBox="1"/>
          <p:nvPr/>
        </p:nvSpPr>
        <p:spPr>
          <a:xfrm>
            <a:off x="1156137" y="476972"/>
            <a:ext cx="10016359" cy="4987391"/>
          </a:xfrm>
          <a:prstGeom prst="rect">
            <a:avLst/>
          </a:prstGeom>
          <a:noFill/>
        </p:spPr>
        <p:txBody>
          <a:bodyPr wrap="square">
            <a:spAutoFit/>
          </a:bodyPr>
          <a:lstStyle/>
          <a:p>
            <a:pPr>
              <a:lnSpc>
                <a:spcPct val="150000"/>
              </a:lnSpc>
            </a:pPr>
            <a:r>
              <a:rPr lang="en-IN" sz="1600" b="1" dirty="0">
                <a:solidFill>
                  <a:srgbClr val="00B0F0"/>
                </a:solidFill>
                <a:effectLst/>
                <a:latin typeface="LiberationSerif"/>
              </a:rPr>
              <a:t>INSERTIONS AND DELETIONS </a:t>
            </a:r>
          </a:p>
          <a:p>
            <a:pPr marL="285750" indent="-285750">
              <a:lnSpc>
                <a:spcPct val="150000"/>
              </a:lnSpc>
              <a:buFont typeface="Arial" panose="020B0604020202020204" pitchFamily="34" charset="0"/>
              <a:buChar char="•"/>
            </a:pPr>
            <a:r>
              <a:rPr lang="en-IN" b="1" i="1" dirty="0">
                <a:solidFill>
                  <a:srgbClr val="92D050"/>
                </a:solidFill>
                <a:latin typeface="LiberationSerif"/>
              </a:rPr>
              <a:t>I</a:t>
            </a:r>
            <a:r>
              <a:rPr lang="en-IN" sz="1800" b="1" i="1" dirty="0">
                <a:solidFill>
                  <a:srgbClr val="92D050"/>
                </a:solidFill>
                <a:effectLst/>
                <a:latin typeface="LiberationSerif"/>
              </a:rPr>
              <a:t>nsertions</a:t>
            </a:r>
            <a:r>
              <a:rPr lang="en-IN" sz="1800" b="1" i="1" dirty="0">
                <a:solidFill>
                  <a:srgbClr val="0000ED"/>
                </a:solidFill>
                <a:effectLst/>
                <a:latin typeface="LiberationSerif"/>
              </a:rPr>
              <a:t> </a:t>
            </a:r>
            <a:r>
              <a:rPr lang="en-IN" sz="1800" dirty="0">
                <a:effectLst/>
                <a:latin typeface="LiberationSerif"/>
              </a:rPr>
              <a:t>and </a:t>
            </a:r>
            <a:r>
              <a:rPr lang="en-IN" sz="1800" b="1" i="1" dirty="0">
                <a:solidFill>
                  <a:srgbClr val="92D050"/>
                </a:solidFill>
                <a:effectLst/>
                <a:latin typeface="LiberationSerif"/>
              </a:rPr>
              <a:t>deletions</a:t>
            </a:r>
            <a:r>
              <a:rPr lang="en-IN" sz="1800" b="1" i="1" dirty="0">
                <a:solidFill>
                  <a:srgbClr val="0000ED"/>
                </a:solidFill>
                <a:effectLst/>
                <a:latin typeface="LiberationSerif"/>
              </a:rPr>
              <a:t> </a:t>
            </a:r>
            <a:r>
              <a:rPr lang="en-IN" sz="1800" dirty="0">
                <a:effectLst/>
                <a:latin typeface="LiberationSerif"/>
              </a:rPr>
              <a:t>are collectively called </a:t>
            </a:r>
            <a:r>
              <a:rPr lang="en-IN" sz="1800" i="1" dirty="0">
                <a:effectLst/>
                <a:latin typeface="LiberationSerif"/>
              </a:rPr>
              <a:t>indels</a:t>
            </a:r>
            <a:r>
              <a:rPr lang="en-IN" sz="1800" dirty="0">
                <a:effectLst/>
                <a:latin typeface="LiberationSerif"/>
              </a:rPr>
              <a:t>: the addition or removal, </a:t>
            </a:r>
            <a:endParaRPr lang="en-IN" dirty="0"/>
          </a:p>
          <a:p>
            <a:pPr>
              <a:lnSpc>
                <a:spcPct val="150000"/>
              </a:lnSpc>
            </a:pPr>
            <a:r>
              <a:rPr lang="en-IN" sz="1800" dirty="0">
                <a:effectLst/>
                <a:latin typeface="LiberationSerif"/>
              </a:rPr>
              <a:t>respectively, of one or more nucleotide pairs</a:t>
            </a:r>
          </a:p>
          <a:p>
            <a:pPr marL="285750" indent="-285750">
              <a:lnSpc>
                <a:spcPct val="150000"/>
              </a:lnSpc>
              <a:buFont typeface="Arial" panose="020B0604020202020204" pitchFamily="34" charset="0"/>
              <a:buChar char="•"/>
            </a:pPr>
            <a:r>
              <a:rPr lang="en-IN" b="1" i="1" dirty="0">
                <a:solidFill>
                  <a:srgbClr val="92D050"/>
                </a:solidFill>
                <a:latin typeface="LiberationSerif"/>
              </a:rPr>
              <a:t>I</a:t>
            </a:r>
            <a:r>
              <a:rPr lang="en-IN" sz="1800" b="1" i="1" dirty="0">
                <a:solidFill>
                  <a:srgbClr val="92D050"/>
                </a:solidFill>
                <a:effectLst/>
                <a:latin typeface="LiberationSerif"/>
              </a:rPr>
              <a:t>nsertions</a:t>
            </a:r>
            <a:r>
              <a:rPr lang="en-IN" sz="1800" b="1" i="1" dirty="0">
                <a:solidFill>
                  <a:srgbClr val="0000ED"/>
                </a:solidFill>
                <a:effectLst/>
                <a:latin typeface="LiberationSerif"/>
              </a:rPr>
              <a:t> </a:t>
            </a:r>
            <a:r>
              <a:rPr lang="en-IN" sz="1800" dirty="0">
                <a:effectLst/>
                <a:latin typeface="LiberationSerif"/>
              </a:rPr>
              <a:t>and </a:t>
            </a:r>
            <a:r>
              <a:rPr lang="en-IN" sz="1800" b="1" i="1" dirty="0">
                <a:solidFill>
                  <a:srgbClr val="92D050"/>
                </a:solidFill>
                <a:effectLst/>
                <a:latin typeface="LiberationSerif"/>
              </a:rPr>
              <a:t>deletions</a:t>
            </a:r>
            <a:r>
              <a:rPr lang="en-IN" sz="1800" b="1" i="1" dirty="0">
                <a:solidFill>
                  <a:srgbClr val="0000ED"/>
                </a:solidFill>
                <a:effectLst/>
                <a:latin typeface="LiberationSerif"/>
              </a:rPr>
              <a:t> </a:t>
            </a:r>
            <a:r>
              <a:rPr lang="en-IN" sz="1800" dirty="0">
                <a:effectLst/>
                <a:latin typeface="LiberationSerif"/>
              </a:rPr>
              <a:t>are often more frequent. Insertions and deletions within sequences that encode proteins may lead to </a:t>
            </a:r>
            <a:r>
              <a:rPr lang="en-IN" sz="1800" b="1" i="1" dirty="0">
                <a:solidFill>
                  <a:srgbClr val="92D050"/>
                </a:solidFill>
                <a:effectLst/>
                <a:latin typeface="LiberationSerif"/>
              </a:rPr>
              <a:t>frameshift mutations</a:t>
            </a:r>
            <a:r>
              <a:rPr lang="en-IN" sz="1800" dirty="0">
                <a:effectLst/>
                <a:latin typeface="LiberationSerif"/>
              </a:rPr>
              <a:t>: changes in the reading frame of the gene.</a:t>
            </a:r>
          </a:p>
          <a:p>
            <a:pPr marL="285750" indent="-285750">
              <a:lnSpc>
                <a:spcPct val="150000"/>
              </a:lnSpc>
              <a:buFont typeface="Arial" panose="020B0604020202020204" pitchFamily="34" charset="0"/>
              <a:buChar char="•"/>
            </a:pPr>
            <a:r>
              <a:rPr lang="en-IN" b="1" i="1" dirty="0">
                <a:solidFill>
                  <a:srgbClr val="92D050"/>
                </a:solidFill>
                <a:latin typeface="LiberationSerif"/>
              </a:rPr>
              <a:t>F</a:t>
            </a:r>
            <a:r>
              <a:rPr lang="en-IN" sz="1800" b="1" i="1" dirty="0">
                <a:solidFill>
                  <a:srgbClr val="92D050"/>
                </a:solidFill>
                <a:effectLst/>
                <a:latin typeface="LiberationSerif"/>
              </a:rPr>
              <a:t>rameshift mutations </a:t>
            </a:r>
            <a:r>
              <a:rPr lang="en-IN" sz="1800" dirty="0">
                <a:effectLst/>
                <a:latin typeface="LiberationSerif"/>
              </a:rPr>
              <a:t>usually alter all amino acids encoded by the nucleotides following the mutation, so they generally have drastic effects on the phenotype. Some frameshifts also introduce premature stop codons, terminating protein synthesis early and resulting in a shortened (truncated) protein. Not all insertions and deletions lead to frameshifts, however; insertions and deletions consisting of any multiple of three nucleotides leave the reading frame intact, although the addition or removal of one or more amino acids may still affect the phenotype. </a:t>
            </a:r>
          </a:p>
          <a:p>
            <a:pPr marL="285750" indent="-285750">
              <a:lnSpc>
                <a:spcPct val="150000"/>
              </a:lnSpc>
              <a:buFont typeface="Arial" panose="020B0604020202020204" pitchFamily="34" charset="0"/>
              <a:buChar char="•"/>
            </a:pPr>
            <a:r>
              <a:rPr lang="en-IN" sz="1800" dirty="0">
                <a:effectLst/>
                <a:latin typeface="LiberationSerif"/>
              </a:rPr>
              <a:t>Indels that do not affect the reading frame are called </a:t>
            </a:r>
            <a:r>
              <a:rPr lang="en-IN" sz="1800" b="1" i="1" dirty="0">
                <a:solidFill>
                  <a:srgbClr val="92D050"/>
                </a:solidFill>
                <a:effectLst/>
                <a:latin typeface="LiberationSerif"/>
              </a:rPr>
              <a:t>in-frame insertions </a:t>
            </a:r>
            <a:r>
              <a:rPr lang="en-IN" sz="1800" dirty="0">
                <a:effectLst/>
                <a:latin typeface="LiberationSerif"/>
              </a:rPr>
              <a:t>and </a:t>
            </a:r>
            <a:r>
              <a:rPr lang="en-IN" sz="1800" b="1" i="1" dirty="0">
                <a:solidFill>
                  <a:srgbClr val="92D050"/>
                </a:solidFill>
                <a:effectLst/>
                <a:latin typeface="LiberationSerif"/>
              </a:rPr>
              <a:t>in-frame deletions</a:t>
            </a:r>
            <a:r>
              <a:rPr lang="en-IN" sz="1800" dirty="0">
                <a:solidFill>
                  <a:srgbClr val="92D050"/>
                </a:solidFill>
                <a:effectLst/>
                <a:latin typeface="LiberationSerif"/>
              </a:rPr>
              <a:t>. </a:t>
            </a:r>
            <a:endParaRPr lang="en-IN" dirty="0">
              <a:solidFill>
                <a:srgbClr val="92D050"/>
              </a:solidFill>
            </a:endParaRPr>
          </a:p>
        </p:txBody>
      </p:sp>
    </p:spTree>
    <p:extLst>
      <p:ext uri="{BB962C8B-B14F-4D97-AF65-F5344CB8AC3E}">
        <p14:creationId xmlns:p14="http://schemas.microsoft.com/office/powerpoint/2010/main" val="1588794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9D231E-6E41-367C-26FE-EADD1BD96966}"/>
              </a:ext>
            </a:extLst>
          </p:cNvPr>
          <p:cNvPicPr>
            <a:picLocks noChangeAspect="1"/>
          </p:cNvPicPr>
          <p:nvPr/>
        </p:nvPicPr>
        <p:blipFill rotWithShape="1">
          <a:blip r:embed="rId2"/>
          <a:srcRect l="14817" t="5363" r="14183" b="5134"/>
          <a:stretch/>
        </p:blipFill>
        <p:spPr>
          <a:xfrm>
            <a:off x="3920359" y="250371"/>
            <a:ext cx="3836276" cy="6357257"/>
          </a:xfrm>
          <a:prstGeom prst="rect">
            <a:avLst/>
          </a:prstGeom>
        </p:spPr>
      </p:pic>
    </p:spTree>
    <p:extLst>
      <p:ext uri="{BB962C8B-B14F-4D97-AF65-F5344CB8AC3E}">
        <p14:creationId xmlns:p14="http://schemas.microsoft.com/office/powerpoint/2010/main" val="162631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A76E29F-064F-FD2D-479C-DDFB93F461AF}"/>
              </a:ext>
            </a:extLst>
          </p:cNvPr>
          <p:cNvPicPr>
            <a:picLocks noChangeAspect="1"/>
          </p:cNvPicPr>
          <p:nvPr/>
        </p:nvPicPr>
        <p:blipFill rotWithShape="1">
          <a:blip r:embed="rId2"/>
          <a:srcRect b="2964"/>
          <a:stretch/>
        </p:blipFill>
        <p:spPr>
          <a:xfrm>
            <a:off x="1116555" y="1186539"/>
            <a:ext cx="9740631" cy="3784854"/>
          </a:xfrm>
          <a:prstGeom prst="rect">
            <a:avLst/>
          </a:prstGeom>
        </p:spPr>
      </p:pic>
    </p:spTree>
    <p:extLst>
      <p:ext uri="{BB962C8B-B14F-4D97-AF65-F5344CB8AC3E}">
        <p14:creationId xmlns:p14="http://schemas.microsoft.com/office/powerpoint/2010/main" val="4129927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10FA76E-EE68-D9A0-D11A-EF2FECE8DFED}"/>
              </a:ext>
            </a:extLst>
          </p:cNvPr>
          <p:cNvSpPr txBox="1"/>
          <p:nvPr/>
        </p:nvSpPr>
        <p:spPr>
          <a:xfrm>
            <a:off x="1234965" y="576481"/>
            <a:ext cx="9722069" cy="4730719"/>
          </a:xfrm>
          <a:prstGeom prst="rect">
            <a:avLst/>
          </a:prstGeom>
          <a:noFill/>
        </p:spPr>
        <p:txBody>
          <a:bodyPr wrap="square">
            <a:spAutoFit/>
          </a:bodyPr>
          <a:lstStyle/>
          <a:p>
            <a:r>
              <a:rPr lang="en-IN" sz="1600" b="1" dirty="0">
                <a:solidFill>
                  <a:srgbClr val="FFFF00"/>
                </a:solidFill>
                <a:effectLst/>
                <a:latin typeface="LiberationSerif"/>
              </a:rPr>
              <a:t>BASE ANALOGS </a:t>
            </a:r>
          </a:p>
          <a:p>
            <a:pPr algn="just">
              <a:lnSpc>
                <a:spcPct val="150000"/>
              </a:lnSpc>
            </a:pPr>
            <a:r>
              <a:rPr lang="en-IN" sz="1600" b="1" dirty="0">
                <a:solidFill>
                  <a:srgbClr val="FFFF00"/>
                </a:solidFill>
                <a:latin typeface="LiberationSerif"/>
              </a:rPr>
              <a:t>B</a:t>
            </a:r>
            <a:r>
              <a:rPr lang="en-IN" sz="1600" b="1" dirty="0">
                <a:solidFill>
                  <a:srgbClr val="FFFF00"/>
                </a:solidFill>
                <a:effectLst/>
                <a:latin typeface="LiberationSerif"/>
              </a:rPr>
              <a:t>ase </a:t>
            </a:r>
            <a:r>
              <a:rPr lang="en-IN" sz="1600" b="1" dirty="0" err="1">
                <a:solidFill>
                  <a:srgbClr val="FFFF00"/>
                </a:solidFill>
                <a:effectLst/>
                <a:latin typeface="LiberationSerif"/>
              </a:rPr>
              <a:t>analogs</a:t>
            </a:r>
            <a:r>
              <a:rPr lang="en-IN" sz="1600" b="1" dirty="0">
                <a:solidFill>
                  <a:srgbClr val="FFFF00"/>
                </a:solidFill>
                <a:latin typeface="LiberationSerif"/>
              </a:rPr>
              <a:t> - </a:t>
            </a:r>
            <a:r>
              <a:rPr lang="en-IN" sz="1600" dirty="0">
                <a:effectLst/>
                <a:latin typeface="LiberationSerif"/>
              </a:rPr>
              <a:t>chemicals with structures similar to those of any of the four standard nitrogenous bases of DNA. </a:t>
            </a:r>
          </a:p>
          <a:p>
            <a:pPr marL="285750" indent="-285750" algn="just">
              <a:lnSpc>
                <a:spcPct val="150000"/>
              </a:lnSpc>
              <a:buFont typeface="Arial" panose="020B0604020202020204" pitchFamily="34" charset="0"/>
              <a:buChar char="•"/>
            </a:pPr>
            <a:r>
              <a:rPr lang="en-IN" sz="1600" dirty="0">
                <a:latin typeface="LiberationSerif"/>
              </a:rPr>
              <a:t>I</a:t>
            </a:r>
            <a:r>
              <a:rPr lang="en-IN" sz="1600" dirty="0">
                <a:effectLst/>
                <a:latin typeface="LiberationSerif"/>
              </a:rPr>
              <a:t>f base </a:t>
            </a:r>
            <a:r>
              <a:rPr lang="en-IN" sz="1600" dirty="0" err="1">
                <a:effectLst/>
                <a:latin typeface="LiberationSerif"/>
              </a:rPr>
              <a:t>analogs</a:t>
            </a:r>
            <a:r>
              <a:rPr lang="en-IN" sz="1600" dirty="0">
                <a:effectLst/>
                <a:latin typeface="LiberationSerif"/>
              </a:rPr>
              <a:t> are present during replication, they may be incorporated into newly synthesized DNA molecules.</a:t>
            </a:r>
          </a:p>
          <a:p>
            <a:pPr marL="285750" indent="-285750" algn="just">
              <a:lnSpc>
                <a:spcPct val="150000"/>
              </a:lnSpc>
              <a:buFont typeface="Arial" panose="020B0604020202020204" pitchFamily="34" charset="0"/>
              <a:buChar char="•"/>
            </a:pPr>
            <a:r>
              <a:rPr lang="en-IN" sz="1600" dirty="0">
                <a:effectLst/>
                <a:latin typeface="LiberationSerif"/>
              </a:rPr>
              <a:t>5-bromouracil (5BU) is an </a:t>
            </a:r>
            <a:r>
              <a:rPr lang="en-IN" sz="1600" dirty="0" err="1">
                <a:effectLst/>
                <a:latin typeface="LiberationSerif"/>
              </a:rPr>
              <a:t>analog</a:t>
            </a:r>
            <a:r>
              <a:rPr lang="en-IN" sz="1600" dirty="0">
                <a:effectLst/>
                <a:latin typeface="LiberationSerif"/>
              </a:rPr>
              <a:t> of </a:t>
            </a:r>
            <a:r>
              <a:rPr lang="en-IN" sz="1600" dirty="0">
                <a:solidFill>
                  <a:schemeClr val="accent1">
                    <a:lumMod val="75000"/>
                  </a:schemeClr>
                </a:solidFill>
                <a:effectLst/>
                <a:latin typeface="LiberationSerif"/>
              </a:rPr>
              <a:t>thymine</a:t>
            </a:r>
            <a:r>
              <a:rPr lang="en-IN" sz="1600" dirty="0">
                <a:effectLst/>
                <a:latin typeface="LiberationSerif"/>
              </a:rPr>
              <a:t>; it has the same structure as thymine except that it has a bromine (Br) atom on the 5- carbon atom instead of a methyl group. Normally, 5BU pairs with adenine just as thymine does, but it occasionally </a:t>
            </a:r>
            <a:r>
              <a:rPr lang="en-IN" sz="1600" dirty="0" err="1">
                <a:effectLst/>
                <a:latin typeface="LiberationSerif"/>
              </a:rPr>
              <a:t>mispairs</a:t>
            </a:r>
            <a:r>
              <a:rPr lang="en-IN" sz="1600" dirty="0">
                <a:effectLst/>
                <a:latin typeface="LiberationSerif"/>
              </a:rPr>
              <a:t> with guanine, leading to a transition (T • A → 5BU • A → 5BU • G → C • G). Through mispairing, 5BU can also be incorporated into a newly synthesized DNA strand opposite guanine. In the next round of replication, 5BU pairs with adenine, leading to another transition (G • C → G • 5BU → A • 5BU → A • T). </a:t>
            </a:r>
            <a:endParaRPr lang="en-IN" sz="1600" dirty="0"/>
          </a:p>
          <a:p>
            <a:pPr marL="285750" indent="-285750" algn="just">
              <a:lnSpc>
                <a:spcPct val="150000"/>
              </a:lnSpc>
              <a:buFont typeface="Arial" panose="020B0604020202020204" pitchFamily="34" charset="0"/>
              <a:buChar char="•"/>
            </a:pPr>
            <a:r>
              <a:rPr lang="en-IN" sz="1600" dirty="0">
                <a:effectLst/>
                <a:latin typeface="LiberationSerif"/>
              </a:rPr>
              <a:t>2-aminopurine (2AP), which is a base </a:t>
            </a:r>
            <a:r>
              <a:rPr lang="en-IN" sz="1600" dirty="0" err="1">
                <a:effectLst/>
                <a:latin typeface="LiberationSerif"/>
              </a:rPr>
              <a:t>analog</a:t>
            </a:r>
            <a:r>
              <a:rPr lang="en-IN" sz="1600" dirty="0">
                <a:effectLst/>
                <a:latin typeface="LiberationSerif"/>
              </a:rPr>
              <a:t> of </a:t>
            </a:r>
            <a:r>
              <a:rPr lang="en-IN" sz="1600" dirty="0">
                <a:solidFill>
                  <a:schemeClr val="accent1">
                    <a:lumMod val="75000"/>
                  </a:schemeClr>
                </a:solidFill>
                <a:effectLst/>
                <a:latin typeface="LiberationSerif"/>
              </a:rPr>
              <a:t>adenine</a:t>
            </a:r>
            <a:r>
              <a:rPr lang="en-IN" sz="1600" dirty="0">
                <a:effectLst/>
                <a:latin typeface="LiberationSerif"/>
              </a:rPr>
              <a:t>. Normally, 2AP base pairs with thymine, but it may </a:t>
            </a:r>
            <a:r>
              <a:rPr lang="en-IN" sz="1600" dirty="0" err="1">
                <a:effectLst/>
                <a:latin typeface="LiberationSerif"/>
              </a:rPr>
              <a:t>mispair</a:t>
            </a:r>
            <a:r>
              <a:rPr lang="en-IN" sz="1600" dirty="0">
                <a:effectLst/>
                <a:latin typeface="LiberationSerif"/>
              </a:rPr>
              <a:t> with cytosine, causing a transition (T • A →T • 2AP → C • 2AP → C • G). Alternatively, 2AP may be incorporated through mispairing into the newly synthesized DNA opposite cytosine and then later pair with thymine, leading to a C • G → C • 2AP → T • 2AP → T • A transition. </a:t>
            </a:r>
            <a:endParaRPr lang="en-IN" sz="1600" dirty="0"/>
          </a:p>
        </p:txBody>
      </p:sp>
    </p:spTree>
    <p:extLst>
      <p:ext uri="{BB962C8B-B14F-4D97-AF65-F5344CB8AC3E}">
        <p14:creationId xmlns:p14="http://schemas.microsoft.com/office/powerpoint/2010/main" val="137390762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134</TotalTime>
  <Words>577</Words>
  <Application>Microsoft Macintosh PowerPoint</Application>
  <PresentationFormat>Widescreen</PresentationFormat>
  <Paragraphs>20</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LiberationSerif</vt:lpstr>
      <vt:lpstr>MS Shell Dlg 2</vt:lpstr>
      <vt:lpstr>Wingdings</vt:lpstr>
      <vt:lpstr>Wingdings 3</vt:lpstr>
      <vt:lpstr>Madison</vt:lpstr>
      <vt:lpstr>MOLECULAR BASIS OF GENE MUTATIONS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MOLECULAR BASIS OF GENE MUTATIONS</dc:title>
  <dc:creator>Microsoft Office User</dc:creator>
  <cp:lastModifiedBy>Microsoft Office User</cp:lastModifiedBy>
  <cp:revision>1</cp:revision>
  <dcterms:created xsi:type="dcterms:W3CDTF">2024-04-20T04:33:29Z</dcterms:created>
  <dcterms:modified xsi:type="dcterms:W3CDTF">2024-04-20T06:48:18Z</dcterms:modified>
</cp:coreProperties>
</file>