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4220"/>
        </a:solidFill>
      </p:bgPr>
    </p:bg>
    <p:spTree>
      <p:nvGrpSpPr>
        <p:cNvPr id="1" name=""/>
        <p:cNvGrpSpPr/>
        <p:nvPr/>
      </p:nvGrpSpPr>
      <p:grpSpPr>
        <a:xfrm>
          <a:off x="0" y="0"/>
          <a:ext cx="0" cy="0"/>
          <a:chOff x="0" y="0"/>
          <a:chExt cx="0" cy="0"/>
        </a:xfrm>
      </p:grpSpPr>
      <p:sp>
        <p:nvSpPr>
          <p:cNvPr id="2" name="Shape 0"/>
          <p:cNvSpPr/>
          <p:nvPr/>
        </p:nvSpPr>
        <p:spPr>
          <a:xfrm>
            <a:off x="8778240" y="-1463040"/>
            <a:ext cx="5669280" cy="5669280"/>
          </a:xfrm>
          <a:prstGeom prst="ellipse">
            <a:avLst/>
          </a:prstGeom>
          <a:solidFill>
            <a:srgbClr val="2C5F2D">
              <a:alpha val="60000"/>
            </a:srgbClr>
          </a:solidFill>
          <a:ln/>
        </p:spPr>
      </p:sp>
      <p:sp>
        <p:nvSpPr>
          <p:cNvPr id="3" name="Shape 1"/>
          <p:cNvSpPr/>
          <p:nvPr/>
        </p:nvSpPr>
        <p:spPr>
          <a:xfrm>
            <a:off x="9692640" y="-548640"/>
            <a:ext cx="3840480" cy="3840480"/>
          </a:xfrm>
          <a:prstGeom prst="ellipse">
            <a:avLst/>
          </a:prstGeom>
          <a:solidFill>
            <a:srgbClr val="97BC62">
              <a:alpha val="30000"/>
            </a:srgbClr>
          </a:solidFill>
          <a:ln/>
        </p:spPr>
      </p:sp>
      <p:sp>
        <p:nvSpPr>
          <p:cNvPr id="4" name="Shape 2"/>
          <p:cNvSpPr/>
          <p:nvPr/>
        </p:nvSpPr>
        <p:spPr>
          <a:xfrm>
            <a:off x="-1645920" y="4206240"/>
            <a:ext cx="3840480" cy="3840480"/>
          </a:xfrm>
          <a:prstGeom prst="ellipse">
            <a:avLst/>
          </a:prstGeom>
          <a:solidFill>
            <a:srgbClr val="97BC62">
              <a:alpha val="20000"/>
            </a:srgbClr>
          </a:solidFill>
          <a:ln/>
        </p:spPr>
      </p:sp>
      <p:sp>
        <p:nvSpPr>
          <p:cNvPr id="5" name="Text 3"/>
          <p:cNvSpPr/>
          <p:nvPr/>
        </p:nvSpPr>
        <p:spPr>
          <a:xfrm>
            <a:off x="822960" y="1965960"/>
            <a:ext cx="7315200" cy="365760"/>
          </a:xfrm>
          <a:prstGeom prst="rect">
            <a:avLst/>
          </a:prstGeom>
          <a:noFill/>
          <a:ln/>
        </p:spPr>
        <p:txBody>
          <a:bodyPr wrap="square" rtlCol="0" anchor="ctr"/>
          <a:lstStyle/>
          <a:p>
            <a:pPr indent="0" marL="0">
              <a:buNone/>
            </a:pPr>
            <a:r>
              <a:rPr lang="en-US" sz="1400" b="1" spc="300" kern="0" dirty="0">
                <a:solidFill>
                  <a:srgbClr val="97BC62"/>
                </a:solidFill>
                <a:latin typeface="Calibri" pitchFamily="34" charset="0"/>
                <a:ea typeface="Calibri" pitchFamily="34" charset="-122"/>
                <a:cs typeface="Calibri" pitchFamily="34" charset="-120"/>
              </a:rPr>
              <a:t>BOTANY  ·  SPERMATOPHYTA</a:t>
            </a:r>
            <a:endParaRPr lang="en-US" sz="1400" dirty="0"/>
          </a:p>
        </p:txBody>
      </p:sp>
      <p:sp>
        <p:nvSpPr>
          <p:cNvPr id="6" name="Text 4"/>
          <p:cNvSpPr/>
          <p:nvPr/>
        </p:nvSpPr>
        <p:spPr>
          <a:xfrm>
            <a:off x="777240" y="2331720"/>
            <a:ext cx="9601200" cy="1371600"/>
          </a:xfrm>
          <a:prstGeom prst="rect">
            <a:avLst/>
          </a:prstGeom>
          <a:noFill/>
          <a:ln/>
        </p:spPr>
        <p:txBody>
          <a:bodyPr wrap="square" rtlCol="0" anchor="ctr"/>
          <a:lstStyle/>
          <a:p>
            <a:pPr indent="0" marL="0">
              <a:buNone/>
            </a:pPr>
            <a:r>
              <a:rPr lang="en-US" sz="6000" b="1" dirty="0">
                <a:solidFill>
                  <a:srgbClr val="FFFFFF"/>
                </a:solidFill>
                <a:latin typeface="Cambria" pitchFamily="34" charset="0"/>
                <a:ea typeface="Cambria" pitchFamily="34" charset="-122"/>
                <a:cs typeface="Cambria" pitchFamily="34" charset="-120"/>
              </a:rPr>
              <a:t>Gymnosperms</a:t>
            </a:r>
            <a:endParaRPr lang="en-US" sz="6000" dirty="0"/>
          </a:p>
        </p:txBody>
      </p:sp>
      <p:sp>
        <p:nvSpPr>
          <p:cNvPr id="7" name="Text 5"/>
          <p:cNvSpPr/>
          <p:nvPr/>
        </p:nvSpPr>
        <p:spPr>
          <a:xfrm>
            <a:off x="822960" y="3611880"/>
            <a:ext cx="8686800" cy="640080"/>
          </a:xfrm>
          <a:prstGeom prst="rect">
            <a:avLst/>
          </a:prstGeom>
          <a:noFill/>
          <a:ln/>
        </p:spPr>
        <p:txBody>
          <a:bodyPr wrap="square" rtlCol="0" anchor="ctr"/>
          <a:lstStyle/>
          <a:p>
            <a:pPr indent="0" marL="0">
              <a:buNone/>
            </a:pPr>
            <a:r>
              <a:rPr lang="en-US" sz="1800" i="1" dirty="0">
                <a:solidFill>
                  <a:srgbClr val="F5F5F5"/>
                </a:solidFill>
                <a:latin typeface="Calibri" pitchFamily="34" charset="0"/>
                <a:ea typeface="Calibri" pitchFamily="34" charset="-122"/>
                <a:cs typeface="Calibri" pitchFamily="34" charset="-120"/>
              </a:rPr>
              <a:t>The Naked-Seeded Plants — Characters, Classification &amp; Significance</a:t>
            </a:r>
            <a:endParaRPr lang="en-US" sz="1800" dirty="0"/>
          </a:p>
        </p:txBody>
      </p:sp>
      <p:sp>
        <p:nvSpPr>
          <p:cNvPr id="8" name="Shape 6"/>
          <p:cNvSpPr/>
          <p:nvPr/>
        </p:nvSpPr>
        <p:spPr>
          <a:xfrm>
            <a:off x="841248" y="4343400"/>
            <a:ext cx="2011680" cy="0"/>
          </a:xfrm>
          <a:prstGeom prst="line">
            <a:avLst/>
          </a:prstGeom>
          <a:noFill/>
          <a:ln w="31750">
            <a:solidFill>
              <a:srgbClr val="C9A84C"/>
            </a:solidFill>
            <a:prstDash val="solid"/>
          </a:ln>
        </p:spPr>
      </p:sp>
      <p:sp>
        <p:nvSpPr>
          <p:cNvPr id="9" name="Text 7"/>
          <p:cNvSpPr/>
          <p:nvPr/>
        </p:nvSpPr>
        <p:spPr>
          <a:xfrm>
            <a:off x="822960" y="4572000"/>
            <a:ext cx="8229600" cy="365760"/>
          </a:xfrm>
          <a:prstGeom prst="rect">
            <a:avLst/>
          </a:prstGeom>
          <a:noFill/>
          <a:ln/>
        </p:spPr>
        <p:txBody>
          <a:bodyPr wrap="square" rtlCol="0" anchor="ctr"/>
          <a:lstStyle/>
          <a:p>
            <a:pPr indent="0" marL="0">
              <a:buNone/>
            </a:pPr>
            <a:r>
              <a:rPr lang="en-US" sz="1300" dirty="0">
                <a:solidFill>
                  <a:srgbClr val="F5F5F5"/>
                </a:solidFill>
                <a:latin typeface="Calibri" pitchFamily="34" charset="0"/>
                <a:ea typeface="Calibri" pitchFamily="34" charset="-122"/>
                <a:cs typeface="Calibri" pitchFamily="34" charset="-120"/>
              </a:rPr>
              <a:t>Gymnospermae (gymnos = naked; sperma = seed)</a:t>
            </a:r>
            <a:endParaRPr lang="en-US" sz="1300" dirty="0"/>
          </a:p>
        </p:txBody>
      </p:sp>
      <p:sp>
        <p:nvSpPr>
          <p:cNvPr id="10" name="Text 8"/>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Chapter 1  |  Introduction to Gymnosperms</a:t>
            </a:r>
            <a:endParaRPr lang="en-US" sz="900" dirty="0"/>
          </a:p>
        </p:txBody>
      </p:sp>
      <p:sp>
        <p:nvSpPr>
          <p:cNvPr id="11" name="Text 9"/>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1</a:t>
            </a:r>
            <a:endParaRPr lang="en-US" sz="900" dirty="0"/>
          </a:p>
        </p:txBody>
      </p:sp>
      <p:sp>
        <p:nvSpPr>
          <p:cNvPr id="12" name="Text 10"/>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F5F5F5"/>
                </a:solidFill>
                <a:latin typeface="Calibri" pitchFamily="34" charset="0"/>
                <a:ea typeface="Calibri" pitchFamily="34" charset="-122"/>
                <a:cs typeface="Calibri" pitchFamily="34" charset="-120"/>
              </a:rPr>
              <a:t>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1.8</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800" b="1" dirty="0">
                <a:solidFill>
                  <a:srgbClr val="2B2B2B"/>
                </a:solidFill>
                <a:latin typeface="Cambria" pitchFamily="34" charset="0"/>
                <a:ea typeface="Cambria" pitchFamily="34" charset="-122"/>
                <a:cs typeface="Cambria" pitchFamily="34" charset="-120"/>
              </a:rPr>
              <a:t>Economic Importance of Gymnosperms</a:t>
            </a:r>
            <a:endParaRPr lang="en-US" sz="2800" dirty="0"/>
          </a:p>
        </p:txBody>
      </p:sp>
      <p:sp>
        <p:nvSpPr>
          <p:cNvPr id="4" name="Shape 2"/>
          <p:cNvSpPr/>
          <p:nvPr/>
        </p:nvSpPr>
        <p:spPr>
          <a:xfrm>
            <a:off x="457200" y="1143000"/>
            <a:ext cx="5394960" cy="2331720"/>
          </a:xfrm>
          <a:prstGeom prst="rect">
            <a:avLst/>
          </a:prstGeom>
          <a:solidFill>
            <a:srgbClr val="F7F9F4"/>
          </a:solidFill>
          <a:ln/>
        </p:spPr>
      </p:sp>
      <p:sp>
        <p:nvSpPr>
          <p:cNvPr id="5" name="Text 3"/>
          <p:cNvSpPr/>
          <p:nvPr/>
        </p:nvSpPr>
        <p:spPr>
          <a:xfrm>
            <a:off x="731520" y="1344168"/>
            <a:ext cx="4846320" cy="365760"/>
          </a:xfrm>
          <a:prstGeom prst="rect">
            <a:avLst/>
          </a:prstGeom>
          <a:noFill/>
          <a:ln/>
        </p:spPr>
        <p:txBody>
          <a:bodyPr wrap="square" rtlCol="0" anchor="ctr"/>
          <a:lstStyle/>
          <a:p>
            <a:pPr indent="0" marL="0">
              <a:buNone/>
            </a:pPr>
            <a:r>
              <a:rPr lang="en-US" sz="1550" b="1" dirty="0">
                <a:solidFill>
                  <a:srgbClr val="2C5F2D"/>
                </a:solidFill>
                <a:latin typeface="Cambria" pitchFamily="34" charset="0"/>
                <a:ea typeface="Cambria" pitchFamily="34" charset="-122"/>
                <a:cs typeface="Cambria" pitchFamily="34" charset="-120"/>
              </a:rPr>
              <a:t>Timber &amp; Resin</a:t>
            </a:r>
            <a:endParaRPr lang="en-US" sz="1550" dirty="0"/>
          </a:p>
        </p:txBody>
      </p:sp>
      <p:sp>
        <p:nvSpPr>
          <p:cNvPr id="6" name="Text 4"/>
          <p:cNvSpPr/>
          <p:nvPr/>
        </p:nvSpPr>
        <p:spPr>
          <a:xfrm>
            <a:off x="731520" y="1764792"/>
            <a:ext cx="4846320" cy="1554480"/>
          </a:xfrm>
          <a:prstGeom prst="rect">
            <a:avLst/>
          </a:prstGeom>
          <a:noFill/>
          <a:ln/>
        </p:spPr>
        <p:txBody>
          <a:bodyPr wrap="square" rtlCol="0" anchor="t"/>
          <a:lstStyle/>
          <a:p>
            <a:pPr indent="0" marL="0">
              <a:lnSpc>
                <a:spcPct val="118000"/>
              </a:lnSpc>
              <a:buNone/>
            </a:pPr>
            <a:r>
              <a:rPr lang="en-US" sz="1100" dirty="0">
                <a:solidFill>
                  <a:srgbClr val="2B2B2B"/>
                </a:solidFill>
                <a:latin typeface="Calibri" pitchFamily="34" charset="0"/>
                <a:ea typeface="Calibri" pitchFamily="34" charset="-122"/>
                <a:cs typeface="Calibri" pitchFamily="34" charset="-120"/>
              </a:rPr>
              <a:t>Pinus (Pinaceae) is a major commercial timber source — used for construction, furniture, poles and packing cases. Pinus roxburghii (‘chir’) yields turpentine and resin; fossilised resin of Pinus succinifera is amber, prized in jewellery.</a:t>
            </a:r>
            <a:endParaRPr lang="en-US" sz="1100" dirty="0"/>
          </a:p>
        </p:txBody>
      </p:sp>
      <p:sp>
        <p:nvSpPr>
          <p:cNvPr id="7" name="Shape 5"/>
          <p:cNvSpPr/>
          <p:nvPr/>
        </p:nvSpPr>
        <p:spPr>
          <a:xfrm>
            <a:off x="6172200" y="1143000"/>
            <a:ext cx="5394960" cy="2331720"/>
          </a:xfrm>
          <a:prstGeom prst="rect">
            <a:avLst/>
          </a:prstGeom>
          <a:solidFill>
            <a:srgbClr val="F7F9F4"/>
          </a:solidFill>
          <a:ln/>
        </p:spPr>
      </p:sp>
      <p:sp>
        <p:nvSpPr>
          <p:cNvPr id="8" name="Text 6"/>
          <p:cNvSpPr/>
          <p:nvPr/>
        </p:nvSpPr>
        <p:spPr>
          <a:xfrm>
            <a:off x="6446520" y="1344168"/>
            <a:ext cx="4846320" cy="365760"/>
          </a:xfrm>
          <a:prstGeom prst="rect">
            <a:avLst/>
          </a:prstGeom>
          <a:noFill/>
          <a:ln/>
        </p:spPr>
        <p:txBody>
          <a:bodyPr wrap="square" rtlCol="0" anchor="ctr"/>
          <a:lstStyle/>
          <a:p>
            <a:pPr indent="0" marL="0">
              <a:buNone/>
            </a:pPr>
            <a:r>
              <a:rPr lang="en-US" sz="1550" b="1" dirty="0">
                <a:solidFill>
                  <a:srgbClr val="2C5F2D"/>
                </a:solidFill>
                <a:latin typeface="Cambria" pitchFamily="34" charset="0"/>
                <a:ea typeface="Cambria" pitchFamily="34" charset="-122"/>
                <a:cs typeface="Cambria" pitchFamily="34" charset="-120"/>
              </a:rPr>
              <a:t>Food &amp; Nutrition</a:t>
            </a:r>
            <a:endParaRPr lang="en-US" sz="1550" dirty="0"/>
          </a:p>
        </p:txBody>
      </p:sp>
      <p:sp>
        <p:nvSpPr>
          <p:cNvPr id="9" name="Text 7"/>
          <p:cNvSpPr/>
          <p:nvPr/>
        </p:nvSpPr>
        <p:spPr>
          <a:xfrm>
            <a:off x="6446520" y="1764792"/>
            <a:ext cx="4846320" cy="1554480"/>
          </a:xfrm>
          <a:prstGeom prst="rect">
            <a:avLst/>
          </a:prstGeom>
          <a:noFill/>
          <a:ln/>
        </p:spPr>
        <p:txBody>
          <a:bodyPr wrap="square" rtlCol="0" anchor="t"/>
          <a:lstStyle/>
          <a:p>
            <a:pPr indent="0" marL="0">
              <a:lnSpc>
                <a:spcPct val="118000"/>
              </a:lnSpc>
              <a:buNone/>
            </a:pPr>
            <a:r>
              <a:rPr lang="en-US" sz="1100" dirty="0">
                <a:solidFill>
                  <a:srgbClr val="2B2B2B"/>
                </a:solidFill>
                <a:latin typeface="Calibri" pitchFamily="34" charset="0"/>
                <a:ea typeface="Calibri" pitchFamily="34" charset="-122"/>
                <a:cs typeface="Calibri" pitchFamily="34" charset="-120"/>
              </a:rPr>
              <a:t>Cycas circinalis produces an arrowroot-type sago from its tuber and seeds. Seeds of Gnetum and Pinus gerardiana (chilgoza) are eaten after roasting and are highly nourishing; Gnetum ula seeds yield a cooking oil.</a:t>
            </a:r>
            <a:endParaRPr lang="en-US" sz="1100" dirty="0"/>
          </a:p>
        </p:txBody>
      </p:sp>
      <p:sp>
        <p:nvSpPr>
          <p:cNvPr id="10" name="Shape 8"/>
          <p:cNvSpPr/>
          <p:nvPr/>
        </p:nvSpPr>
        <p:spPr>
          <a:xfrm>
            <a:off x="457200" y="3749040"/>
            <a:ext cx="5394960" cy="2331720"/>
          </a:xfrm>
          <a:prstGeom prst="rect">
            <a:avLst/>
          </a:prstGeom>
          <a:solidFill>
            <a:srgbClr val="F7F9F4"/>
          </a:solidFill>
          <a:ln/>
        </p:spPr>
      </p:sp>
      <p:sp>
        <p:nvSpPr>
          <p:cNvPr id="11" name="Text 9"/>
          <p:cNvSpPr/>
          <p:nvPr/>
        </p:nvSpPr>
        <p:spPr>
          <a:xfrm>
            <a:off x="731520" y="3950208"/>
            <a:ext cx="4846320" cy="365760"/>
          </a:xfrm>
          <a:prstGeom prst="rect">
            <a:avLst/>
          </a:prstGeom>
          <a:noFill/>
          <a:ln/>
        </p:spPr>
        <p:txBody>
          <a:bodyPr wrap="square" rtlCol="0" anchor="ctr"/>
          <a:lstStyle/>
          <a:p>
            <a:pPr indent="0" marL="0">
              <a:buNone/>
            </a:pPr>
            <a:r>
              <a:rPr lang="en-US" sz="1550" b="1" dirty="0">
                <a:solidFill>
                  <a:srgbClr val="2C5F2D"/>
                </a:solidFill>
                <a:latin typeface="Cambria" pitchFamily="34" charset="0"/>
                <a:ea typeface="Cambria" pitchFamily="34" charset="-122"/>
                <a:cs typeface="Cambria" pitchFamily="34" charset="-120"/>
              </a:rPr>
              <a:t>Medicine</a:t>
            </a:r>
            <a:endParaRPr lang="en-US" sz="1550" dirty="0"/>
          </a:p>
        </p:txBody>
      </p:sp>
      <p:sp>
        <p:nvSpPr>
          <p:cNvPr id="12" name="Text 10"/>
          <p:cNvSpPr/>
          <p:nvPr/>
        </p:nvSpPr>
        <p:spPr>
          <a:xfrm>
            <a:off x="731520" y="4370832"/>
            <a:ext cx="4846320" cy="1554480"/>
          </a:xfrm>
          <a:prstGeom prst="rect">
            <a:avLst/>
          </a:prstGeom>
          <a:noFill/>
          <a:ln/>
        </p:spPr>
        <p:txBody>
          <a:bodyPr wrap="square" rtlCol="0" anchor="t"/>
          <a:lstStyle/>
          <a:p>
            <a:pPr indent="0" marL="0">
              <a:lnSpc>
                <a:spcPct val="118000"/>
              </a:lnSpc>
              <a:buNone/>
            </a:pPr>
            <a:r>
              <a:rPr lang="en-US" sz="1100" dirty="0">
                <a:solidFill>
                  <a:srgbClr val="2B2B2B"/>
                </a:solidFill>
                <a:latin typeface="Calibri" pitchFamily="34" charset="0"/>
                <a:ea typeface="Calibri" pitchFamily="34" charset="-122"/>
                <a:cs typeface="Calibri" pitchFamily="34" charset="-120"/>
              </a:rPr>
              <a:t>Ephedra yields ephedrine, used for treating asthma and bronchial troubles. Pinus resin is used internally for stomach troubles and externally as a plaster for glandular swellings.</a:t>
            </a:r>
            <a:endParaRPr lang="en-US" sz="1100" dirty="0"/>
          </a:p>
        </p:txBody>
      </p:sp>
      <p:sp>
        <p:nvSpPr>
          <p:cNvPr id="13" name="Shape 11"/>
          <p:cNvSpPr/>
          <p:nvPr/>
        </p:nvSpPr>
        <p:spPr>
          <a:xfrm>
            <a:off x="6172200" y="3749040"/>
            <a:ext cx="5394960" cy="2331720"/>
          </a:xfrm>
          <a:prstGeom prst="rect">
            <a:avLst/>
          </a:prstGeom>
          <a:solidFill>
            <a:srgbClr val="F7F9F4"/>
          </a:solidFill>
          <a:ln/>
        </p:spPr>
      </p:sp>
      <p:sp>
        <p:nvSpPr>
          <p:cNvPr id="14" name="Text 12"/>
          <p:cNvSpPr/>
          <p:nvPr/>
        </p:nvSpPr>
        <p:spPr>
          <a:xfrm>
            <a:off x="6446520" y="3950208"/>
            <a:ext cx="4846320" cy="365760"/>
          </a:xfrm>
          <a:prstGeom prst="rect">
            <a:avLst/>
          </a:prstGeom>
          <a:noFill/>
          <a:ln/>
        </p:spPr>
        <p:txBody>
          <a:bodyPr wrap="square" rtlCol="0" anchor="ctr"/>
          <a:lstStyle/>
          <a:p>
            <a:pPr indent="0" marL="0">
              <a:buNone/>
            </a:pPr>
            <a:r>
              <a:rPr lang="en-US" sz="1550" b="1" dirty="0">
                <a:solidFill>
                  <a:srgbClr val="2C5F2D"/>
                </a:solidFill>
                <a:latin typeface="Cambria" pitchFamily="34" charset="0"/>
                <a:ea typeface="Cambria" pitchFamily="34" charset="-122"/>
                <a:cs typeface="Cambria" pitchFamily="34" charset="-120"/>
              </a:rPr>
              <a:t>Fibre &amp; Other Uses</a:t>
            </a:r>
            <a:endParaRPr lang="en-US" sz="1550" dirty="0"/>
          </a:p>
        </p:txBody>
      </p:sp>
      <p:sp>
        <p:nvSpPr>
          <p:cNvPr id="15" name="Text 13"/>
          <p:cNvSpPr/>
          <p:nvPr/>
        </p:nvSpPr>
        <p:spPr>
          <a:xfrm>
            <a:off x="6446520" y="4370832"/>
            <a:ext cx="4846320" cy="1554480"/>
          </a:xfrm>
          <a:prstGeom prst="rect">
            <a:avLst/>
          </a:prstGeom>
          <a:noFill/>
          <a:ln/>
        </p:spPr>
        <p:txBody>
          <a:bodyPr wrap="square" rtlCol="0" anchor="t"/>
          <a:lstStyle/>
          <a:p>
            <a:pPr indent="0" marL="0">
              <a:lnSpc>
                <a:spcPct val="118000"/>
              </a:lnSpc>
              <a:buNone/>
            </a:pPr>
            <a:r>
              <a:rPr lang="en-US" sz="1100" dirty="0">
                <a:solidFill>
                  <a:srgbClr val="2B2B2B"/>
                </a:solidFill>
                <a:latin typeface="Calibri" pitchFamily="34" charset="0"/>
                <a:ea typeface="Calibri" pitchFamily="34" charset="-122"/>
                <a:cs typeface="Calibri" pitchFamily="34" charset="-120"/>
              </a:rPr>
              <a:t>The bark of Gnetum gives a strong fibre for fishing nets, lines and ropes. Cycas revoluta is a decorative garden plant; Gnetum montanum seeds are reputed to possess pesticidal properties.</a:t>
            </a:r>
            <a:endParaRPr lang="en-US" sz="1100" dirty="0"/>
          </a:p>
        </p:txBody>
      </p:sp>
      <p:sp>
        <p:nvSpPr>
          <p:cNvPr id="16" name="Text 14"/>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Economic Importance of Gymnosperms</a:t>
            </a:r>
            <a:endParaRPr lang="en-US" sz="900" dirty="0"/>
          </a:p>
        </p:txBody>
      </p:sp>
      <p:sp>
        <p:nvSpPr>
          <p:cNvPr id="17" name="Text 15"/>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E4220"/>
        </a:solidFill>
      </p:bgPr>
    </p:bg>
    <p:spTree>
      <p:nvGrpSpPr>
        <p:cNvPr id="1" name=""/>
        <p:cNvGrpSpPr/>
        <p:nvPr/>
      </p:nvGrpSpPr>
      <p:grpSpPr>
        <a:xfrm>
          <a:off x="0" y="0"/>
          <a:ext cx="0" cy="0"/>
          <a:chOff x="0" y="0"/>
          <a:chExt cx="0" cy="0"/>
        </a:xfrm>
      </p:grpSpPr>
      <p:sp>
        <p:nvSpPr>
          <p:cNvPr id="2" name="Shape 0"/>
          <p:cNvSpPr/>
          <p:nvPr/>
        </p:nvSpPr>
        <p:spPr>
          <a:xfrm>
            <a:off x="-2011680" y="-2011680"/>
            <a:ext cx="5029200" cy="5029200"/>
          </a:xfrm>
          <a:prstGeom prst="ellipse">
            <a:avLst/>
          </a:prstGeom>
          <a:solidFill>
            <a:srgbClr val="2C5F2D">
              <a:alpha val="55000"/>
            </a:srgbClr>
          </a:solidFill>
          <a:ln/>
        </p:spPr>
      </p:sp>
      <p:sp>
        <p:nvSpPr>
          <p:cNvPr id="3" name="Shape 1"/>
          <p:cNvSpPr/>
          <p:nvPr/>
        </p:nvSpPr>
        <p:spPr>
          <a:xfrm>
            <a:off x="10241280" y="4572000"/>
            <a:ext cx="4114800" cy="4114800"/>
          </a:xfrm>
          <a:prstGeom prst="ellipse">
            <a:avLst/>
          </a:prstGeom>
          <a:solidFill>
            <a:srgbClr val="97BC62">
              <a:alpha val="25000"/>
            </a:srgbClr>
          </a:solidFill>
          <a:ln/>
        </p:spPr>
      </p:sp>
      <p:sp>
        <p:nvSpPr>
          <p:cNvPr id="4" name="Text 2"/>
          <p:cNvSpPr/>
          <p:nvPr/>
        </p:nvSpPr>
        <p:spPr>
          <a:xfrm>
            <a:off x="822960" y="502920"/>
            <a:ext cx="7315200" cy="365760"/>
          </a:xfrm>
          <a:prstGeom prst="rect">
            <a:avLst/>
          </a:prstGeom>
          <a:noFill/>
          <a:ln/>
        </p:spPr>
        <p:txBody>
          <a:bodyPr wrap="square" rtlCol="0" anchor="ctr"/>
          <a:lstStyle/>
          <a:p>
            <a:pPr indent="0" marL="0">
              <a:buNone/>
            </a:pPr>
            <a:r>
              <a:rPr lang="en-US" sz="1300" b="1" spc="300" kern="0" dirty="0">
                <a:solidFill>
                  <a:srgbClr val="97BC62"/>
                </a:solidFill>
                <a:latin typeface="Calibri" pitchFamily="34" charset="0"/>
                <a:ea typeface="Calibri" pitchFamily="34" charset="-122"/>
                <a:cs typeface="Calibri" pitchFamily="34" charset="-120"/>
              </a:rPr>
              <a:t>KEY TAKEAWAYS</a:t>
            </a:r>
            <a:endParaRPr lang="en-US" sz="1300" dirty="0"/>
          </a:p>
        </p:txBody>
      </p:sp>
      <p:sp>
        <p:nvSpPr>
          <p:cNvPr id="5" name="Text 3"/>
          <p:cNvSpPr/>
          <p:nvPr/>
        </p:nvSpPr>
        <p:spPr>
          <a:xfrm>
            <a:off x="777240" y="822960"/>
            <a:ext cx="9144000" cy="68580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Gymnosperms at a Glance</a:t>
            </a:r>
            <a:endParaRPr lang="en-US" sz="3200" dirty="0"/>
          </a:p>
        </p:txBody>
      </p:sp>
      <p:sp>
        <p:nvSpPr>
          <p:cNvPr id="6" name="Shape 4"/>
          <p:cNvSpPr/>
          <p:nvPr/>
        </p:nvSpPr>
        <p:spPr>
          <a:xfrm>
            <a:off x="822960" y="1892808"/>
            <a:ext cx="365760" cy="365760"/>
          </a:xfrm>
          <a:prstGeom prst="ellipse">
            <a:avLst/>
          </a:prstGeom>
          <a:solidFill>
            <a:srgbClr val="97BC62"/>
          </a:solidFill>
          <a:ln/>
        </p:spPr>
      </p:sp>
      <p:sp>
        <p:nvSpPr>
          <p:cNvPr id="7" name="Text 5"/>
          <p:cNvSpPr/>
          <p:nvPr/>
        </p:nvSpPr>
        <p:spPr>
          <a:xfrm>
            <a:off x="822960" y="1892808"/>
            <a:ext cx="365760" cy="365760"/>
          </a:xfrm>
          <a:prstGeom prst="rect">
            <a:avLst/>
          </a:prstGeom>
          <a:noFill/>
          <a:ln/>
        </p:spPr>
        <p:txBody>
          <a:bodyPr wrap="square" rtlCol="0" anchor="ctr"/>
          <a:lstStyle/>
          <a:p>
            <a:pPr algn="ctr" indent="0" marL="0">
              <a:buNone/>
            </a:pPr>
            <a:r>
              <a:rPr lang="en-US" sz="1200" b="1" dirty="0">
                <a:solidFill>
                  <a:srgbClr val="1E4220"/>
                </a:solidFill>
                <a:latin typeface="Calibri" pitchFamily="34" charset="0"/>
                <a:ea typeface="Calibri" pitchFamily="34" charset="-122"/>
                <a:cs typeface="Calibri" pitchFamily="34" charset="-120"/>
              </a:rPr>
              <a:t>1</a:t>
            </a:r>
            <a:endParaRPr lang="en-US" sz="1200" dirty="0"/>
          </a:p>
        </p:txBody>
      </p:sp>
      <p:sp>
        <p:nvSpPr>
          <p:cNvPr id="8" name="Text 6"/>
          <p:cNvSpPr/>
          <p:nvPr/>
        </p:nvSpPr>
        <p:spPr>
          <a:xfrm>
            <a:off x="1371600" y="1819656"/>
            <a:ext cx="9966960" cy="594360"/>
          </a:xfrm>
          <a:prstGeom prst="rect">
            <a:avLst/>
          </a:prstGeom>
          <a:noFill/>
          <a:ln/>
        </p:spPr>
        <p:txBody>
          <a:bodyPr wrap="square" rtlCol="0" anchor="ctr"/>
          <a:lstStyle/>
          <a:p>
            <a:pPr indent="0" marL="0">
              <a:lnSpc>
                <a:spcPct val="115000"/>
              </a:lnSpc>
              <a:buNone/>
            </a:pPr>
            <a:r>
              <a:rPr lang="en-US" sz="1350" dirty="0">
                <a:solidFill>
                  <a:srgbClr val="F5F5F5"/>
                </a:solidFill>
                <a:latin typeface="Calibri" pitchFamily="34" charset="0"/>
                <a:ea typeface="Calibri" pitchFamily="34" charset="-122"/>
                <a:cs typeface="Calibri" pitchFamily="34" charset="-120"/>
              </a:rPr>
              <a:t>Naked-seeded, woody, wind-pollinated seed plants forming a bridge between Pteridophyta and Angiospermae.</a:t>
            </a:r>
            <a:endParaRPr lang="en-US" sz="1350" dirty="0"/>
          </a:p>
        </p:txBody>
      </p:sp>
      <p:sp>
        <p:nvSpPr>
          <p:cNvPr id="9" name="Shape 7"/>
          <p:cNvSpPr/>
          <p:nvPr/>
        </p:nvSpPr>
        <p:spPr>
          <a:xfrm>
            <a:off x="822960" y="2734056"/>
            <a:ext cx="365760" cy="365760"/>
          </a:xfrm>
          <a:prstGeom prst="ellipse">
            <a:avLst/>
          </a:prstGeom>
          <a:solidFill>
            <a:srgbClr val="97BC62"/>
          </a:solidFill>
          <a:ln/>
        </p:spPr>
      </p:sp>
      <p:sp>
        <p:nvSpPr>
          <p:cNvPr id="10" name="Text 8"/>
          <p:cNvSpPr/>
          <p:nvPr/>
        </p:nvSpPr>
        <p:spPr>
          <a:xfrm>
            <a:off x="822960" y="2734056"/>
            <a:ext cx="365760" cy="365760"/>
          </a:xfrm>
          <a:prstGeom prst="rect">
            <a:avLst/>
          </a:prstGeom>
          <a:noFill/>
          <a:ln/>
        </p:spPr>
        <p:txBody>
          <a:bodyPr wrap="square" rtlCol="0" anchor="ctr"/>
          <a:lstStyle/>
          <a:p>
            <a:pPr algn="ctr" indent="0" marL="0">
              <a:buNone/>
            </a:pPr>
            <a:r>
              <a:rPr lang="en-US" sz="1200" b="1" dirty="0">
                <a:solidFill>
                  <a:srgbClr val="1E4220"/>
                </a:solidFill>
                <a:latin typeface="Calibri" pitchFamily="34" charset="0"/>
                <a:ea typeface="Calibri" pitchFamily="34" charset="-122"/>
                <a:cs typeface="Calibri" pitchFamily="34" charset="-120"/>
              </a:rPr>
              <a:t>2</a:t>
            </a:r>
            <a:endParaRPr lang="en-US" sz="1200" dirty="0"/>
          </a:p>
        </p:txBody>
      </p:sp>
      <p:sp>
        <p:nvSpPr>
          <p:cNvPr id="11" name="Text 9"/>
          <p:cNvSpPr/>
          <p:nvPr/>
        </p:nvSpPr>
        <p:spPr>
          <a:xfrm>
            <a:off x="1371600" y="2660904"/>
            <a:ext cx="9966960" cy="594360"/>
          </a:xfrm>
          <a:prstGeom prst="rect">
            <a:avLst/>
          </a:prstGeom>
          <a:noFill/>
          <a:ln/>
        </p:spPr>
        <p:txBody>
          <a:bodyPr wrap="square" rtlCol="0" anchor="ctr"/>
          <a:lstStyle/>
          <a:p>
            <a:pPr indent="0" marL="0">
              <a:lnSpc>
                <a:spcPct val="115000"/>
              </a:lnSpc>
              <a:buNone/>
            </a:pPr>
            <a:r>
              <a:rPr lang="en-US" sz="1350" dirty="0">
                <a:solidFill>
                  <a:srgbClr val="F5F5F5"/>
                </a:solidFill>
                <a:latin typeface="Calibri" pitchFamily="34" charset="0"/>
                <a:ea typeface="Calibri" pitchFamily="34" charset="-122"/>
                <a:cs typeface="Calibri" pitchFamily="34" charset="-120"/>
              </a:rPr>
              <a:t>Distinguished by tracheid-only xylem, companion-cell-free phloem, and haploid endosperm formed before fertilization.</a:t>
            </a:r>
            <a:endParaRPr lang="en-US" sz="1350" dirty="0"/>
          </a:p>
        </p:txBody>
      </p:sp>
      <p:sp>
        <p:nvSpPr>
          <p:cNvPr id="12" name="Shape 10"/>
          <p:cNvSpPr/>
          <p:nvPr/>
        </p:nvSpPr>
        <p:spPr>
          <a:xfrm>
            <a:off x="822960" y="3575304"/>
            <a:ext cx="365760" cy="365760"/>
          </a:xfrm>
          <a:prstGeom prst="ellipse">
            <a:avLst/>
          </a:prstGeom>
          <a:solidFill>
            <a:srgbClr val="97BC62"/>
          </a:solidFill>
          <a:ln/>
        </p:spPr>
      </p:sp>
      <p:sp>
        <p:nvSpPr>
          <p:cNvPr id="13" name="Text 11"/>
          <p:cNvSpPr/>
          <p:nvPr/>
        </p:nvSpPr>
        <p:spPr>
          <a:xfrm>
            <a:off x="822960" y="3575304"/>
            <a:ext cx="365760" cy="365760"/>
          </a:xfrm>
          <a:prstGeom prst="rect">
            <a:avLst/>
          </a:prstGeom>
          <a:noFill/>
          <a:ln/>
        </p:spPr>
        <p:txBody>
          <a:bodyPr wrap="square" rtlCol="0" anchor="ctr"/>
          <a:lstStyle/>
          <a:p>
            <a:pPr algn="ctr" indent="0" marL="0">
              <a:buNone/>
            </a:pPr>
            <a:r>
              <a:rPr lang="en-US" sz="1200" b="1" dirty="0">
                <a:solidFill>
                  <a:srgbClr val="1E4220"/>
                </a:solidFill>
                <a:latin typeface="Calibri" pitchFamily="34" charset="0"/>
                <a:ea typeface="Calibri" pitchFamily="34" charset="-122"/>
                <a:cs typeface="Calibri" pitchFamily="34" charset="-120"/>
              </a:rPr>
              <a:t>3</a:t>
            </a:r>
            <a:endParaRPr lang="en-US" sz="1200" dirty="0"/>
          </a:p>
        </p:txBody>
      </p:sp>
      <p:sp>
        <p:nvSpPr>
          <p:cNvPr id="14" name="Text 12"/>
          <p:cNvSpPr/>
          <p:nvPr/>
        </p:nvSpPr>
        <p:spPr>
          <a:xfrm>
            <a:off x="1371600" y="3502152"/>
            <a:ext cx="9966960" cy="594360"/>
          </a:xfrm>
          <a:prstGeom prst="rect">
            <a:avLst/>
          </a:prstGeom>
          <a:noFill/>
          <a:ln/>
        </p:spPr>
        <p:txBody>
          <a:bodyPr wrap="square" rtlCol="0" anchor="ctr"/>
          <a:lstStyle/>
          <a:p>
            <a:pPr indent="0" marL="0">
              <a:lnSpc>
                <a:spcPct val="115000"/>
              </a:lnSpc>
              <a:buNone/>
            </a:pPr>
            <a:r>
              <a:rPr lang="en-US" sz="1350" dirty="0">
                <a:solidFill>
                  <a:srgbClr val="F5F5F5"/>
                </a:solidFill>
                <a:latin typeface="Calibri" pitchFamily="34" charset="0"/>
                <a:ea typeface="Calibri" pitchFamily="34" charset="-122"/>
                <a:cs typeface="Calibri" pitchFamily="34" charset="-120"/>
              </a:rPr>
              <a:t>Classified by Chamberlain into Cycadophyta and Coniferophyta, each divided into fossil and living orders.</a:t>
            </a:r>
            <a:endParaRPr lang="en-US" sz="1350" dirty="0"/>
          </a:p>
        </p:txBody>
      </p:sp>
      <p:sp>
        <p:nvSpPr>
          <p:cNvPr id="15" name="Shape 13"/>
          <p:cNvSpPr/>
          <p:nvPr/>
        </p:nvSpPr>
        <p:spPr>
          <a:xfrm>
            <a:off x="822960" y="4416552"/>
            <a:ext cx="365760" cy="365760"/>
          </a:xfrm>
          <a:prstGeom prst="ellipse">
            <a:avLst/>
          </a:prstGeom>
          <a:solidFill>
            <a:srgbClr val="97BC62"/>
          </a:solidFill>
          <a:ln/>
        </p:spPr>
      </p:sp>
      <p:sp>
        <p:nvSpPr>
          <p:cNvPr id="16" name="Text 14"/>
          <p:cNvSpPr/>
          <p:nvPr/>
        </p:nvSpPr>
        <p:spPr>
          <a:xfrm>
            <a:off x="822960" y="4416552"/>
            <a:ext cx="365760" cy="365760"/>
          </a:xfrm>
          <a:prstGeom prst="rect">
            <a:avLst/>
          </a:prstGeom>
          <a:noFill/>
          <a:ln/>
        </p:spPr>
        <p:txBody>
          <a:bodyPr wrap="square" rtlCol="0" anchor="ctr"/>
          <a:lstStyle/>
          <a:p>
            <a:pPr algn="ctr" indent="0" marL="0">
              <a:buNone/>
            </a:pPr>
            <a:r>
              <a:rPr lang="en-US" sz="1200" b="1" dirty="0">
                <a:solidFill>
                  <a:srgbClr val="1E4220"/>
                </a:solidFill>
                <a:latin typeface="Calibri" pitchFamily="34" charset="0"/>
                <a:ea typeface="Calibri" pitchFamily="34" charset="-122"/>
                <a:cs typeface="Calibri" pitchFamily="34" charset="-120"/>
              </a:rPr>
              <a:t>4</a:t>
            </a:r>
            <a:endParaRPr lang="en-US" sz="1200" dirty="0"/>
          </a:p>
        </p:txBody>
      </p:sp>
      <p:sp>
        <p:nvSpPr>
          <p:cNvPr id="17" name="Text 15"/>
          <p:cNvSpPr/>
          <p:nvPr/>
        </p:nvSpPr>
        <p:spPr>
          <a:xfrm>
            <a:off x="1371600" y="4343400"/>
            <a:ext cx="9966960" cy="594360"/>
          </a:xfrm>
          <a:prstGeom prst="rect">
            <a:avLst/>
          </a:prstGeom>
          <a:noFill/>
          <a:ln/>
        </p:spPr>
        <p:txBody>
          <a:bodyPr wrap="square" rtlCol="0" anchor="ctr"/>
          <a:lstStyle/>
          <a:p>
            <a:pPr indent="0" marL="0">
              <a:lnSpc>
                <a:spcPct val="115000"/>
              </a:lnSpc>
              <a:buNone/>
            </a:pPr>
            <a:r>
              <a:rPr lang="en-US" sz="1350" dirty="0">
                <a:solidFill>
                  <a:srgbClr val="F5F5F5"/>
                </a:solidFill>
                <a:latin typeface="Calibri" pitchFamily="34" charset="0"/>
                <a:ea typeface="Calibri" pitchFamily="34" charset="-122"/>
                <a:cs typeface="Calibri" pitchFamily="34" charset="-120"/>
              </a:rPr>
              <a:t>Show fern-like affinities (cycads) and angiosperm-like affinities (unisexual cones, pollen tube) simultaneously.</a:t>
            </a:r>
            <a:endParaRPr lang="en-US" sz="1350" dirty="0"/>
          </a:p>
        </p:txBody>
      </p:sp>
      <p:sp>
        <p:nvSpPr>
          <p:cNvPr id="18" name="Shape 16"/>
          <p:cNvSpPr/>
          <p:nvPr/>
        </p:nvSpPr>
        <p:spPr>
          <a:xfrm>
            <a:off x="822960" y="5257800"/>
            <a:ext cx="365760" cy="365760"/>
          </a:xfrm>
          <a:prstGeom prst="ellipse">
            <a:avLst/>
          </a:prstGeom>
          <a:solidFill>
            <a:srgbClr val="97BC62"/>
          </a:solidFill>
          <a:ln/>
        </p:spPr>
      </p:sp>
      <p:sp>
        <p:nvSpPr>
          <p:cNvPr id="19" name="Text 17"/>
          <p:cNvSpPr/>
          <p:nvPr/>
        </p:nvSpPr>
        <p:spPr>
          <a:xfrm>
            <a:off x="822960" y="5257800"/>
            <a:ext cx="365760" cy="365760"/>
          </a:xfrm>
          <a:prstGeom prst="rect">
            <a:avLst/>
          </a:prstGeom>
          <a:noFill/>
          <a:ln/>
        </p:spPr>
        <p:txBody>
          <a:bodyPr wrap="square" rtlCol="0" anchor="ctr"/>
          <a:lstStyle/>
          <a:p>
            <a:pPr algn="ctr" indent="0" marL="0">
              <a:buNone/>
            </a:pPr>
            <a:r>
              <a:rPr lang="en-US" sz="1200" b="1" dirty="0">
                <a:solidFill>
                  <a:srgbClr val="1E4220"/>
                </a:solidFill>
                <a:latin typeface="Calibri" pitchFamily="34" charset="0"/>
                <a:ea typeface="Calibri" pitchFamily="34" charset="-122"/>
                <a:cs typeface="Calibri" pitchFamily="34" charset="-120"/>
              </a:rPr>
              <a:t>5</a:t>
            </a:r>
            <a:endParaRPr lang="en-US" sz="1200" dirty="0"/>
          </a:p>
        </p:txBody>
      </p:sp>
      <p:sp>
        <p:nvSpPr>
          <p:cNvPr id="20" name="Text 18"/>
          <p:cNvSpPr/>
          <p:nvPr/>
        </p:nvSpPr>
        <p:spPr>
          <a:xfrm>
            <a:off x="1371600" y="5184648"/>
            <a:ext cx="9966960" cy="594360"/>
          </a:xfrm>
          <a:prstGeom prst="rect">
            <a:avLst/>
          </a:prstGeom>
          <a:noFill/>
          <a:ln/>
        </p:spPr>
        <p:txBody>
          <a:bodyPr wrap="square" rtlCol="0" anchor="ctr"/>
          <a:lstStyle/>
          <a:p>
            <a:pPr indent="0" marL="0">
              <a:lnSpc>
                <a:spcPct val="115000"/>
              </a:lnSpc>
              <a:buNone/>
            </a:pPr>
            <a:r>
              <a:rPr lang="en-US" sz="1350" dirty="0">
                <a:solidFill>
                  <a:srgbClr val="F5F5F5"/>
                </a:solidFill>
                <a:latin typeface="Calibri" pitchFamily="34" charset="0"/>
                <a:ea typeface="Calibri" pitchFamily="34" charset="-122"/>
                <a:cs typeface="Calibri" pitchFamily="34" charset="-120"/>
              </a:rPr>
              <a:t>Of major economic value — timber, resin, food, medicine (ephedrine) and fibre.</a:t>
            </a:r>
            <a:endParaRPr lang="en-US" sz="1350" dirty="0"/>
          </a:p>
        </p:txBody>
      </p:sp>
      <p:sp>
        <p:nvSpPr>
          <p:cNvPr id="21" name="Text 19"/>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Summary</a:t>
            </a:r>
            <a:endParaRPr lang="en-US" sz="900" dirty="0"/>
          </a:p>
        </p:txBody>
      </p:sp>
      <p:sp>
        <p:nvSpPr>
          <p:cNvPr id="22" name="Text 20"/>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11</a:t>
            </a:r>
            <a:endParaRPr lang="en-US" sz="900" dirty="0"/>
          </a:p>
        </p:txBody>
      </p:sp>
      <p:sp>
        <p:nvSpPr>
          <p:cNvPr id="23" name="Text 21"/>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F5F5F5"/>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E4220"/>
        </a:solidFill>
      </p:bgPr>
    </p:bg>
    <p:spTree>
      <p:nvGrpSpPr>
        <p:cNvPr id="1" name=""/>
        <p:cNvGrpSpPr/>
        <p:nvPr/>
      </p:nvGrpSpPr>
      <p:grpSpPr>
        <a:xfrm>
          <a:off x="0" y="0"/>
          <a:ext cx="0" cy="0"/>
          <a:chOff x="0" y="0"/>
          <a:chExt cx="0" cy="0"/>
        </a:xfrm>
      </p:grpSpPr>
      <p:sp>
        <p:nvSpPr>
          <p:cNvPr id="2" name="Shape 0"/>
          <p:cNvSpPr/>
          <p:nvPr/>
        </p:nvSpPr>
        <p:spPr>
          <a:xfrm>
            <a:off x="8778240" y="-1463040"/>
            <a:ext cx="5669280" cy="5669280"/>
          </a:xfrm>
          <a:prstGeom prst="ellipse">
            <a:avLst/>
          </a:prstGeom>
          <a:solidFill>
            <a:srgbClr val="2C5F2D">
              <a:alpha val="60000"/>
            </a:srgbClr>
          </a:solidFill>
          <a:ln/>
        </p:spPr>
      </p:sp>
      <p:sp>
        <p:nvSpPr>
          <p:cNvPr id="3" name="Shape 1"/>
          <p:cNvSpPr/>
          <p:nvPr/>
        </p:nvSpPr>
        <p:spPr>
          <a:xfrm>
            <a:off x="9692640" y="-548640"/>
            <a:ext cx="3840480" cy="3840480"/>
          </a:xfrm>
          <a:prstGeom prst="ellipse">
            <a:avLst/>
          </a:prstGeom>
          <a:solidFill>
            <a:srgbClr val="97BC62">
              <a:alpha val="30000"/>
            </a:srgbClr>
          </a:solidFill>
          <a:ln/>
        </p:spPr>
      </p:sp>
      <p:sp>
        <p:nvSpPr>
          <p:cNvPr id="4" name="Text 2"/>
          <p:cNvSpPr/>
          <p:nvPr/>
        </p:nvSpPr>
        <p:spPr>
          <a:xfrm>
            <a:off x="822960" y="2651760"/>
            <a:ext cx="8229600" cy="1005840"/>
          </a:xfrm>
          <a:prstGeom prst="rect">
            <a:avLst/>
          </a:prstGeom>
          <a:noFill/>
          <a:ln/>
        </p:spPr>
        <p:txBody>
          <a:bodyPr wrap="square" rtlCol="0" anchor="ctr"/>
          <a:lstStyle/>
          <a:p>
            <a:pPr indent="0" marL="0">
              <a:buNone/>
            </a:pPr>
            <a:r>
              <a:rPr lang="en-US" sz="4800" b="1" dirty="0">
                <a:solidFill>
                  <a:srgbClr val="FFFFFF"/>
                </a:solidFill>
                <a:latin typeface="Cambria" pitchFamily="34" charset="0"/>
                <a:ea typeface="Cambria" pitchFamily="34" charset="-122"/>
                <a:cs typeface="Cambria" pitchFamily="34" charset="-120"/>
              </a:rPr>
              <a:t>Thank You</a:t>
            </a:r>
            <a:endParaRPr lang="en-US" sz="4800" dirty="0"/>
          </a:p>
        </p:txBody>
      </p:sp>
      <p:sp>
        <p:nvSpPr>
          <p:cNvPr id="5" name="Shape 3"/>
          <p:cNvSpPr/>
          <p:nvPr/>
        </p:nvSpPr>
        <p:spPr>
          <a:xfrm>
            <a:off x="868680" y="3611880"/>
            <a:ext cx="2011680" cy="0"/>
          </a:xfrm>
          <a:prstGeom prst="line">
            <a:avLst/>
          </a:prstGeom>
          <a:noFill/>
          <a:ln w="31750">
            <a:solidFill>
              <a:srgbClr val="C9A84C"/>
            </a:solidFill>
            <a:prstDash val="solid"/>
          </a:ln>
        </p:spPr>
      </p:sp>
      <p:sp>
        <p:nvSpPr>
          <p:cNvPr id="6" name="Text 4"/>
          <p:cNvSpPr/>
          <p:nvPr/>
        </p:nvSpPr>
        <p:spPr>
          <a:xfrm>
            <a:off x="822960" y="3794760"/>
            <a:ext cx="7315200" cy="457200"/>
          </a:xfrm>
          <a:prstGeom prst="rect">
            <a:avLst/>
          </a:prstGeom>
          <a:noFill/>
          <a:ln/>
        </p:spPr>
        <p:txBody>
          <a:bodyPr wrap="square" rtlCol="0" anchor="ctr"/>
          <a:lstStyle/>
          <a:p>
            <a:pPr indent="0" marL="0">
              <a:buNone/>
            </a:pPr>
            <a:r>
              <a:rPr lang="en-US" sz="1800" i="1" dirty="0">
                <a:solidFill>
                  <a:srgbClr val="F5F5F5"/>
                </a:solidFill>
                <a:latin typeface="Calibri" pitchFamily="34" charset="0"/>
                <a:ea typeface="Calibri" pitchFamily="34" charset="-122"/>
                <a:cs typeface="Calibri" pitchFamily="34" charset="-120"/>
              </a:rPr>
              <a:t>Questions &amp; Discussion</a:t>
            </a:r>
            <a:endParaRPr lang="en-US" sz="1800" dirty="0"/>
          </a:p>
        </p:txBody>
      </p:sp>
      <p:sp>
        <p:nvSpPr>
          <p:cNvPr id="7" name="Text 5"/>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Gymnosperms</a:t>
            </a:r>
            <a:endParaRPr lang="en-US" sz="900" dirty="0"/>
          </a:p>
        </p:txBody>
      </p:sp>
      <p:sp>
        <p:nvSpPr>
          <p:cNvPr id="8" name="Text 6"/>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12</a:t>
            </a:r>
            <a:endParaRPr lang="en-US" sz="900" dirty="0"/>
          </a:p>
        </p:txBody>
      </p:sp>
      <p:sp>
        <p:nvSpPr>
          <p:cNvPr id="9" name="Text 7"/>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F5F5F5"/>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INTRODUCTION</a:t>
            </a:r>
            <a:endParaRPr lang="en-US" sz="1200" dirty="0"/>
          </a:p>
        </p:txBody>
      </p:sp>
      <p:sp>
        <p:nvSpPr>
          <p:cNvPr id="3" name="Text 1"/>
          <p:cNvSpPr/>
          <p:nvPr/>
        </p:nvSpPr>
        <p:spPr>
          <a:xfrm>
            <a:off x="457200" y="320040"/>
            <a:ext cx="8229600" cy="548640"/>
          </a:xfrm>
          <a:prstGeom prst="rect">
            <a:avLst/>
          </a:prstGeom>
          <a:noFill/>
          <a:ln/>
        </p:spPr>
        <p:txBody>
          <a:bodyPr wrap="square" rtlCol="0" anchor="ctr"/>
          <a:lstStyle/>
          <a:p>
            <a:pPr indent="0" marL="0">
              <a:buNone/>
            </a:pPr>
            <a:r>
              <a:rPr lang="en-US" sz="3000" b="1" dirty="0">
                <a:solidFill>
                  <a:srgbClr val="2B2B2B"/>
                </a:solidFill>
                <a:latin typeface="Cambria" pitchFamily="34" charset="0"/>
                <a:ea typeface="Cambria" pitchFamily="34" charset="-122"/>
                <a:cs typeface="Cambria" pitchFamily="34" charset="-120"/>
              </a:rPr>
              <a:t>What Are Gymnosperms?</a:t>
            </a:r>
            <a:endParaRPr lang="en-US" sz="3000" dirty="0"/>
          </a:p>
        </p:txBody>
      </p:sp>
      <p:sp>
        <p:nvSpPr>
          <p:cNvPr id="4" name="Text 2"/>
          <p:cNvSpPr/>
          <p:nvPr/>
        </p:nvSpPr>
        <p:spPr>
          <a:xfrm>
            <a:off x="457200" y="960120"/>
            <a:ext cx="6675120" cy="1188720"/>
          </a:xfrm>
          <a:prstGeom prst="rect">
            <a:avLst/>
          </a:prstGeom>
          <a:noFill/>
          <a:ln/>
        </p:spPr>
        <p:txBody>
          <a:bodyPr wrap="square" rtlCol="0" anchor="t"/>
          <a:lstStyle/>
          <a:p>
            <a:pPr indent="0" marL="0">
              <a:lnSpc>
                <a:spcPct val="125000"/>
              </a:lnSpc>
              <a:buNone/>
            </a:pPr>
            <a:r>
              <a:rPr lang="en-US" sz="1350" b="1" dirty="0">
                <a:solidFill>
                  <a:srgbClr val="2C5F2D"/>
                </a:solidFill>
                <a:latin typeface="Calibri" pitchFamily="34" charset="0"/>
                <a:ea typeface="Calibri" pitchFamily="34" charset="-122"/>
                <a:cs typeface="Calibri" pitchFamily="34" charset="-120"/>
              </a:rPr>
              <a:t>Gymnospermae </a:t>
            </a:r>
            <a:pPr indent="0" marL="0">
              <a:lnSpc>
                <a:spcPct val="125000"/>
              </a:lnSpc>
              <a:buNone/>
            </a:pPr>
            <a:r>
              <a:rPr lang="en-US" sz="1350" dirty="0">
                <a:solidFill>
                  <a:srgbClr val="2B2B2B"/>
                </a:solidFill>
                <a:latin typeface="Calibri" pitchFamily="34" charset="0"/>
                <a:ea typeface="Calibri" pitchFamily="34" charset="-122"/>
                <a:cs typeface="Calibri" pitchFamily="34" charset="-120"/>
              </a:rPr>
              <a:t>(gymnos = naked; sperma = seed) constitutes one of the two sub-divisions of the division Spermatophyta. It includes all autophytic green plants having their seeds exposed on the megasporophylls, i.e. the carpels.</a:t>
            </a:r>
            <a:endParaRPr lang="en-US" sz="1350" dirty="0"/>
          </a:p>
        </p:txBody>
      </p:sp>
      <p:sp>
        <p:nvSpPr>
          <p:cNvPr id="5" name="Text 3"/>
          <p:cNvSpPr/>
          <p:nvPr/>
        </p:nvSpPr>
        <p:spPr>
          <a:xfrm>
            <a:off x="457200" y="2148840"/>
            <a:ext cx="6675120" cy="914400"/>
          </a:xfrm>
          <a:prstGeom prst="rect">
            <a:avLst/>
          </a:prstGeom>
          <a:noFill/>
          <a:ln/>
        </p:spPr>
        <p:txBody>
          <a:bodyPr wrap="square" rtlCol="0" anchor="t"/>
          <a:lstStyle/>
          <a:p>
            <a:pPr indent="0" marL="0">
              <a:lnSpc>
                <a:spcPct val="125000"/>
              </a:lnSpc>
              <a:buNone/>
            </a:pPr>
            <a:r>
              <a:rPr lang="en-US" sz="1350" b="1" dirty="0">
                <a:solidFill>
                  <a:srgbClr val="2C5F2D"/>
                </a:solidFill>
                <a:latin typeface="Calibri" pitchFamily="34" charset="0"/>
                <a:ea typeface="Calibri" pitchFamily="34" charset="-122"/>
                <a:cs typeface="Calibri" pitchFamily="34" charset="-120"/>
              </a:rPr>
              <a:t>Systematic position:  </a:t>
            </a:r>
            <a:pPr indent="0" marL="0">
              <a:lnSpc>
                <a:spcPct val="125000"/>
              </a:lnSpc>
              <a:buNone/>
            </a:pPr>
            <a:r>
              <a:rPr lang="en-US" sz="1350" dirty="0">
                <a:solidFill>
                  <a:srgbClr val="2B2B2B"/>
                </a:solidFill>
                <a:latin typeface="Calibri" pitchFamily="34" charset="0"/>
                <a:ea typeface="Calibri" pitchFamily="34" charset="-122"/>
                <a:cs typeface="Calibri" pitchFamily="34" charset="-120"/>
              </a:rPr>
              <a:t>Gymnosperms lie between Pteridophyta and Angiospermae — bearing close affinities with the pteridophytes on one hand and the angiosperms on the other.</a:t>
            </a:r>
            <a:endParaRPr lang="en-US" sz="1350" dirty="0"/>
          </a:p>
        </p:txBody>
      </p:sp>
      <p:sp>
        <p:nvSpPr>
          <p:cNvPr id="6" name="Shape 4"/>
          <p:cNvSpPr/>
          <p:nvPr/>
        </p:nvSpPr>
        <p:spPr>
          <a:xfrm>
            <a:off x="457200" y="3383280"/>
            <a:ext cx="2286000" cy="594360"/>
          </a:xfrm>
          <a:prstGeom prst="roundRect">
            <a:avLst>
              <a:gd name="adj" fmla="val 12308"/>
            </a:avLst>
          </a:prstGeom>
          <a:solidFill>
            <a:srgbClr val="2C5F2D"/>
          </a:solidFill>
          <a:ln/>
        </p:spPr>
      </p:sp>
      <p:sp>
        <p:nvSpPr>
          <p:cNvPr id="7" name="Text 5"/>
          <p:cNvSpPr/>
          <p:nvPr/>
        </p:nvSpPr>
        <p:spPr>
          <a:xfrm>
            <a:off x="457200" y="3383280"/>
            <a:ext cx="2286000" cy="594360"/>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Spermatophyta</a:t>
            </a:r>
            <a:endParaRPr lang="en-US" sz="1100" dirty="0"/>
          </a:p>
          <a:p>
            <a:pPr algn="ctr" indent="0" marL="0">
              <a:buNone/>
            </a:pPr>
            <a:r>
              <a:rPr lang="en-US" sz="1100" b="1" dirty="0">
                <a:solidFill>
                  <a:srgbClr val="FFFFFF"/>
                </a:solidFill>
                <a:latin typeface="Calibri" pitchFamily="34" charset="0"/>
                <a:ea typeface="Calibri" pitchFamily="34" charset="-122"/>
                <a:cs typeface="Calibri" pitchFamily="34" charset="-120"/>
              </a:rPr>
              <a:t>(Seed Plants)</a:t>
            </a:r>
            <a:endParaRPr lang="en-US" sz="1100" dirty="0"/>
          </a:p>
        </p:txBody>
      </p:sp>
      <p:sp>
        <p:nvSpPr>
          <p:cNvPr id="8" name="Shape 6"/>
          <p:cNvSpPr/>
          <p:nvPr/>
        </p:nvSpPr>
        <p:spPr>
          <a:xfrm>
            <a:off x="2743200" y="3675888"/>
            <a:ext cx="502920" cy="0"/>
          </a:xfrm>
          <a:prstGeom prst="line">
            <a:avLst/>
          </a:prstGeom>
          <a:noFill/>
          <a:ln w="19050">
            <a:solidFill>
              <a:srgbClr val="6B6B6B"/>
            </a:solidFill>
            <a:prstDash val="solid"/>
            <a:tailEnd type="triangle"/>
          </a:ln>
        </p:spPr>
      </p:sp>
      <p:sp>
        <p:nvSpPr>
          <p:cNvPr id="9" name="Shape 7"/>
          <p:cNvSpPr/>
          <p:nvPr/>
        </p:nvSpPr>
        <p:spPr>
          <a:xfrm>
            <a:off x="3337560" y="2880360"/>
            <a:ext cx="2286000" cy="594360"/>
          </a:xfrm>
          <a:prstGeom prst="roundRect">
            <a:avLst>
              <a:gd name="adj" fmla="val 12308"/>
            </a:avLst>
          </a:prstGeom>
          <a:solidFill>
            <a:srgbClr val="97BC62"/>
          </a:solidFill>
          <a:ln/>
        </p:spPr>
      </p:sp>
      <p:sp>
        <p:nvSpPr>
          <p:cNvPr id="10" name="Text 8"/>
          <p:cNvSpPr/>
          <p:nvPr/>
        </p:nvSpPr>
        <p:spPr>
          <a:xfrm>
            <a:off x="3337560" y="2880360"/>
            <a:ext cx="2286000" cy="594360"/>
          </a:xfrm>
          <a:prstGeom prst="rect">
            <a:avLst/>
          </a:prstGeom>
          <a:noFill/>
          <a:ln/>
        </p:spPr>
        <p:txBody>
          <a:bodyPr wrap="square" rtlCol="0" anchor="ctr"/>
          <a:lstStyle/>
          <a:p>
            <a:pPr algn="ctr" indent="0" marL="0">
              <a:buNone/>
            </a:pPr>
            <a:r>
              <a:rPr lang="en-US" sz="1100" b="1" dirty="0">
                <a:solidFill>
                  <a:srgbClr val="1E4220"/>
                </a:solidFill>
                <a:latin typeface="Calibri" pitchFamily="34" charset="0"/>
                <a:ea typeface="Calibri" pitchFamily="34" charset="-122"/>
                <a:cs typeface="Calibri" pitchFamily="34" charset="-120"/>
              </a:rPr>
              <a:t>Gymnospermae</a:t>
            </a:r>
            <a:endParaRPr lang="en-US" sz="1100" dirty="0"/>
          </a:p>
          <a:p>
            <a:pPr algn="ctr" indent="0" marL="0">
              <a:buNone/>
            </a:pPr>
            <a:r>
              <a:rPr lang="en-US" sz="1100" b="1" dirty="0">
                <a:solidFill>
                  <a:srgbClr val="1E4220"/>
                </a:solidFill>
                <a:latin typeface="Calibri" pitchFamily="34" charset="0"/>
                <a:ea typeface="Calibri" pitchFamily="34" charset="-122"/>
                <a:cs typeface="Calibri" pitchFamily="34" charset="-120"/>
              </a:rPr>
              <a:t>(naked seeds)</a:t>
            </a:r>
            <a:endParaRPr lang="en-US" sz="1100" dirty="0"/>
          </a:p>
        </p:txBody>
      </p:sp>
      <p:sp>
        <p:nvSpPr>
          <p:cNvPr id="11" name="Shape 9"/>
          <p:cNvSpPr/>
          <p:nvPr/>
        </p:nvSpPr>
        <p:spPr>
          <a:xfrm>
            <a:off x="3337560" y="3886200"/>
            <a:ext cx="2286000" cy="594360"/>
          </a:xfrm>
          <a:prstGeom prst="roundRect">
            <a:avLst>
              <a:gd name="adj" fmla="val 12308"/>
            </a:avLst>
          </a:prstGeom>
          <a:solidFill>
            <a:srgbClr val="F5F5F5"/>
          </a:solidFill>
          <a:ln w="12700">
            <a:solidFill>
              <a:srgbClr val="97BC62"/>
            </a:solidFill>
            <a:prstDash val="solid"/>
          </a:ln>
        </p:spPr>
      </p:sp>
      <p:sp>
        <p:nvSpPr>
          <p:cNvPr id="12" name="Text 10"/>
          <p:cNvSpPr/>
          <p:nvPr/>
        </p:nvSpPr>
        <p:spPr>
          <a:xfrm>
            <a:off x="3337560" y="3886200"/>
            <a:ext cx="2286000" cy="594360"/>
          </a:xfrm>
          <a:prstGeom prst="rect">
            <a:avLst/>
          </a:prstGeom>
          <a:noFill/>
          <a:ln/>
        </p:spPr>
        <p:txBody>
          <a:bodyPr wrap="square" rtlCol="0" anchor="ctr"/>
          <a:lstStyle/>
          <a:p>
            <a:pPr algn="ctr" indent="0" marL="0">
              <a:buNone/>
            </a:pPr>
            <a:r>
              <a:rPr lang="en-US" sz="1100" b="1" dirty="0">
                <a:solidFill>
                  <a:srgbClr val="2B2B2B"/>
                </a:solidFill>
                <a:latin typeface="Calibri" pitchFamily="34" charset="0"/>
                <a:ea typeface="Calibri" pitchFamily="34" charset="-122"/>
                <a:cs typeface="Calibri" pitchFamily="34" charset="-120"/>
              </a:rPr>
              <a:t>Angiospermae</a:t>
            </a:r>
            <a:endParaRPr lang="en-US" sz="1100" dirty="0"/>
          </a:p>
          <a:p>
            <a:pPr algn="ctr" indent="0" marL="0">
              <a:buNone/>
            </a:pPr>
            <a:r>
              <a:rPr lang="en-US" sz="1100" b="1" dirty="0">
                <a:solidFill>
                  <a:srgbClr val="2B2B2B"/>
                </a:solidFill>
                <a:latin typeface="Calibri" pitchFamily="34" charset="0"/>
                <a:ea typeface="Calibri" pitchFamily="34" charset="-122"/>
                <a:cs typeface="Calibri" pitchFamily="34" charset="-120"/>
              </a:rPr>
              <a:t>(covered seeds)</a:t>
            </a:r>
            <a:endParaRPr lang="en-US" sz="1100" dirty="0"/>
          </a:p>
        </p:txBody>
      </p:sp>
      <p:sp>
        <p:nvSpPr>
          <p:cNvPr id="13" name="Text 11"/>
          <p:cNvSpPr/>
          <p:nvPr/>
        </p:nvSpPr>
        <p:spPr>
          <a:xfrm>
            <a:off x="457200" y="4709160"/>
            <a:ext cx="5486400" cy="320040"/>
          </a:xfrm>
          <a:prstGeom prst="rect">
            <a:avLst/>
          </a:prstGeom>
          <a:noFill/>
          <a:ln/>
        </p:spPr>
        <p:txBody>
          <a:bodyPr wrap="square" rtlCol="0" anchor="ctr"/>
          <a:lstStyle/>
          <a:p>
            <a:pPr indent="0" marL="0">
              <a:buNone/>
            </a:pPr>
            <a:r>
              <a:rPr lang="en-US" sz="1050" i="1" dirty="0">
                <a:solidFill>
                  <a:srgbClr val="6B6B6B"/>
                </a:solidFill>
                <a:latin typeface="Calibri" pitchFamily="34" charset="0"/>
                <a:ea typeface="Calibri" pitchFamily="34" charset="-122"/>
                <a:cs typeface="Calibri" pitchFamily="34" charset="-120"/>
              </a:rPr>
              <a:t>Chamberlain (1935) called this sub-division “Gymnospermae.”</a:t>
            </a:r>
            <a:endParaRPr lang="en-US" sz="1050" dirty="0"/>
          </a:p>
        </p:txBody>
      </p:sp>
      <p:sp>
        <p:nvSpPr>
          <p:cNvPr id="14" name="Shape 12"/>
          <p:cNvSpPr/>
          <p:nvPr/>
        </p:nvSpPr>
        <p:spPr>
          <a:xfrm>
            <a:off x="7543800" y="914400"/>
            <a:ext cx="18288" cy="5120640"/>
          </a:xfrm>
          <a:prstGeom prst="rect">
            <a:avLst/>
          </a:prstGeom>
          <a:solidFill>
            <a:srgbClr val="97BC62"/>
          </a:solidFill>
          <a:ln/>
        </p:spPr>
      </p:sp>
      <p:sp>
        <p:nvSpPr>
          <p:cNvPr id="15" name="Text 13"/>
          <p:cNvSpPr/>
          <p:nvPr/>
        </p:nvSpPr>
        <p:spPr>
          <a:xfrm>
            <a:off x="7863840" y="960120"/>
            <a:ext cx="3657600" cy="685800"/>
          </a:xfrm>
          <a:prstGeom prst="rect">
            <a:avLst/>
          </a:prstGeom>
          <a:noFill/>
          <a:ln/>
        </p:spPr>
        <p:txBody>
          <a:bodyPr wrap="square" rtlCol="0" anchor="ctr"/>
          <a:lstStyle/>
          <a:p>
            <a:pPr indent="0" marL="0">
              <a:buNone/>
            </a:pPr>
            <a:r>
              <a:rPr lang="en-US" sz="4000" b="1" dirty="0">
                <a:solidFill>
                  <a:srgbClr val="2C5F2D"/>
                </a:solidFill>
                <a:latin typeface="Cambria" pitchFamily="34" charset="0"/>
                <a:ea typeface="Cambria" pitchFamily="34" charset="-122"/>
                <a:cs typeface="Cambria" pitchFamily="34" charset="-120"/>
              </a:rPr>
              <a:t>63</a:t>
            </a:r>
            <a:endParaRPr lang="en-US" sz="4000" dirty="0"/>
          </a:p>
        </p:txBody>
      </p:sp>
      <p:sp>
        <p:nvSpPr>
          <p:cNvPr id="16" name="Text 14"/>
          <p:cNvSpPr/>
          <p:nvPr/>
        </p:nvSpPr>
        <p:spPr>
          <a:xfrm>
            <a:off x="7909560" y="1645920"/>
            <a:ext cx="3657600" cy="320040"/>
          </a:xfrm>
          <a:prstGeom prst="rect">
            <a:avLst/>
          </a:prstGeom>
          <a:noFill/>
          <a:ln/>
        </p:spPr>
        <p:txBody>
          <a:bodyPr wrap="square" rtlCol="0" anchor="ctr"/>
          <a:lstStyle/>
          <a:p>
            <a:pPr indent="0" marL="0">
              <a:buNone/>
            </a:pPr>
            <a:r>
              <a:rPr lang="en-US" sz="1200" dirty="0">
                <a:solidFill>
                  <a:srgbClr val="6B6B6B"/>
                </a:solidFill>
                <a:latin typeface="Calibri" pitchFamily="34" charset="0"/>
                <a:ea typeface="Calibri" pitchFamily="34" charset="-122"/>
                <a:cs typeface="Calibri" pitchFamily="34" charset="-120"/>
              </a:rPr>
              <a:t>Genera worldwide</a:t>
            </a:r>
            <a:endParaRPr lang="en-US" sz="1200" dirty="0"/>
          </a:p>
        </p:txBody>
      </p:sp>
      <p:sp>
        <p:nvSpPr>
          <p:cNvPr id="17" name="Text 15"/>
          <p:cNvSpPr/>
          <p:nvPr/>
        </p:nvSpPr>
        <p:spPr>
          <a:xfrm>
            <a:off x="7863840" y="2194560"/>
            <a:ext cx="3657600" cy="685800"/>
          </a:xfrm>
          <a:prstGeom prst="rect">
            <a:avLst/>
          </a:prstGeom>
          <a:noFill/>
          <a:ln/>
        </p:spPr>
        <p:txBody>
          <a:bodyPr wrap="square" rtlCol="0" anchor="ctr"/>
          <a:lstStyle/>
          <a:p>
            <a:pPr indent="0" marL="0">
              <a:buNone/>
            </a:pPr>
            <a:r>
              <a:rPr lang="en-US" sz="4000" b="1" dirty="0">
                <a:solidFill>
                  <a:srgbClr val="2C5F2D"/>
                </a:solidFill>
                <a:latin typeface="Cambria" pitchFamily="34" charset="0"/>
                <a:ea typeface="Cambria" pitchFamily="34" charset="-122"/>
                <a:cs typeface="Cambria" pitchFamily="34" charset="-120"/>
              </a:rPr>
              <a:t>722</a:t>
            </a:r>
            <a:endParaRPr lang="en-US" sz="4000" dirty="0"/>
          </a:p>
        </p:txBody>
      </p:sp>
      <p:sp>
        <p:nvSpPr>
          <p:cNvPr id="18" name="Text 16"/>
          <p:cNvSpPr/>
          <p:nvPr/>
        </p:nvSpPr>
        <p:spPr>
          <a:xfrm>
            <a:off x="7909560" y="2880360"/>
            <a:ext cx="3657600" cy="320040"/>
          </a:xfrm>
          <a:prstGeom prst="rect">
            <a:avLst/>
          </a:prstGeom>
          <a:noFill/>
          <a:ln/>
        </p:spPr>
        <p:txBody>
          <a:bodyPr wrap="square" rtlCol="0" anchor="ctr"/>
          <a:lstStyle/>
          <a:p>
            <a:pPr indent="0" marL="0">
              <a:buNone/>
            </a:pPr>
            <a:r>
              <a:rPr lang="en-US" sz="1200" dirty="0">
                <a:solidFill>
                  <a:srgbClr val="6B6B6B"/>
                </a:solidFill>
                <a:latin typeface="Calibri" pitchFamily="34" charset="0"/>
                <a:ea typeface="Calibri" pitchFamily="34" charset="-122"/>
                <a:cs typeface="Calibri" pitchFamily="34" charset="-120"/>
              </a:rPr>
              <a:t>Living species</a:t>
            </a:r>
            <a:endParaRPr lang="en-US" sz="1200" dirty="0"/>
          </a:p>
        </p:txBody>
      </p:sp>
      <p:sp>
        <p:nvSpPr>
          <p:cNvPr id="19" name="Text 17"/>
          <p:cNvSpPr/>
          <p:nvPr/>
        </p:nvSpPr>
        <p:spPr>
          <a:xfrm>
            <a:off x="7863840" y="3429000"/>
            <a:ext cx="3657600" cy="685800"/>
          </a:xfrm>
          <a:prstGeom prst="rect">
            <a:avLst/>
          </a:prstGeom>
          <a:noFill/>
          <a:ln/>
        </p:spPr>
        <p:txBody>
          <a:bodyPr wrap="square" rtlCol="0" anchor="ctr"/>
          <a:lstStyle/>
          <a:p>
            <a:pPr indent="0" marL="0">
              <a:buNone/>
            </a:pPr>
            <a:r>
              <a:rPr lang="en-US" sz="4000" b="1" dirty="0">
                <a:solidFill>
                  <a:srgbClr val="2C5F2D"/>
                </a:solidFill>
                <a:latin typeface="Cambria" pitchFamily="34" charset="0"/>
                <a:ea typeface="Cambria" pitchFamily="34" charset="-122"/>
                <a:cs typeface="Cambria" pitchFamily="34" charset="-120"/>
              </a:rPr>
              <a:t>16 / 52</a:t>
            </a:r>
            <a:endParaRPr lang="en-US" sz="4000" dirty="0"/>
          </a:p>
        </p:txBody>
      </p:sp>
      <p:sp>
        <p:nvSpPr>
          <p:cNvPr id="20" name="Text 18"/>
          <p:cNvSpPr/>
          <p:nvPr/>
        </p:nvSpPr>
        <p:spPr>
          <a:xfrm>
            <a:off x="7909560" y="4114800"/>
            <a:ext cx="3657600" cy="320040"/>
          </a:xfrm>
          <a:prstGeom prst="rect">
            <a:avLst/>
          </a:prstGeom>
          <a:noFill/>
          <a:ln/>
        </p:spPr>
        <p:txBody>
          <a:bodyPr wrap="square" rtlCol="0" anchor="ctr"/>
          <a:lstStyle/>
          <a:p>
            <a:pPr indent="0" marL="0">
              <a:buNone/>
            </a:pPr>
            <a:r>
              <a:rPr lang="en-US" sz="1200" dirty="0">
                <a:solidFill>
                  <a:srgbClr val="6B6B6B"/>
                </a:solidFill>
                <a:latin typeface="Calibri" pitchFamily="34" charset="0"/>
                <a:ea typeface="Calibri" pitchFamily="34" charset="-122"/>
                <a:cs typeface="Calibri" pitchFamily="34" charset="-120"/>
              </a:rPr>
              <a:t>Genera / Species in India</a:t>
            </a:r>
            <a:endParaRPr lang="en-US" sz="1200" dirty="0"/>
          </a:p>
        </p:txBody>
      </p:sp>
      <p:sp>
        <p:nvSpPr>
          <p:cNvPr id="21" name="Text 19"/>
          <p:cNvSpPr/>
          <p:nvPr/>
        </p:nvSpPr>
        <p:spPr>
          <a:xfrm>
            <a:off x="7863840" y="4709160"/>
            <a:ext cx="3657600" cy="274320"/>
          </a:xfrm>
          <a:prstGeom prst="rect">
            <a:avLst/>
          </a:prstGeom>
          <a:noFill/>
          <a:ln/>
        </p:spPr>
        <p:txBody>
          <a:bodyPr wrap="square" rtlCol="0" anchor="ctr"/>
          <a:lstStyle/>
          <a:p>
            <a:pPr indent="0" marL="0">
              <a:buNone/>
            </a:pPr>
            <a:r>
              <a:rPr lang="en-US" sz="950" i="1" dirty="0">
                <a:solidFill>
                  <a:srgbClr val="6B6B6B"/>
                </a:solidFill>
                <a:latin typeface="Calibri" pitchFamily="34" charset="0"/>
                <a:ea typeface="Calibri" pitchFamily="34" charset="-122"/>
                <a:cs typeface="Calibri" pitchFamily="34" charset="-120"/>
              </a:rPr>
              <a:t>Source: Razitaza &amp; Sahni (1960)</a:t>
            </a:r>
            <a:endParaRPr lang="en-US" sz="950" dirty="0"/>
          </a:p>
        </p:txBody>
      </p:sp>
      <p:sp>
        <p:nvSpPr>
          <p:cNvPr id="22" name="Text 20"/>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Gymnosperms — Introduction</a:t>
            </a:r>
            <a:endParaRPr lang="en-US" sz="900" dirty="0"/>
          </a:p>
        </p:txBody>
      </p:sp>
      <p:sp>
        <p:nvSpPr>
          <p:cNvPr id="23" name="Text 21"/>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1.1</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600" b="1" dirty="0">
                <a:solidFill>
                  <a:srgbClr val="2B2B2B"/>
                </a:solidFill>
                <a:latin typeface="Cambria" pitchFamily="34" charset="0"/>
                <a:ea typeface="Cambria" pitchFamily="34" charset="-122"/>
                <a:cs typeface="Cambria" pitchFamily="34" charset="-120"/>
              </a:rPr>
              <a:t>Characteristic Features — Habit &amp; Vascular System</a:t>
            </a:r>
            <a:endParaRPr lang="en-US" sz="2600" dirty="0"/>
          </a:p>
        </p:txBody>
      </p:sp>
      <p:sp>
        <p:nvSpPr>
          <p:cNvPr id="4" name="Shape 2"/>
          <p:cNvSpPr/>
          <p:nvPr/>
        </p:nvSpPr>
        <p:spPr>
          <a:xfrm>
            <a:off x="457200" y="1143000"/>
            <a:ext cx="502920" cy="502920"/>
          </a:xfrm>
          <a:prstGeom prst="ellipse">
            <a:avLst/>
          </a:prstGeom>
          <a:solidFill>
            <a:srgbClr val="2C5F2D"/>
          </a:solidFill>
          <a:ln/>
        </p:spPr>
      </p:sp>
      <p:sp>
        <p:nvSpPr>
          <p:cNvPr id="5" name="Text 3"/>
          <p:cNvSpPr/>
          <p:nvPr/>
        </p:nvSpPr>
        <p:spPr>
          <a:xfrm>
            <a:off x="457200" y="1143000"/>
            <a:ext cx="502920" cy="50292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a:t>
            </a:r>
            <a:endParaRPr lang="en-US" sz="1300" dirty="0"/>
          </a:p>
        </p:txBody>
      </p:sp>
      <p:sp>
        <p:nvSpPr>
          <p:cNvPr id="6" name="Text 4"/>
          <p:cNvSpPr/>
          <p:nvPr/>
        </p:nvSpPr>
        <p:spPr>
          <a:xfrm>
            <a:off x="1188720" y="1097280"/>
            <a:ext cx="2377440" cy="5943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Habit</a:t>
            </a:r>
            <a:endParaRPr lang="en-US" sz="1500" dirty="0"/>
          </a:p>
        </p:txBody>
      </p:sp>
      <p:sp>
        <p:nvSpPr>
          <p:cNvPr id="7" name="Text 5"/>
          <p:cNvSpPr/>
          <p:nvPr/>
        </p:nvSpPr>
        <p:spPr>
          <a:xfrm>
            <a:off x="3657600" y="1051560"/>
            <a:ext cx="8046720" cy="1143000"/>
          </a:xfrm>
          <a:prstGeom prst="rect">
            <a:avLst/>
          </a:prstGeom>
          <a:noFill/>
          <a:ln/>
        </p:spPr>
        <p:txBody>
          <a:bodyPr wrap="square" rtlCol="0" anchor="ctr"/>
          <a:lstStyle/>
          <a:p>
            <a:pPr indent="0" marL="0">
              <a:lnSpc>
                <a:spcPct val="115000"/>
              </a:lnSpc>
              <a:buNone/>
            </a:pPr>
            <a:r>
              <a:rPr lang="en-US" sz="1250" dirty="0">
                <a:solidFill>
                  <a:srgbClr val="2B2B2B"/>
                </a:solidFill>
                <a:latin typeface="Calibri" pitchFamily="34" charset="0"/>
                <a:ea typeface="Calibri" pitchFamily="34" charset="-122"/>
                <a:cs typeface="Calibri" pitchFamily="34" charset="-120"/>
              </a:rPr>
              <a:t>Majority are tall, woody, perennial trees or rarely shrubs. Sporophytes are much larger and independent (when mature); true roots, stems and leaves are present.</a:t>
            </a:r>
            <a:endParaRPr lang="en-US" sz="1250" dirty="0"/>
          </a:p>
        </p:txBody>
      </p:sp>
      <p:sp>
        <p:nvSpPr>
          <p:cNvPr id="8" name="Shape 6"/>
          <p:cNvSpPr/>
          <p:nvPr/>
        </p:nvSpPr>
        <p:spPr>
          <a:xfrm>
            <a:off x="457200" y="2221992"/>
            <a:ext cx="11247120" cy="0"/>
          </a:xfrm>
          <a:prstGeom prst="line">
            <a:avLst/>
          </a:prstGeom>
          <a:noFill/>
          <a:ln w="9525">
            <a:solidFill>
              <a:srgbClr val="E3E3E3"/>
            </a:solidFill>
            <a:prstDash val="solid"/>
          </a:ln>
        </p:spPr>
      </p:sp>
      <p:sp>
        <p:nvSpPr>
          <p:cNvPr id="9" name="Shape 7"/>
          <p:cNvSpPr/>
          <p:nvPr/>
        </p:nvSpPr>
        <p:spPr>
          <a:xfrm>
            <a:off x="457200" y="2377440"/>
            <a:ext cx="502920" cy="502920"/>
          </a:xfrm>
          <a:prstGeom prst="ellipse">
            <a:avLst/>
          </a:prstGeom>
          <a:solidFill>
            <a:srgbClr val="2C5F2D"/>
          </a:solidFill>
          <a:ln/>
        </p:spPr>
      </p:sp>
      <p:sp>
        <p:nvSpPr>
          <p:cNvPr id="10" name="Text 8"/>
          <p:cNvSpPr/>
          <p:nvPr/>
        </p:nvSpPr>
        <p:spPr>
          <a:xfrm>
            <a:off x="457200" y="2377440"/>
            <a:ext cx="502920" cy="50292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a:t>
            </a:r>
            <a:endParaRPr lang="en-US" sz="1300" dirty="0"/>
          </a:p>
        </p:txBody>
      </p:sp>
      <p:sp>
        <p:nvSpPr>
          <p:cNvPr id="11" name="Text 9"/>
          <p:cNvSpPr/>
          <p:nvPr/>
        </p:nvSpPr>
        <p:spPr>
          <a:xfrm>
            <a:off x="1188720" y="2331720"/>
            <a:ext cx="2377440" cy="5943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Reproduction</a:t>
            </a:r>
            <a:endParaRPr lang="en-US" sz="1500" dirty="0"/>
          </a:p>
        </p:txBody>
      </p:sp>
      <p:sp>
        <p:nvSpPr>
          <p:cNvPr id="12" name="Text 10"/>
          <p:cNvSpPr/>
          <p:nvPr/>
        </p:nvSpPr>
        <p:spPr>
          <a:xfrm>
            <a:off x="3657600" y="2286000"/>
            <a:ext cx="8046720" cy="1143000"/>
          </a:xfrm>
          <a:prstGeom prst="rect">
            <a:avLst/>
          </a:prstGeom>
          <a:noFill/>
          <a:ln/>
        </p:spPr>
        <p:txBody>
          <a:bodyPr wrap="square" rtlCol="0" anchor="ctr"/>
          <a:lstStyle/>
          <a:p>
            <a:pPr indent="0" marL="0">
              <a:lnSpc>
                <a:spcPct val="115000"/>
              </a:lnSpc>
              <a:buNone/>
            </a:pPr>
            <a:r>
              <a:rPr lang="en-US" sz="1250" dirty="0">
                <a:solidFill>
                  <a:srgbClr val="2B2B2B"/>
                </a:solidFill>
                <a:latin typeface="Calibri" pitchFamily="34" charset="0"/>
                <a:ea typeface="Calibri" pitchFamily="34" charset="-122"/>
                <a:cs typeface="Calibri" pitchFamily="34" charset="-120"/>
              </a:rPr>
              <a:t>Vegetative reproduction by cuttings, layering, etc. Growth rate is slow; dispersal of spores occurs only by wind, or by human agency (except Gnetum).</a:t>
            </a:r>
            <a:endParaRPr lang="en-US" sz="1250" dirty="0"/>
          </a:p>
        </p:txBody>
      </p:sp>
      <p:sp>
        <p:nvSpPr>
          <p:cNvPr id="13" name="Shape 11"/>
          <p:cNvSpPr/>
          <p:nvPr/>
        </p:nvSpPr>
        <p:spPr>
          <a:xfrm>
            <a:off x="457200" y="3456432"/>
            <a:ext cx="11247120" cy="0"/>
          </a:xfrm>
          <a:prstGeom prst="line">
            <a:avLst/>
          </a:prstGeom>
          <a:noFill/>
          <a:ln w="9525">
            <a:solidFill>
              <a:srgbClr val="E3E3E3"/>
            </a:solidFill>
            <a:prstDash val="solid"/>
          </a:ln>
        </p:spPr>
      </p:sp>
      <p:sp>
        <p:nvSpPr>
          <p:cNvPr id="14" name="Shape 12"/>
          <p:cNvSpPr/>
          <p:nvPr/>
        </p:nvSpPr>
        <p:spPr>
          <a:xfrm>
            <a:off x="457200" y="3611880"/>
            <a:ext cx="502920" cy="502920"/>
          </a:xfrm>
          <a:prstGeom prst="ellipse">
            <a:avLst/>
          </a:prstGeom>
          <a:solidFill>
            <a:srgbClr val="2C5F2D"/>
          </a:solidFill>
          <a:ln/>
        </p:spPr>
      </p:sp>
      <p:sp>
        <p:nvSpPr>
          <p:cNvPr id="15" name="Text 13"/>
          <p:cNvSpPr/>
          <p:nvPr/>
        </p:nvSpPr>
        <p:spPr>
          <a:xfrm>
            <a:off x="457200" y="3611880"/>
            <a:ext cx="502920" cy="50292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(c)</a:t>
            </a:r>
            <a:endParaRPr lang="en-US" sz="1300" dirty="0"/>
          </a:p>
        </p:txBody>
      </p:sp>
      <p:sp>
        <p:nvSpPr>
          <p:cNvPr id="16" name="Text 14"/>
          <p:cNvSpPr/>
          <p:nvPr/>
        </p:nvSpPr>
        <p:spPr>
          <a:xfrm>
            <a:off x="1188720" y="3566160"/>
            <a:ext cx="2377440" cy="5943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Vascular Tissue</a:t>
            </a:r>
            <a:endParaRPr lang="en-US" sz="1500" dirty="0"/>
          </a:p>
        </p:txBody>
      </p:sp>
      <p:sp>
        <p:nvSpPr>
          <p:cNvPr id="17" name="Text 15"/>
          <p:cNvSpPr/>
          <p:nvPr/>
        </p:nvSpPr>
        <p:spPr>
          <a:xfrm>
            <a:off x="3657600" y="3520440"/>
            <a:ext cx="8046720" cy="1143000"/>
          </a:xfrm>
          <a:prstGeom prst="rect">
            <a:avLst/>
          </a:prstGeom>
          <a:noFill/>
          <a:ln/>
        </p:spPr>
        <p:txBody>
          <a:bodyPr wrap="square" rtlCol="0" anchor="ctr"/>
          <a:lstStyle/>
          <a:p>
            <a:pPr indent="0" marL="0">
              <a:lnSpc>
                <a:spcPct val="115000"/>
              </a:lnSpc>
              <a:buNone/>
            </a:pPr>
            <a:r>
              <a:rPr lang="en-US" sz="1250" dirty="0">
                <a:solidFill>
                  <a:srgbClr val="2B2B2B"/>
                </a:solidFill>
                <a:latin typeface="Calibri" pitchFamily="34" charset="0"/>
                <a:ea typeface="Calibri" pitchFamily="34" charset="-122"/>
                <a:cs typeface="Calibri" pitchFamily="34" charset="-120"/>
              </a:rPr>
              <a:t>Xylem vessels are absent (except Gnetum); tracheids have bordered pits. Phloem has sieve tubes only — companion cells are absent, hence chances of self-fertilization are reduced.</a:t>
            </a:r>
            <a:endParaRPr lang="en-US" sz="1250" dirty="0"/>
          </a:p>
        </p:txBody>
      </p:sp>
      <p:sp>
        <p:nvSpPr>
          <p:cNvPr id="18" name="Shape 16"/>
          <p:cNvSpPr/>
          <p:nvPr/>
        </p:nvSpPr>
        <p:spPr>
          <a:xfrm>
            <a:off x="457200" y="4690872"/>
            <a:ext cx="11247120" cy="0"/>
          </a:xfrm>
          <a:prstGeom prst="line">
            <a:avLst/>
          </a:prstGeom>
          <a:noFill/>
          <a:ln w="9525">
            <a:solidFill>
              <a:srgbClr val="E3E3E3"/>
            </a:solidFill>
            <a:prstDash val="solid"/>
          </a:ln>
        </p:spPr>
      </p:sp>
      <p:sp>
        <p:nvSpPr>
          <p:cNvPr id="19" name="Shape 17"/>
          <p:cNvSpPr/>
          <p:nvPr/>
        </p:nvSpPr>
        <p:spPr>
          <a:xfrm>
            <a:off x="457200" y="4846320"/>
            <a:ext cx="502920" cy="502920"/>
          </a:xfrm>
          <a:prstGeom prst="ellipse">
            <a:avLst/>
          </a:prstGeom>
          <a:solidFill>
            <a:srgbClr val="2C5F2D"/>
          </a:solidFill>
          <a:ln/>
        </p:spPr>
      </p:sp>
      <p:sp>
        <p:nvSpPr>
          <p:cNvPr id="20" name="Text 18"/>
          <p:cNvSpPr/>
          <p:nvPr/>
        </p:nvSpPr>
        <p:spPr>
          <a:xfrm>
            <a:off x="457200" y="4846320"/>
            <a:ext cx="502920" cy="50292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(d)</a:t>
            </a:r>
            <a:endParaRPr lang="en-US" sz="1300" dirty="0"/>
          </a:p>
        </p:txBody>
      </p:sp>
      <p:sp>
        <p:nvSpPr>
          <p:cNvPr id="21" name="Text 19"/>
          <p:cNvSpPr/>
          <p:nvPr/>
        </p:nvSpPr>
        <p:spPr>
          <a:xfrm>
            <a:off x="1188720" y="4800600"/>
            <a:ext cx="2377440" cy="5943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Stem Anatomy</a:t>
            </a:r>
            <a:endParaRPr lang="en-US" sz="1500" dirty="0"/>
          </a:p>
        </p:txBody>
      </p:sp>
      <p:sp>
        <p:nvSpPr>
          <p:cNvPr id="22" name="Text 20"/>
          <p:cNvSpPr/>
          <p:nvPr/>
        </p:nvSpPr>
        <p:spPr>
          <a:xfrm>
            <a:off x="3657600" y="4754880"/>
            <a:ext cx="8046720" cy="1143000"/>
          </a:xfrm>
          <a:prstGeom prst="rect">
            <a:avLst/>
          </a:prstGeom>
          <a:noFill/>
          <a:ln/>
        </p:spPr>
        <p:txBody>
          <a:bodyPr wrap="square" rtlCol="0" anchor="ctr"/>
          <a:lstStyle/>
          <a:p>
            <a:pPr indent="0" marL="0">
              <a:lnSpc>
                <a:spcPct val="115000"/>
              </a:lnSpc>
              <a:buNone/>
            </a:pPr>
            <a:r>
              <a:rPr lang="en-US" sz="1250" dirty="0">
                <a:solidFill>
                  <a:srgbClr val="2B2B2B"/>
                </a:solidFill>
                <a:latin typeface="Calibri" pitchFamily="34" charset="0"/>
                <a:ea typeface="Calibri" pitchFamily="34" charset="-122"/>
                <a:cs typeface="Calibri" pitchFamily="34" charset="-120"/>
              </a:rPr>
              <a:t>Vascular bundles are conjoint, collateral and open — arranged in a ring. Xylem is arranged in a ring producing considerable secondary wood; secondary growth takes place.</a:t>
            </a:r>
            <a:endParaRPr lang="en-US" sz="1250" dirty="0"/>
          </a:p>
        </p:txBody>
      </p:sp>
      <p:sp>
        <p:nvSpPr>
          <p:cNvPr id="23" name="Text 21"/>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Gymnosperms — Characteristic Features (1/2)</a:t>
            </a:r>
            <a:endParaRPr lang="en-US" sz="900" dirty="0"/>
          </a:p>
        </p:txBody>
      </p:sp>
      <p:sp>
        <p:nvSpPr>
          <p:cNvPr id="24" name="Text 22"/>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1.1</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600" b="1" dirty="0">
                <a:solidFill>
                  <a:srgbClr val="2B2B2B"/>
                </a:solidFill>
                <a:latin typeface="Cambria" pitchFamily="34" charset="0"/>
                <a:ea typeface="Cambria" pitchFamily="34" charset="-122"/>
                <a:cs typeface="Cambria" pitchFamily="34" charset="-120"/>
              </a:rPr>
              <a:t>Characteristic Features — Reproductive Biology</a:t>
            </a:r>
            <a:endParaRPr lang="en-US" sz="2600" dirty="0"/>
          </a:p>
        </p:txBody>
      </p:sp>
      <p:sp>
        <p:nvSpPr>
          <p:cNvPr id="4" name="Text 2"/>
          <p:cNvSpPr/>
          <p:nvPr/>
        </p:nvSpPr>
        <p:spPr>
          <a:xfrm>
            <a:off x="457200" y="105156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(e)</a:t>
            </a:r>
            <a:endParaRPr lang="en-US" sz="1500" dirty="0"/>
          </a:p>
        </p:txBody>
      </p:sp>
      <p:sp>
        <p:nvSpPr>
          <p:cNvPr id="5" name="Text 3"/>
          <p:cNvSpPr/>
          <p:nvPr/>
        </p:nvSpPr>
        <p:spPr>
          <a:xfrm>
            <a:off x="914400" y="103327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Leaves are usually dimorphic — brown scale leaves and green foliage leaves which are evergreen and provided with thick cuticle. Two types: microphyllous or the larger megaphyllous.</a:t>
            </a:r>
            <a:endParaRPr lang="en-US" sz="1250" dirty="0"/>
          </a:p>
        </p:txBody>
      </p:sp>
      <p:sp>
        <p:nvSpPr>
          <p:cNvPr id="6" name="Text 4"/>
          <p:cNvSpPr/>
          <p:nvPr/>
        </p:nvSpPr>
        <p:spPr>
          <a:xfrm>
            <a:off x="457200" y="274320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(f)</a:t>
            </a:r>
            <a:endParaRPr lang="en-US" sz="1500" dirty="0"/>
          </a:p>
        </p:txBody>
      </p:sp>
      <p:sp>
        <p:nvSpPr>
          <p:cNvPr id="7" name="Text 5"/>
          <p:cNvSpPr/>
          <p:nvPr/>
        </p:nvSpPr>
        <p:spPr>
          <a:xfrm>
            <a:off x="914400" y="272491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Flowers are unisexual, reduced and naked, i.e. without perianth (except Gnetum). Male and female flowers are represented by microsporophylls i.e. stamens and megasporophylls i.e. carpels respectively, forming male cones and female strobili.</a:t>
            </a:r>
            <a:endParaRPr lang="en-US" sz="1250" dirty="0"/>
          </a:p>
        </p:txBody>
      </p:sp>
      <p:sp>
        <p:nvSpPr>
          <p:cNvPr id="8" name="Text 6"/>
          <p:cNvSpPr/>
          <p:nvPr/>
        </p:nvSpPr>
        <p:spPr>
          <a:xfrm>
            <a:off x="457200" y="443484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(g)</a:t>
            </a:r>
            <a:endParaRPr lang="en-US" sz="1500" dirty="0"/>
          </a:p>
        </p:txBody>
      </p:sp>
      <p:sp>
        <p:nvSpPr>
          <p:cNvPr id="9" name="Text 7"/>
          <p:cNvSpPr/>
          <p:nvPr/>
        </p:nvSpPr>
        <p:spPr>
          <a:xfrm>
            <a:off x="914400" y="441655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Male gametes are either ciliated and motile (= sperms), as seen in Cycas and Ginkgo, or non-ciliated and non-motile, as in Pinus, Gnetum, etc.</a:t>
            </a:r>
            <a:endParaRPr lang="en-US" sz="1250" dirty="0"/>
          </a:p>
        </p:txBody>
      </p:sp>
      <p:sp>
        <p:nvSpPr>
          <p:cNvPr id="10" name="Text 8"/>
          <p:cNvSpPr/>
          <p:nvPr/>
        </p:nvSpPr>
        <p:spPr>
          <a:xfrm>
            <a:off x="6035040" y="105156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(h)</a:t>
            </a:r>
            <a:endParaRPr lang="en-US" sz="1500" dirty="0"/>
          </a:p>
        </p:txBody>
      </p:sp>
      <p:sp>
        <p:nvSpPr>
          <p:cNvPr id="11" name="Text 9"/>
          <p:cNvSpPr/>
          <p:nvPr/>
        </p:nvSpPr>
        <p:spPr>
          <a:xfrm>
            <a:off x="6492240" y="103327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Endosperm formation takes place within the female gametophyte before fertilization — the endosperm tissue is haploid (except partly in Gnetum).</a:t>
            </a:r>
            <a:endParaRPr lang="en-US" sz="1250" dirty="0"/>
          </a:p>
        </p:txBody>
      </p:sp>
      <p:sp>
        <p:nvSpPr>
          <p:cNvPr id="12" name="Text 10"/>
          <p:cNvSpPr/>
          <p:nvPr/>
        </p:nvSpPr>
        <p:spPr>
          <a:xfrm>
            <a:off x="6035040" y="274320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(i)</a:t>
            </a:r>
            <a:endParaRPr lang="en-US" sz="1500" dirty="0"/>
          </a:p>
        </p:txBody>
      </p:sp>
      <p:sp>
        <p:nvSpPr>
          <p:cNvPr id="13" name="Text 11"/>
          <p:cNvSpPr/>
          <p:nvPr/>
        </p:nvSpPr>
        <p:spPr>
          <a:xfrm>
            <a:off x="6492240" y="272491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Embryo development begins at the end of a long suspensor; later differentiates into upper (haustorial), middle (suspensorial) and basal (embryonal) regions. Polyembryony is common.</a:t>
            </a:r>
            <a:endParaRPr lang="en-US" sz="1250" dirty="0"/>
          </a:p>
        </p:txBody>
      </p:sp>
      <p:sp>
        <p:nvSpPr>
          <p:cNvPr id="14" name="Text 12"/>
          <p:cNvSpPr/>
          <p:nvPr/>
        </p:nvSpPr>
        <p:spPr>
          <a:xfrm>
            <a:off x="6035040" y="4434840"/>
            <a:ext cx="457200" cy="32004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(k)</a:t>
            </a:r>
            <a:endParaRPr lang="en-US" sz="1500" dirty="0"/>
          </a:p>
        </p:txBody>
      </p:sp>
      <p:sp>
        <p:nvSpPr>
          <p:cNvPr id="15" name="Text 13"/>
          <p:cNvSpPr/>
          <p:nvPr/>
        </p:nvSpPr>
        <p:spPr>
          <a:xfrm>
            <a:off x="6492240" y="4416552"/>
            <a:ext cx="4754880" cy="1417320"/>
          </a:xfrm>
          <a:prstGeom prst="rect">
            <a:avLst/>
          </a:prstGeom>
          <a:noFill/>
          <a:ln/>
        </p:spPr>
        <p:txBody>
          <a:bodyPr wrap="square" rtlCol="0" anchor="t"/>
          <a:lstStyle/>
          <a:p>
            <a:pPr indent="0" marL="0">
              <a:lnSpc>
                <a:spcPct val="118000"/>
              </a:lnSpc>
              <a:buNone/>
            </a:pPr>
            <a:r>
              <a:rPr lang="en-US" sz="1250" dirty="0">
                <a:solidFill>
                  <a:srgbClr val="2B2B2B"/>
                </a:solidFill>
                <a:latin typeface="Calibri" pitchFamily="34" charset="0"/>
                <a:ea typeface="Calibri" pitchFamily="34" charset="-122"/>
                <a:cs typeface="Calibri" pitchFamily="34" charset="-120"/>
              </a:rPr>
              <a:t>True seeds are always present but borne uncovered or naked — not enclosed in fruits, since ovary (formed by closed carpels) is absent.</a:t>
            </a:r>
            <a:endParaRPr lang="en-US" sz="1250" dirty="0"/>
          </a:p>
        </p:txBody>
      </p:sp>
      <p:sp>
        <p:nvSpPr>
          <p:cNvPr id="16" name="Shape 14"/>
          <p:cNvSpPr/>
          <p:nvPr/>
        </p:nvSpPr>
        <p:spPr>
          <a:xfrm>
            <a:off x="5806440" y="1005840"/>
            <a:ext cx="0" cy="5029200"/>
          </a:xfrm>
          <a:prstGeom prst="line">
            <a:avLst/>
          </a:prstGeom>
          <a:noFill/>
          <a:ln w="12700">
            <a:solidFill>
              <a:srgbClr val="E3E3E3"/>
            </a:solidFill>
            <a:prstDash val="solid"/>
          </a:ln>
        </p:spPr>
      </p:sp>
      <p:sp>
        <p:nvSpPr>
          <p:cNvPr id="17" name="Text 15"/>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Gymnosperms — Characteristic Features (2/2)</a:t>
            </a:r>
            <a:endParaRPr lang="en-US" sz="900" dirty="0"/>
          </a:p>
        </p:txBody>
      </p:sp>
      <p:sp>
        <p:nvSpPr>
          <p:cNvPr id="18" name="Text 16"/>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1.2</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800" b="1" dirty="0">
                <a:solidFill>
                  <a:srgbClr val="2B2B2B"/>
                </a:solidFill>
                <a:latin typeface="Cambria" pitchFamily="34" charset="0"/>
                <a:ea typeface="Cambria" pitchFamily="34" charset="-122"/>
                <a:cs typeface="Cambria" pitchFamily="34" charset="-120"/>
              </a:rPr>
              <a:t>Gymnosperms vs. Pteridophytes</a:t>
            </a:r>
            <a:endParaRPr lang="en-US" sz="2800" dirty="0"/>
          </a:p>
        </p:txBody>
      </p:sp>
      <p:sp>
        <p:nvSpPr>
          <p:cNvPr id="4" name="Shape 2"/>
          <p:cNvSpPr/>
          <p:nvPr/>
        </p:nvSpPr>
        <p:spPr>
          <a:xfrm>
            <a:off x="457200" y="1051560"/>
            <a:ext cx="5394960" cy="457200"/>
          </a:xfrm>
          <a:prstGeom prst="roundRect">
            <a:avLst>
              <a:gd name="adj" fmla="val 12000"/>
            </a:avLst>
          </a:prstGeom>
          <a:solidFill>
            <a:srgbClr val="2C5F2D"/>
          </a:solidFill>
          <a:ln/>
        </p:spPr>
      </p:sp>
      <p:sp>
        <p:nvSpPr>
          <p:cNvPr id="5" name="Text 3"/>
          <p:cNvSpPr/>
          <p:nvPr/>
        </p:nvSpPr>
        <p:spPr>
          <a:xfrm>
            <a:off x="457200" y="1051560"/>
            <a:ext cx="5394960" cy="457200"/>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GYMNOSPERMS</a:t>
            </a:r>
            <a:endParaRPr lang="en-US" sz="1400" dirty="0"/>
          </a:p>
        </p:txBody>
      </p:sp>
      <p:sp>
        <p:nvSpPr>
          <p:cNvPr id="6" name="Shape 4"/>
          <p:cNvSpPr/>
          <p:nvPr/>
        </p:nvSpPr>
        <p:spPr>
          <a:xfrm>
            <a:off x="6172200" y="1051560"/>
            <a:ext cx="5394960" cy="457200"/>
          </a:xfrm>
          <a:prstGeom prst="roundRect">
            <a:avLst>
              <a:gd name="adj" fmla="val 12000"/>
            </a:avLst>
          </a:prstGeom>
          <a:solidFill>
            <a:srgbClr val="97BC62"/>
          </a:solidFill>
          <a:ln/>
        </p:spPr>
      </p:sp>
      <p:sp>
        <p:nvSpPr>
          <p:cNvPr id="7" name="Text 5"/>
          <p:cNvSpPr/>
          <p:nvPr/>
        </p:nvSpPr>
        <p:spPr>
          <a:xfrm>
            <a:off x="6172200" y="1051560"/>
            <a:ext cx="5394960" cy="457200"/>
          </a:xfrm>
          <a:prstGeom prst="rect">
            <a:avLst/>
          </a:prstGeom>
          <a:noFill/>
          <a:ln/>
        </p:spPr>
        <p:txBody>
          <a:bodyPr wrap="square" rtlCol="0" anchor="ctr"/>
          <a:lstStyle/>
          <a:p>
            <a:pPr algn="ctr" indent="0" marL="0">
              <a:buNone/>
            </a:pPr>
            <a:r>
              <a:rPr lang="en-US" sz="1400" b="1" dirty="0">
                <a:solidFill>
                  <a:srgbClr val="1E4220"/>
                </a:solidFill>
                <a:latin typeface="Calibri" pitchFamily="34" charset="0"/>
                <a:ea typeface="Calibri" pitchFamily="34" charset="-122"/>
                <a:cs typeface="Calibri" pitchFamily="34" charset="-120"/>
              </a:rPr>
              <a:t>PTERIDOPHYTES</a:t>
            </a:r>
            <a:endParaRPr lang="en-US" sz="1400" dirty="0"/>
          </a:p>
        </p:txBody>
      </p:sp>
      <p:sp>
        <p:nvSpPr>
          <p:cNvPr id="8" name="Shape 6"/>
          <p:cNvSpPr/>
          <p:nvPr/>
        </p:nvSpPr>
        <p:spPr>
          <a:xfrm>
            <a:off x="457200" y="1691640"/>
            <a:ext cx="11109960" cy="685800"/>
          </a:xfrm>
          <a:prstGeom prst="rect">
            <a:avLst/>
          </a:prstGeom>
          <a:solidFill>
            <a:srgbClr val="F7F9F4"/>
          </a:solidFill>
          <a:ln/>
        </p:spPr>
      </p:sp>
      <p:sp>
        <p:nvSpPr>
          <p:cNvPr id="9" name="Text 7"/>
          <p:cNvSpPr/>
          <p:nvPr/>
        </p:nvSpPr>
        <p:spPr>
          <a:xfrm>
            <a:off x="594360" y="17282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True roots present.</a:t>
            </a:r>
            <a:endParaRPr lang="en-US" sz="1150" dirty="0"/>
          </a:p>
        </p:txBody>
      </p:sp>
      <p:sp>
        <p:nvSpPr>
          <p:cNvPr id="10" name="Text 8"/>
          <p:cNvSpPr/>
          <p:nvPr/>
        </p:nvSpPr>
        <p:spPr>
          <a:xfrm>
            <a:off x="6309360" y="17282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Adventitious roots present; mostly underground rhizomatous stem.</a:t>
            </a:r>
            <a:endParaRPr lang="en-US" sz="1150" dirty="0"/>
          </a:p>
        </p:txBody>
      </p:sp>
      <p:sp>
        <p:nvSpPr>
          <p:cNvPr id="11" name="Text 9"/>
          <p:cNvSpPr/>
          <p:nvPr/>
        </p:nvSpPr>
        <p:spPr>
          <a:xfrm>
            <a:off x="594360" y="24140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Heterosporous — produce microspores and megaspores.</a:t>
            </a:r>
            <a:endParaRPr lang="en-US" sz="1150" dirty="0"/>
          </a:p>
        </p:txBody>
      </p:sp>
      <p:sp>
        <p:nvSpPr>
          <p:cNvPr id="12" name="Text 10"/>
          <p:cNvSpPr/>
          <p:nvPr/>
        </p:nvSpPr>
        <p:spPr>
          <a:xfrm>
            <a:off x="6309360" y="24140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Generally homosporous; some are heterosporous.</a:t>
            </a:r>
            <a:endParaRPr lang="en-US" sz="1150" dirty="0"/>
          </a:p>
        </p:txBody>
      </p:sp>
      <p:sp>
        <p:nvSpPr>
          <p:cNvPr id="13" name="Shape 11"/>
          <p:cNvSpPr/>
          <p:nvPr/>
        </p:nvSpPr>
        <p:spPr>
          <a:xfrm>
            <a:off x="457200" y="3063240"/>
            <a:ext cx="11109960" cy="685800"/>
          </a:xfrm>
          <a:prstGeom prst="rect">
            <a:avLst/>
          </a:prstGeom>
          <a:solidFill>
            <a:srgbClr val="F7F9F4"/>
          </a:solidFill>
          <a:ln/>
        </p:spPr>
      </p:sp>
      <p:sp>
        <p:nvSpPr>
          <p:cNvPr id="14" name="Text 12"/>
          <p:cNvSpPr/>
          <p:nvPr/>
        </p:nvSpPr>
        <p:spPr>
          <a:xfrm>
            <a:off x="594360" y="30998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Seeds are produced (naked-seeded plants).</a:t>
            </a:r>
            <a:endParaRPr lang="en-US" sz="1150" dirty="0"/>
          </a:p>
        </p:txBody>
      </p:sp>
      <p:sp>
        <p:nvSpPr>
          <p:cNvPr id="15" name="Text 13"/>
          <p:cNvSpPr/>
          <p:nvPr/>
        </p:nvSpPr>
        <p:spPr>
          <a:xfrm>
            <a:off x="6309360" y="30998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No seeds are produced.</a:t>
            </a:r>
            <a:endParaRPr lang="en-US" sz="1150" dirty="0"/>
          </a:p>
        </p:txBody>
      </p:sp>
      <p:sp>
        <p:nvSpPr>
          <p:cNvPr id="16" name="Text 14"/>
          <p:cNvSpPr/>
          <p:nvPr/>
        </p:nvSpPr>
        <p:spPr>
          <a:xfrm>
            <a:off x="594360" y="37856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Pollen tube produced on germination of pollen grains.</a:t>
            </a:r>
            <a:endParaRPr lang="en-US" sz="1150" dirty="0"/>
          </a:p>
        </p:txBody>
      </p:sp>
      <p:sp>
        <p:nvSpPr>
          <p:cNvPr id="17" name="Text 15"/>
          <p:cNvSpPr/>
          <p:nvPr/>
        </p:nvSpPr>
        <p:spPr>
          <a:xfrm>
            <a:off x="6309360" y="37856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No pollen tube; spores germinate directly.</a:t>
            </a:r>
            <a:endParaRPr lang="en-US" sz="1150" dirty="0"/>
          </a:p>
        </p:txBody>
      </p:sp>
      <p:sp>
        <p:nvSpPr>
          <p:cNvPr id="18" name="Shape 16"/>
          <p:cNvSpPr/>
          <p:nvPr/>
        </p:nvSpPr>
        <p:spPr>
          <a:xfrm>
            <a:off x="457200" y="4434840"/>
            <a:ext cx="11109960" cy="685800"/>
          </a:xfrm>
          <a:prstGeom prst="rect">
            <a:avLst/>
          </a:prstGeom>
          <a:solidFill>
            <a:srgbClr val="F7F9F4"/>
          </a:solidFill>
          <a:ln/>
        </p:spPr>
      </p:sp>
      <p:sp>
        <p:nvSpPr>
          <p:cNvPr id="19" name="Text 17"/>
          <p:cNvSpPr/>
          <p:nvPr/>
        </p:nvSpPr>
        <p:spPr>
          <a:xfrm>
            <a:off x="594360" y="44714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Megasporangium protected by an integument.</a:t>
            </a:r>
            <a:endParaRPr lang="en-US" sz="1150" dirty="0"/>
          </a:p>
        </p:txBody>
      </p:sp>
      <p:sp>
        <p:nvSpPr>
          <p:cNvPr id="20" name="Text 18"/>
          <p:cNvSpPr/>
          <p:nvPr/>
        </p:nvSpPr>
        <p:spPr>
          <a:xfrm>
            <a:off x="6309360" y="44714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Megasporangium not protected by an integument.</a:t>
            </a:r>
            <a:endParaRPr lang="en-US" sz="1150" dirty="0"/>
          </a:p>
        </p:txBody>
      </p:sp>
      <p:sp>
        <p:nvSpPr>
          <p:cNvPr id="21" name="Text 19"/>
          <p:cNvSpPr/>
          <p:nvPr/>
        </p:nvSpPr>
        <p:spPr>
          <a:xfrm>
            <a:off x="594360" y="51572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Neck canal cells absent in archegonia (absent in Gnetum).</a:t>
            </a:r>
            <a:endParaRPr lang="en-US" sz="1150" dirty="0"/>
          </a:p>
        </p:txBody>
      </p:sp>
      <p:sp>
        <p:nvSpPr>
          <p:cNvPr id="22" name="Text 20"/>
          <p:cNvSpPr/>
          <p:nvPr/>
        </p:nvSpPr>
        <p:spPr>
          <a:xfrm>
            <a:off x="6309360" y="5157216"/>
            <a:ext cx="5166360" cy="612648"/>
          </a:xfrm>
          <a:prstGeom prst="rect">
            <a:avLst/>
          </a:prstGeom>
          <a:noFill/>
          <a:ln/>
        </p:spPr>
        <p:txBody>
          <a:bodyPr wrap="square" rtlCol="0" anchor="ctr"/>
          <a:lstStyle/>
          <a:p>
            <a:pPr indent="0" marL="0">
              <a:lnSpc>
                <a:spcPct val="105000"/>
              </a:lnSpc>
              <a:buNone/>
            </a:pPr>
            <a:r>
              <a:rPr lang="en-US" sz="1150" dirty="0">
                <a:solidFill>
                  <a:srgbClr val="2B2B2B"/>
                </a:solidFill>
                <a:latin typeface="Calibri" pitchFamily="34" charset="0"/>
                <a:ea typeface="Calibri" pitchFamily="34" charset="-122"/>
                <a:cs typeface="Calibri" pitchFamily="34" charset="-120"/>
              </a:rPr>
              <a:t>Neck canal cells present in archegonia.</a:t>
            </a:r>
            <a:endParaRPr lang="en-US" sz="1150" dirty="0"/>
          </a:p>
        </p:txBody>
      </p:sp>
      <p:sp>
        <p:nvSpPr>
          <p:cNvPr id="23" name="Text 21"/>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Comparative Account — Gymnosperms &amp; Pteridophytes</a:t>
            </a:r>
            <a:endParaRPr lang="en-US" sz="900" dirty="0"/>
          </a:p>
        </p:txBody>
      </p:sp>
      <p:sp>
        <p:nvSpPr>
          <p:cNvPr id="24" name="Text 22"/>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1.4</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800" b="1" dirty="0">
                <a:solidFill>
                  <a:srgbClr val="2B2B2B"/>
                </a:solidFill>
                <a:latin typeface="Cambria" pitchFamily="34" charset="0"/>
                <a:ea typeface="Cambria" pitchFamily="34" charset="-122"/>
                <a:cs typeface="Cambria" pitchFamily="34" charset="-120"/>
              </a:rPr>
              <a:t>Gymnosperms vs. Angiosperms</a:t>
            </a:r>
            <a:endParaRPr lang="en-US" sz="2800" dirty="0"/>
          </a:p>
        </p:txBody>
      </p:sp>
      <p:sp>
        <p:nvSpPr>
          <p:cNvPr id="4" name="Shape 2"/>
          <p:cNvSpPr/>
          <p:nvPr/>
        </p:nvSpPr>
        <p:spPr>
          <a:xfrm>
            <a:off x="457200" y="1051560"/>
            <a:ext cx="5394960" cy="457200"/>
          </a:xfrm>
          <a:prstGeom prst="roundRect">
            <a:avLst>
              <a:gd name="adj" fmla="val 12000"/>
            </a:avLst>
          </a:prstGeom>
          <a:solidFill>
            <a:srgbClr val="2C5F2D"/>
          </a:solidFill>
          <a:ln/>
        </p:spPr>
      </p:sp>
      <p:sp>
        <p:nvSpPr>
          <p:cNvPr id="5" name="Text 3"/>
          <p:cNvSpPr/>
          <p:nvPr/>
        </p:nvSpPr>
        <p:spPr>
          <a:xfrm>
            <a:off x="457200" y="1051560"/>
            <a:ext cx="5394960" cy="457200"/>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GYMNOSPERMS</a:t>
            </a:r>
            <a:endParaRPr lang="en-US" sz="1400" dirty="0"/>
          </a:p>
        </p:txBody>
      </p:sp>
      <p:sp>
        <p:nvSpPr>
          <p:cNvPr id="6" name="Shape 4"/>
          <p:cNvSpPr/>
          <p:nvPr/>
        </p:nvSpPr>
        <p:spPr>
          <a:xfrm>
            <a:off x="6172200" y="1051560"/>
            <a:ext cx="5394960" cy="457200"/>
          </a:xfrm>
          <a:prstGeom prst="roundRect">
            <a:avLst>
              <a:gd name="adj" fmla="val 12000"/>
            </a:avLst>
          </a:prstGeom>
          <a:solidFill>
            <a:srgbClr val="97BC62"/>
          </a:solidFill>
          <a:ln/>
        </p:spPr>
      </p:sp>
      <p:sp>
        <p:nvSpPr>
          <p:cNvPr id="7" name="Text 5"/>
          <p:cNvSpPr/>
          <p:nvPr/>
        </p:nvSpPr>
        <p:spPr>
          <a:xfrm>
            <a:off x="6172200" y="1051560"/>
            <a:ext cx="5394960" cy="457200"/>
          </a:xfrm>
          <a:prstGeom prst="rect">
            <a:avLst/>
          </a:prstGeom>
          <a:noFill/>
          <a:ln/>
        </p:spPr>
        <p:txBody>
          <a:bodyPr wrap="square" rtlCol="0" anchor="ctr"/>
          <a:lstStyle/>
          <a:p>
            <a:pPr algn="ctr" indent="0" marL="0">
              <a:buNone/>
            </a:pPr>
            <a:r>
              <a:rPr lang="en-US" sz="1400" b="1" dirty="0">
                <a:solidFill>
                  <a:srgbClr val="1E4220"/>
                </a:solidFill>
                <a:latin typeface="Calibri" pitchFamily="34" charset="0"/>
                <a:ea typeface="Calibri" pitchFamily="34" charset="-122"/>
                <a:cs typeface="Calibri" pitchFamily="34" charset="-120"/>
              </a:rPr>
              <a:t>ANGIOSPERMS</a:t>
            </a:r>
            <a:endParaRPr lang="en-US" sz="1400" dirty="0"/>
          </a:p>
        </p:txBody>
      </p:sp>
      <p:sp>
        <p:nvSpPr>
          <p:cNvPr id="8" name="Shape 6"/>
          <p:cNvSpPr/>
          <p:nvPr/>
        </p:nvSpPr>
        <p:spPr>
          <a:xfrm>
            <a:off x="457200" y="1645920"/>
            <a:ext cx="11109960" cy="594360"/>
          </a:xfrm>
          <a:prstGeom prst="rect">
            <a:avLst/>
          </a:prstGeom>
          <a:solidFill>
            <a:srgbClr val="F7F9F4"/>
          </a:solidFill>
          <a:ln/>
        </p:spPr>
      </p:sp>
      <p:sp>
        <p:nvSpPr>
          <p:cNvPr id="9" name="Text 7"/>
          <p:cNvSpPr/>
          <p:nvPr/>
        </p:nvSpPr>
        <p:spPr>
          <a:xfrm>
            <a:off x="594360" y="167335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Woody perennial trees or shrubs only.</a:t>
            </a:r>
            <a:endParaRPr lang="en-US" sz="1050" dirty="0"/>
          </a:p>
        </p:txBody>
      </p:sp>
      <p:sp>
        <p:nvSpPr>
          <p:cNvPr id="10" name="Text 8"/>
          <p:cNvSpPr/>
          <p:nvPr/>
        </p:nvSpPr>
        <p:spPr>
          <a:xfrm>
            <a:off x="6309360" y="167335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Annual, biennial or perennial — herbs, shrubs or trees.</a:t>
            </a:r>
            <a:endParaRPr lang="en-US" sz="1050" dirty="0"/>
          </a:p>
        </p:txBody>
      </p:sp>
      <p:sp>
        <p:nvSpPr>
          <p:cNvPr id="11" name="Text 9"/>
          <p:cNvSpPr/>
          <p:nvPr/>
        </p:nvSpPr>
        <p:spPr>
          <a:xfrm>
            <a:off x="594360" y="226771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Flowers unisexual, simple, without perianth (except Gnetum).</a:t>
            </a:r>
            <a:endParaRPr lang="en-US" sz="1050" dirty="0"/>
          </a:p>
        </p:txBody>
      </p:sp>
      <p:sp>
        <p:nvSpPr>
          <p:cNvPr id="12" name="Text 10"/>
          <p:cNvSpPr/>
          <p:nvPr/>
        </p:nvSpPr>
        <p:spPr>
          <a:xfrm>
            <a:off x="6309360" y="226771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Flowers unisexual or bisexual, with or without perianth.</a:t>
            </a:r>
            <a:endParaRPr lang="en-US" sz="1050" dirty="0"/>
          </a:p>
        </p:txBody>
      </p:sp>
      <p:sp>
        <p:nvSpPr>
          <p:cNvPr id="13" name="Shape 11"/>
          <p:cNvSpPr/>
          <p:nvPr/>
        </p:nvSpPr>
        <p:spPr>
          <a:xfrm>
            <a:off x="457200" y="2834640"/>
            <a:ext cx="11109960" cy="594360"/>
          </a:xfrm>
          <a:prstGeom prst="rect">
            <a:avLst/>
          </a:prstGeom>
          <a:solidFill>
            <a:srgbClr val="F7F9F4"/>
          </a:solidFill>
          <a:ln/>
        </p:spPr>
      </p:sp>
      <p:sp>
        <p:nvSpPr>
          <p:cNvPr id="14" name="Text 12"/>
          <p:cNvSpPr/>
          <p:nvPr/>
        </p:nvSpPr>
        <p:spPr>
          <a:xfrm>
            <a:off x="594360" y="286207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Ovules freely exposed on carpels — seeds remain naked.</a:t>
            </a:r>
            <a:endParaRPr lang="en-US" sz="1050" dirty="0"/>
          </a:p>
        </p:txBody>
      </p:sp>
      <p:sp>
        <p:nvSpPr>
          <p:cNvPr id="15" name="Text 13"/>
          <p:cNvSpPr/>
          <p:nvPr/>
        </p:nvSpPr>
        <p:spPr>
          <a:xfrm>
            <a:off x="6309360" y="286207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Carpels form an ovarian chamber; ovules and seeds enclosed.</a:t>
            </a:r>
            <a:endParaRPr lang="en-US" sz="1050" dirty="0"/>
          </a:p>
        </p:txBody>
      </p:sp>
      <p:sp>
        <p:nvSpPr>
          <p:cNvPr id="16" name="Text 14"/>
          <p:cNvSpPr/>
          <p:nvPr/>
        </p:nvSpPr>
        <p:spPr>
          <a:xfrm>
            <a:off x="594360" y="345643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Pollen grains carried by wind directly to the micropyle.</a:t>
            </a:r>
            <a:endParaRPr lang="en-US" sz="1050" dirty="0"/>
          </a:p>
        </p:txBody>
      </p:sp>
      <p:sp>
        <p:nvSpPr>
          <p:cNvPr id="17" name="Text 15"/>
          <p:cNvSpPr/>
          <p:nvPr/>
        </p:nvSpPr>
        <p:spPr>
          <a:xfrm>
            <a:off x="6309360" y="345643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Pollen carried by various agents; deposited on the stigma.</a:t>
            </a:r>
            <a:endParaRPr lang="en-US" sz="1050" dirty="0"/>
          </a:p>
        </p:txBody>
      </p:sp>
      <p:sp>
        <p:nvSpPr>
          <p:cNvPr id="18" name="Shape 16"/>
          <p:cNvSpPr/>
          <p:nvPr/>
        </p:nvSpPr>
        <p:spPr>
          <a:xfrm>
            <a:off x="457200" y="4023360"/>
            <a:ext cx="11109960" cy="594360"/>
          </a:xfrm>
          <a:prstGeom prst="rect">
            <a:avLst/>
          </a:prstGeom>
          <a:solidFill>
            <a:srgbClr val="F7F9F4"/>
          </a:solidFill>
          <a:ln/>
        </p:spPr>
      </p:sp>
      <p:sp>
        <p:nvSpPr>
          <p:cNvPr id="19" name="Text 17"/>
          <p:cNvSpPr/>
          <p:nvPr/>
        </p:nvSpPr>
        <p:spPr>
          <a:xfrm>
            <a:off x="594360" y="405079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Male gametophyte: 2 or 1 prothallial cell, tube nucleus, 2 male nuclei/sperms.</a:t>
            </a:r>
            <a:endParaRPr lang="en-US" sz="1050" dirty="0"/>
          </a:p>
        </p:txBody>
      </p:sp>
      <p:sp>
        <p:nvSpPr>
          <p:cNvPr id="20" name="Text 18"/>
          <p:cNvSpPr/>
          <p:nvPr/>
        </p:nvSpPr>
        <p:spPr>
          <a:xfrm>
            <a:off x="6309360" y="405079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Male gametophyte further reduced: only 2 male nuclei and a tube nucleus.</a:t>
            </a:r>
            <a:endParaRPr lang="en-US" sz="1050" dirty="0"/>
          </a:p>
        </p:txBody>
      </p:sp>
      <p:sp>
        <p:nvSpPr>
          <p:cNvPr id="21" name="Text 19"/>
          <p:cNvSpPr/>
          <p:nvPr/>
        </p:nvSpPr>
        <p:spPr>
          <a:xfrm>
            <a:off x="594360" y="464515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Endosperm (n) formed before fertilization — haploid.</a:t>
            </a:r>
            <a:endParaRPr lang="en-US" sz="1050" dirty="0"/>
          </a:p>
        </p:txBody>
      </p:sp>
      <p:sp>
        <p:nvSpPr>
          <p:cNvPr id="22" name="Text 20"/>
          <p:cNvSpPr/>
          <p:nvPr/>
        </p:nvSpPr>
        <p:spPr>
          <a:xfrm>
            <a:off x="6309360" y="464515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Endosperm (3n) formed after fertilization — triploid.</a:t>
            </a:r>
            <a:endParaRPr lang="en-US" sz="1050" dirty="0"/>
          </a:p>
        </p:txBody>
      </p:sp>
      <p:sp>
        <p:nvSpPr>
          <p:cNvPr id="23" name="Shape 21"/>
          <p:cNvSpPr/>
          <p:nvPr/>
        </p:nvSpPr>
        <p:spPr>
          <a:xfrm>
            <a:off x="457200" y="5212080"/>
            <a:ext cx="11109960" cy="594360"/>
          </a:xfrm>
          <a:prstGeom prst="rect">
            <a:avLst/>
          </a:prstGeom>
          <a:solidFill>
            <a:srgbClr val="F7F9F4"/>
          </a:solidFill>
          <a:ln/>
        </p:spPr>
      </p:sp>
      <p:sp>
        <p:nvSpPr>
          <p:cNvPr id="24" name="Text 22"/>
          <p:cNvSpPr/>
          <p:nvPr/>
        </p:nvSpPr>
        <p:spPr>
          <a:xfrm>
            <a:off x="594360" y="523951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Embryo: 1 to many cotyledons; often polyembryonic.</a:t>
            </a:r>
            <a:endParaRPr lang="en-US" sz="1050" dirty="0"/>
          </a:p>
        </p:txBody>
      </p:sp>
      <p:sp>
        <p:nvSpPr>
          <p:cNvPr id="25" name="Text 23"/>
          <p:cNvSpPr/>
          <p:nvPr/>
        </p:nvSpPr>
        <p:spPr>
          <a:xfrm>
            <a:off x="6309360" y="5239512"/>
            <a:ext cx="5166360" cy="539496"/>
          </a:xfrm>
          <a:prstGeom prst="rect">
            <a:avLst/>
          </a:prstGeom>
          <a:noFill/>
          <a:ln/>
        </p:spPr>
        <p:txBody>
          <a:bodyPr wrap="square" rtlCol="0" anchor="ctr"/>
          <a:lstStyle/>
          <a:p>
            <a:pPr indent="0" marL="0">
              <a:lnSpc>
                <a:spcPct val="102000"/>
              </a:lnSpc>
              <a:buNone/>
            </a:pPr>
            <a:r>
              <a:rPr lang="en-US" sz="1050" dirty="0">
                <a:solidFill>
                  <a:srgbClr val="2B2B2B"/>
                </a:solidFill>
                <a:latin typeface="Calibri" pitchFamily="34" charset="0"/>
                <a:ea typeface="Calibri" pitchFamily="34" charset="-122"/>
                <a:cs typeface="Calibri" pitchFamily="34" charset="-120"/>
              </a:rPr>
              <a:t>Embryo: 1 or 2 cotyledons; usually one embryo per ovule.</a:t>
            </a:r>
            <a:endParaRPr lang="en-US" sz="1050" dirty="0"/>
          </a:p>
        </p:txBody>
      </p:sp>
      <p:sp>
        <p:nvSpPr>
          <p:cNvPr id="26" name="Text 24"/>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Comparative Account — Gymnosperms &amp; Angiosperms</a:t>
            </a:r>
            <a:endParaRPr lang="en-US" sz="900" dirty="0"/>
          </a:p>
        </p:txBody>
      </p:sp>
      <p:sp>
        <p:nvSpPr>
          <p:cNvPr id="27" name="Text 25"/>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1.5</a:t>
            </a:r>
            <a:endParaRPr lang="en-US" sz="1200" dirty="0"/>
          </a:p>
        </p:txBody>
      </p:sp>
      <p:sp>
        <p:nvSpPr>
          <p:cNvPr id="3" name="Text 1"/>
          <p:cNvSpPr/>
          <p:nvPr/>
        </p:nvSpPr>
        <p:spPr>
          <a:xfrm>
            <a:off x="457200" y="320040"/>
            <a:ext cx="8229600" cy="502920"/>
          </a:xfrm>
          <a:prstGeom prst="rect">
            <a:avLst/>
          </a:prstGeom>
          <a:noFill/>
          <a:ln/>
        </p:spPr>
        <p:txBody>
          <a:bodyPr wrap="square" rtlCol="0" anchor="ctr"/>
          <a:lstStyle/>
          <a:p>
            <a:pPr indent="0" marL="0">
              <a:buNone/>
            </a:pPr>
            <a:r>
              <a:rPr lang="en-US" sz="2800" b="1" dirty="0">
                <a:solidFill>
                  <a:srgbClr val="2B2B2B"/>
                </a:solidFill>
                <a:latin typeface="Cambria" pitchFamily="34" charset="0"/>
                <a:ea typeface="Cambria" pitchFamily="34" charset="-122"/>
                <a:cs typeface="Cambria" pitchFamily="34" charset="-120"/>
              </a:rPr>
              <a:t>Classification of Gymnosperms</a:t>
            </a:r>
            <a:endParaRPr lang="en-US" sz="2800" dirty="0"/>
          </a:p>
        </p:txBody>
      </p:sp>
      <p:sp>
        <p:nvSpPr>
          <p:cNvPr id="4" name="Text 2"/>
          <p:cNvSpPr/>
          <p:nvPr/>
        </p:nvSpPr>
        <p:spPr>
          <a:xfrm>
            <a:off x="457200" y="841248"/>
            <a:ext cx="10058400" cy="320040"/>
          </a:xfrm>
          <a:prstGeom prst="rect">
            <a:avLst/>
          </a:prstGeom>
          <a:noFill/>
          <a:ln/>
        </p:spPr>
        <p:txBody>
          <a:bodyPr wrap="square" rtlCol="0" anchor="ctr"/>
          <a:lstStyle/>
          <a:p>
            <a:pPr indent="0" marL="0">
              <a:buNone/>
            </a:pPr>
            <a:r>
              <a:rPr lang="en-US" sz="1300" i="1" dirty="0">
                <a:solidFill>
                  <a:srgbClr val="6B6B6B"/>
                </a:solidFill>
                <a:latin typeface="Calibri" pitchFamily="34" charset="0"/>
                <a:ea typeface="Calibri" pitchFamily="34" charset="-122"/>
                <a:cs typeface="Calibri" pitchFamily="34" charset="-120"/>
              </a:rPr>
              <a:t>C. J. Chamberlain (1935) — based on morphological &amp; anatomical characters</a:t>
            </a:r>
            <a:endParaRPr lang="en-US" sz="1300" dirty="0"/>
          </a:p>
        </p:txBody>
      </p:sp>
      <p:sp>
        <p:nvSpPr>
          <p:cNvPr id="5" name="Shape 3"/>
          <p:cNvSpPr/>
          <p:nvPr/>
        </p:nvSpPr>
        <p:spPr>
          <a:xfrm>
            <a:off x="4937760" y="1371600"/>
            <a:ext cx="2286000" cy="548640"/>
          </a:xfrm>
          <a:prstGeom prst="roundRect">
            <a:avLst>
              <a:gd name="adj" fmla="val 13333"/>
            </a:avLst>
          </a:prstGeom>
          <a:solidFill>
            <a:srgbClr val="2C5F2D"/>
          </a:solidFill>
          <a:ln/>
        </p:spPr>
      </p:sp>
      <p:sp>
        <p:nvSpPr>
          <p:cNvPr id="6" name="Text 4"/>
          <p:cNvSpPr/>
          <p:nvPr/>
        </p:nvSpPr>
        <p:spPr>
          <a:xfrm>
            <a:off x="4937760" y="1371600"/>
            <a:ext cx="2286000" cy="548640"/>
          </a:xfrm>
          <a:prstGeom prst="rect">
            <a:avLst/>
          </a:prstGeom>
          <a:noFill/>
          <a:ln/>
        </p:spPr>
        <p:txBody>
          <a:bodyPr wrap="square"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GYMNOSPERMAE</a:t>
            </a:r>
            <a:endParaRPr lang="en-US" sz="1300" dirty="0"/>
          </a:p>
        </p:txBody>
      </p:sp>
      <p:sp>
        <p:nvSpPr>
          <p:cNvPr id="7" name="Shape 5"/>
          <p:cNvSpPr/>
          <p:nvPr/>
        </p:nvSpPr>
        <p:spPr>
          <a:xfrm>
            <a:off x="6080760" y="1920240"/>
            <a:ext cx="0" cy="320040"/>
          </a:xfrm>
          <a:prstGeom prst="line">
            <a:avLst/>
          </a:prstGeom>
          <a:noFill/>
          <a:ln w="19050">
            <a:solidFill>
              <a:srgbClr val="6B6B6B"/>
            </a:solidFill>
            <a:prstDash val="solid"/>
          </a:ln>
        </p:spPr>
      </p:sp>
      <p:sp>
        <p:nvSpPr>
          <p:cNvPr id="8" name="Shape 6"/>
          <p:cNvSpPr/>
          <p:nvPr/>
        </p:nvSpPr>
        <p:spPr>
          <a:xfrm>
            <a:off x="2926080" y="2240280"/>
            <a:ext cx="6309360" cy="0"/>
          </a:xfrm>
          <a:prstGeom prst="line">
            <a:avLst/>
          </a:prstGeom>
          <a:noFill/>
          <a:ln w="19050">
            <a:solidFill>
              <a:srgbClr val="6B6B6B"/>
            </a:solidFill>
            <a:prstDash val="solid"/>
          </a:ln>
        </p:spPr>
      </p:sp>
      <p:sp>
        <p:nvSpPr>
          <p:cNvPr id="9" name="Shape 7"/>
          <p:cNvSpPr/>
          <p:nvPr/>
        </p:nvSpPr>
        <p:spPr>
          <a:xfrm>
            <a:off x="2926080" y="2240280"/>
            <a:ext cx="0" cy="228600"/>
          </a:xfrm>
          <a:prstGeom prst="line">
            <a:avLst/>
          </a:prstGeom>
          <a:noFill/>
          <a:ln w="19050">
            <a:solidFill>
              <a:srgbClr val="6B6B6B"/>
            </a:solidFill>
            <a:prstDash val="solid"/>
            <a:tailEnd type="triangle"/>
          </a:ln>
        </p:spPr>
      </p:sp>
      <p:sp>
        <p:nvSpPr>
          <p:cNvPr id="10" name="Shape 8"/>
          <p:cNvSpPr/>
          <p:nvPr/>
        </p:nvSpPr>
        <p:spPr>
          <a:xfrm>
            <a:off x="9235440" y="2240280"/>
            <a:ext cx="0" cy="228600"/>
          </a:xfrm>
          <a:prstGeom prst="line">
            <a:avLst/>
          </a:prstGeom>
          <a:noFill/>
          <a:ln w="19050">
            <a:solidFill>
              <a:srgbClr val="6B6B6B"/>
            </a:solidFill>
            <a:prstDash val="solid"/>
            <a:tailEnd type="triangle"/>
          </a:ln>
        </p:spPr>
      </p:sp>
      <p:sp>
        <p:nvSpPr>
          <p:cNvPr id="11" name="Shape 9"/>
          <p:cNvSpPr/>
          <p:nvPr/>
        </p:nvSpPr>
        <p:spPr>
          <a:xfrm>
            <a:off x="1463040" y="2468880"/>
            <a:ext cx="2926080" cy="502920"/>
          </a:xfrm>
          <a:prstGeom prst="roundRect">
            <a:avLst>
              <a:gd name="adj" fmla="val 10909"/>
            </a:avLst>
          </a:prstGeom>
          <a:solidFill>
            <a:srgbClr val="97BC62"/>
          </a:solidFill>
          <a:ln/>
        </p:spPr>
      </p:sp>
      <p:sp>
        <p:nvSpPr>
          <p:cNvPr id="12" name="Text 10"/>
          <p:cNvSpPr/>
          <p:nvPr/>
        </p:nvSpPr>
        <p:spPr>
          <a:xfrm>
            <a:off x="1463040" y="2468880"/>
            <a:ext cx="2926080" cy="502920"/>
          </a:xfrm>
          <a:prstGeom prst="rect">
            <a:avLst/>
          </a:prstGeom>
          <a:noFill/>
          <a:ln/>
        </p:spPr>
        <p:txBody>
          <a:bodyPr wrap="square" rtlCol="0" anchor="ctr"/>
          <a:lstStyle/>
          <a:p>
            <a:pPr algn="ctr" indent="0" marL="0">
              <a:buNone/>
            </a:pPr>
            <a:r>
              <a:rPr lang="en-US" sz="1300" b="1" dirty="0">
                <a:solidFill>
                  <a:srgbClr val="1E4220"/>
                </a:solidFill>
                <a:latin typeface="Calibri" pitchFamily="34" charset="0"/>
                <a:ea typeface="Calibri" pitchFamily="34" charset="-122"/>
                <a:cs typeface="Calibri" pitchFamily="34" charset="-120"/>
              </a:rPr>
              <a:t>I. CYCADOPHYTA</a:t>
            </a:r>
            <a:endParaRPr lang="en-US" sz="1300" dirty="0"/>
          </a:p>
        </p:txBody>
      </p:sp>
      <p:sp>
        <p:nvSpPr>
          <p:cNvPr id="13" name="Text 11"/>
          <p:cNvSpPr/>
          <p:nvPr/>
        </p:nvSpPr>
        <p:spPr>
          <a:xfrm>
            <a:off x="1463040" y="3035808"/>
            <a:ext cx="2926080" cy="685800"/>
          </a:xfrm>
          <a:prstGeom prst="rect">
            <a:avLst/>
          </a:prstGeom>
          <a:noFill/>
          <a:ln/>
        </p:spPr>
        <p:txBody>
          <a:bodyPr wrap="square" rtlCol="0" anchor="ctr"/>
          <a:lstStyle/>
          <a:p>
            <a:pPr algn="ctr" indent="0" marL="0">
              <a:lnSpc>
                <a:spcPct val="105000"/>
              </a:lnSpc>
              <a:buNone/>
            </a:pPr>
            <a:r>
              <a:rPr lang="en-US" sz="950" dirty="0">
                <a:solidFill>
                  <a:srgbClr val="6B6B6B"/>
                </a:solidFill>
                <a:latin typeface="Calibri" pitchFamily="34" charset="0"/>
                <a:ea typeface="Calibri" pitchFamily="34" charset="-122"/>
                <a:cs typeface="Calibri" pitchFamily="34" charset="-120"/>
              </a:rPr>
              <a:t>Smaller plants; unbranched stem; large pinnate compound leaves; sporophylls in simple cones.</a:t>
            </a:r>
            <a:endParaRPr lang="en-US" sz="950" dirty="0"/>
          </a:p>
        </p:txBody>
      </p:sp>
      <p:sp>
        <p:nvSpPr>
          <p:cNvPr id="14" name="Shape 12"/>
          <p:cNvSpPr/>
          <p:nvPr/>
        </p:nvSpPr>
        <p:spPr>
          <a:xfrm>
            <a:off x="7772400" y="2468880"/>
            <a:ext cx="2926080" cy="502920"/>
          </a:xfrm>
          <a:prstGeom prst="roundRect">
            <a:avLst>
              <a:gd name="adj" fmla="val 10909"/>
            </a:avLst>
          </a:prstGeom>
          <a:solidFill>
            <a:srgbClr val="97BC62"/>
          </a:solidFill>
          <a:ln/>
        </p:spPr>
      </p:sp>
      <p:sp>
        <p:nvSpPr>
          <p:cNvPr id="15" name="Text 13"/>
          <p:cNvSpPr/>
          <p:nvPr/>
        </p:nvSpPr>
        <p:spPr>
          <a:xfrm>
            <a:off x="7772400" y="2468880"/>
            <a:ext cx="2926080" cy="502920"/>
          </a:xfrm>
          <a:prstGeom prst="rect">
            <a:avLst/>
          </a:prstGeom>
          <a:noFill/>
          <a:ln/>
        </p:spPr>
        <p:txBody>
          <a:bodyPr wrap="square" rtlCol="0" anchor="ctr"/>
          <a:lstStyle/>
          <a:p>
            <a:pPr algn="ctr" indent="0" marL="0">
              <a:buNone/>
            </a:pPr>
            <a:r>
              <a:rPr lang="en-US" sz="1300" b="1" dirty="0">
                <a:solidFill>
                  <a:srgbClr val="1E4220"/>
                </a:solidFill>
                <a:latin typeface="Calibri" pitchFamily="34" charset="0"/>
                <a:ea typeface="Calibri" pitchFamily="34" charset="-122"/>
                <a:cs typeface="Calibri" pitchFamily="34" charset="-120"/>
              </a:rPr>
              <a:t>II. CONIFEROPHYTA</a:t>
            </a:r>
            <a:endParaRPr lang="en-US" sz="1300" dirty="0"/>
          </a:p>
        </p:txBody>
      </p:sp>
      <p:sp>
        <p:nvSpPr>
          <p:cNvPr id="16" name="Text 14"/>
          <p:cNvSpPr/>
          <p:nvPr/>
        </p:nvSpPr>
        <p:spPr>
          <a:xfrm>
            <a:off x="7772400" y="3035808"/>
            <a:ext cx="2926080" cy="685800"/>
          </a:xfrm>
          <a:prstGeom prst="rect">
            <a:avLst/>
          </a:prstGeom>
          <a:noFill/>
          <a:ln/>
        </p:spPr>
        <p:txBody>
          <a:bodyPr wrap="square" rtlCol="0" anchor="ctr"/>
          <a:lstStyle/>
          <a:p>
            <a:pPr algn="ctr" indent="0" marL="0">
              <a:lnSpc>
                <a:spcPct val="105000"/>
              </a:lnSpc>
              <a:buNone/>
            </a:pPr>
            <a:r>
              <a:rPr lang="en-US" sz="950" dirty="0">
                <a:solidFill>
                  <a:srgbClr val="6B6B6B"/>
                </a:solidFill>
                <a:latin typeface="Calibri" pitchFamily="34" charset="0"/>
                <a:ea typeface="Calibri" pitchFamily="34" charset="-122"/>
                <a:cs typeface="Calibri" pitchFamily="34" charset="-120"/>
              </a:rPr>
              <a:t>Larger plants; branched stem; simple leaves; microsporophylls in simple, megasporophylls in compound cones.</a:t>
            </a:r>
            <a:endParaRPr lang="en-US" sz="950" dirty="0"/>
          </a:p>
        </p:txBody>
      </p:sp>
      <p:sp>
        <p:nvSpPr>
          <p:cNvPr id="17" name="Shape 15"/>
          <p:cNvSpPr/>
          <p:nvPr/>
        </p:nvSpPr>
        <p:spPr>
          <a:xfrm>
            <a:off x="2926080" y="3794760"/>
            <a:ext cx="0" cy="1536192"/>
          </a:xfrm>
          <a:prstGeom prst="line">
            <a:avLst/>
          </a:prstGeom>
          <a:noFill/>
          <a:ln w="15875">
            <a:solidFill>
              <a:srgbClr val="C9D9BE"/>
            </a:solidFill>
            <a:prstDash val="solid"/>
          </a:ln>
        </p:spPr>
      </p:sp>
      <p:sp>
        <p:nvSpPr>
          <p:cNvPr id="18" name="Shape 16"/>
          <p:cNvSpPr/>
          <p:nvPr/>
        </p:nvSpPr>
        <p:spPr>
          <a:xfrm>
            <a:off x="2926080" y="4178808"/>
            <a:ext cx="411480" cy="0"/>
          </a:xfrm>
          <a:prstGeom prst="line">
            <a:avLst/>
          </a:prstGeom>
          <a:noFill/>
          <a:ln w="15875">
            <a:solidFill>
              <a:srgbClr val="C9D9BE"/>
            </a:solidFill>
            <a:prstDash val="solid"/>
          </a:ln>
        </p:spPr>
      </p:sp>
      <p:sp>
        <p:nvSpPr>
          <p:cNvPr id="19" name="Shape 17"/>
          <p:cNvSpPr/>
          <p:nvPr/>
        </p:nvSpPr>
        <p:spPr>
          <a:xfrm>
            <a:off x="3337560" y="3977640"/>
            <a:ext cx="3566160" cy="502920"/>
          </a:xfrm>
          <a:prstGeom prst="roundRect">
            <a:avLst>
              <a:gd name="adj" fmla="val 9091"/>
            </a:avLst>
          </a:prstGeom>
          <a:solidFill>
            <a:srgbClr val="F5F5F5"/>
          </a:solidFill>
          <a:ln w="12700">
            <a:solidFill>
              <a:srgbClr val="D8E4CC"/>
            </a:solidFill>
            <a:prstDash val="solid"/>
          </a:ln>
        </p:spPr>
      </p:sp>
      <p:sp>
        <p:nvSpPr>
          <p:cNvPr id="20" name="Text 18"/>
          <p:cNvSpPr/>
          <p:nvPr/>
        </p:nvSpPr>
        <p:spPr>
          <a:xfrm>
            <a:off x="3474720" y="3977640"/>
            <a:ext cx="3291840" cy="502920"/>
          </a:xfrm>
          <a:prstGeom prst="rect">
            <a:avLst/>
          </a:prstGeom>
          <a:noFill/>
          <a:ln/>
        </p:spPr>
        <p:txBody>
          <a:bodyPr wrap="square" rtlCol="0" anchor="ctr"/>
          <a:lstStyle/>
          <a:p>
            <a:pPr indent="0" marL="0">
              <a:buNone/>
            </a:pPr>
            <a:r>
              <a:rPr lang="en-US" sz="1050" b="1" dirty="0">
                <a:solidFill>
                  <a:srgbClr val="2C5F2D"/>
                </a:solidFill>
                <a:latin typeface="Calibri" pitchFamily="34" charset="0"/>
                <a:ea typeface="Calibri" pitchFamily="34" charset="-122"/>
                <a:cs typeface="Calibri" pitchFamily="34" charset="-120"/>
              </a:rPr>
              <a:t>Cycadofilicales  </a:t>
            </a:r>
            <a:pPr indent="0" marL="0">
              <a:buNone/>
            </a:pPr>
            <a:r>
              <a:rPr lang="en-US" sz="1050" dirty="0">
                <a:solidFill>
                  <a:srgbClr val="6B6B6B"/>
                </a:solidFill>
                <a:latin typeface="Calibri" pitchFamily="34" charset="0"/>
                <a:ea typeface="Calibri" pitchFamily="34" charset="-122"/>
                <a:cs typeface="Calibri" pitchFamily="34" charset="-120"/>
              </a:rPr>
              <a:t>All extinct (Carboniferous)</a:t>
            </a:r>
            <a:endParaRPr lang="en-US" sz="1050" dirty="0"/>
          </a:p>
        </p:txBody>
      </p:sp>
      <p:sp>
        <p:nvSpPr>
          <p:cNvPr id="21" name="Shape 19"/>
          <p:cNvSpPr/>
          <p:nvPr/>
        </p:nvSpPr>
        <p:spPr>
          <a:xfrm>
            <a:off x="2926080" y="4800600"/>
            <a:ext cx="411480" cy="0"/>
          </a:xfrm>
          <a:prstGeom prst="line">
            <a:avLst/>
          </a:prstGeom>
          <a:noFill/>
          <a:ln w="15875">
            <a:solidFill>
              <a:srgbClr val="C9D9BE"/>
            </a:solidFill>
            <a:prstDash val="solid"/>
          </a:ln>
        </p:spPr>
      </p:sp>
      <p:sp>
        <p:nvSpPr>
          <p:cNvPr id="22" name="Shape 20"/>
          <p:cNvSpPr/>
          <p:nvPr/>
        </p:nvSpPr>
        <p:spPr>
          <a:xfrm>
            <a:off x="3337560" y="4599432"/>
            <a:ext cx="3566160" cy="502920"/>
          </a:xfrm>
          <a:prstGeom prst="roundRect">
            <a:avLst>
              <a:gd name="adj" fmla="val 9091"/>
            </a:avLst>
          </a:prstGeom>
          <a:solidFill>
            <a:srgbClr val="F5F5F5"/>
          </a:solidFill>
          <a:ln w="12700">
            <a:solidFill>
              <a:srgbClr val="D8E4CC"/>
            </a:solidFill>
            <a:prstDash val="solid"/>
          </a:ln>
        </p:spPr>
      </p:sp>
      <p:sp>
        <p:nvSpPr>
          <p:cNvPr id="23" name="Text 21"/>
          <p:cNvSpPr/>
          <p:nvPr/>
        </p:nvSpPr>
        <p:spPr>
          <a:xfrm>
            <a:off x="3474720" y="4599432"/>
            <a:ext cx="3291840" cy="502920"/>
          </a:xfrm>
          <a:prstGeom prst="rect">
            <a:avLst/>
          </a:prstGeom>
          <a:noFill/>
          <a:ln/>
        </p:spPr>
        <p:txBody>
          <a:bodyPr wrap="square" rtlCol="0" anchor="ctr"/>
          <a:lstStyle/>
          <a:p>
            <a:pPr indent="0" marL="0">
              <a:buNone/>
            </a:pPr>
            <a:r>
              <a:rPr lang="en-US" sz="1050" b="1" dirty="0">
                <a:solidFill>
                  <a:srgbClr val="2C5F2D"/>
                </a:solidFill>
                <a:latin typeface="Calibri" pitchFamily="34" charset="0"/>
                <a:ea typeface="Calibri" pitchFamily="34" charset="-122"/>
                <a:cs typeface="Calibri" pitchFamily="34" charset="-120"/>
              </a:rPr>
              <a:t>Bennettitales  </a:t>
            </a:r>
            <a:pPr indent="0" marL="0">
              <a:buNone/>
            </a:pPr>
            <a:r>
              <a:rPr lang="en-US" sz="1050" dirty="0">
                <a:solidFill>
                  <a:srgbClr val="6B6B6B"/>
                </a:solidFill>
                <a:latin typeface="Calibri" pitchFamily="34" charset="0"/>
                <a:ea typeface="Calibri" pitchFamily="34" charset="-122"/>
                <a:cs typeface="Calibri" pitchFamily="34" charset="-120"/>
              </a:rPr>
              <a:t>Extinct (Mesozoic)</a:t>
            </a:r>
            <a:endParaRPr lang="en-US" sz="1050" dirty="0"/>
          </a:p>
        </p:txBody>
      </p:sp>
      <p:sp>
        <p:nvSpPr>
          <p:cNvPr id="24" name="Shape 22"/>
          <p:cNvSpPr/>
          <p:nvPr/>
        </p:nvSpPr>
        <p:spPr>
          <a:xfrm>
            <a:off x="2926080" y="5422392"/>
            <a:ext cx="411480" cy="0"/>
          </a:xfrm>
          <a:prstGeom prst="line">
            <a:avLst/>
          </a:prstGeom>
          <a:noFill/>
          <a:ln w="15875">
            <a:solidFill>
              <a:srgbClr val="C9D9BE"/>
            </a:solidFill>
            <a:prstDash val="solid"/>
          </a:ln>
        </p:spPr>
      </p:sp>
      <p:sp>
        <p:nvSpPr>
          <p:cNvPr id="25" name="Shape 23"/>
          <p:cNvSpPr/>
          <p:nvPr/>
        </p:nvSpPr>
        <p:spPr>
          <a:xfrm>
            <a:off x="3337560" y="5221224"/>
            <a:ext cx="3566160" cy="502920"/>
          </a:xfrm>
          <a:prstGeom prst="roundRect">
            <a:avLst>
              <a:gd name="adj" fmla="val 9091"/>
            </a:avLst>
          </a:prstGeom>
          <a:solidFill>
            <a:srgbClr val="F5F5F5"/>
          </a:solidFill>
          <a:ln w="12700">
            <a:solidFill>
              <a:srgbClr val="D8E4CC"/>
            </a:solidFill>
            <a:prstDash val="solid"/>
          </a:ln>
        </p:spPr>
      </p:sp>
      <p:sp>
        <p:nvSpPr>
          <p:cNvPr id="26" name="Text 24"/>
          <p:cNvSpPr/>
          <p:nvPr/>
        </p:nvSpPr>
        <p:spPr>
          <a:xfrm>
            <a:off x="3474720" y="5221224"/>
            <a:ext cx="3291840" cy="502920"/>
          </a:xfrm>
          <a:prstGeom prst="rect">
            <a:avLst/>
          </a:prstGeom>
          <a:noFill/>
          <a:ln/>
        </p:spPr>
        <p:txBody>
          <a:bodyPr wrap="square" rtlCol="0" anchor="ctr"/>
          <a:lstStyle/>
          <a:p>
            <a:pPr indent="0" marL="0">
              <a:buNone/>
            </a:pPr>
            <a:r>
              <a:rPr lang="en-US" sz="1050" b="1" dirty="0">
                <a:solidFill>
                  <a:srgbClr val="2C5F2D"/>
                </a:solidFill>
                <a:latin typeface="Calibri" pitchFamily="34" charset="0"/>
                <a:ea typeface="Calibri" pitchFamily="34" charset="-122"/>
                <a:cs typeface="Calibri" pitchFamily="34" charset="-120"/>
              </a:rPr>
              <a:t>Cycadales  </a:t>
            </a:r>
            <a:pPr indent="0" marL="0">
              <a:buNone/>
            </a:pPr>
            <a:r>
              <a:rPr lang="en-US" sz="1050" dirty="0">
                <a:solidFill>
                  <a:srgbClr val="6B6B6B"/>
                </a:solidFill>
                <a:latin typeface="Calibri" pitchFamily="34" charset="0"/>
                <a:ea typeface="Calibri" pitchFamily="34" charset="-122"/>
                <a:cs typeface="Calibri" pitchFamily="34" charset="-120"/>
              </a:rPr>
              <a:t>Extinct + living, e.g. Cycas, Zamia</a:t>
            </a:r>
            <a:endParaRPr lang="en-US" sz="1050" dirty="0"/>
          </a:p>
        </p:txBody>
      </p:sp>
      <p:sp>
        <p:nvSpPr>
          <p:cNvPr id="27" name="Shape 25"/>
          <p:cNvSpPr/>
          <p:nvPr/>
        </p:nvSpPr>
        <p:spPr>
          <a:xfrm>
            <a:off x="9235440" y="3749040"/>
            <a:ext cx="0" cy="1600200"/>
          </a:xfrm>
          <a:prstGeom prst="line">
            <a:avLst/>
          </a:prstGeom>
          <a:noFill/>
          <a:ln w="15875">
            <a:solidFill>
              <a:srgbClr val="C9D9BE"/>
            </a:solidFill>
            <a:prstDash val="solid"/>
          </a:ln>
        </p:spPr>
      </p:sp>
      <p:sp>
        <p:nvSpPr>
          <p:cNvPr id="28" name="Shape 26"/>
          <p:cNvSpPr/>
          <p:nvPr/>
        </p:nvSpPr>
        <p:spPr>
          <a:xfrm>
            <a:off x="9235440" y="3840480"/>
            <a:ext cx="411480" cy="0"/>
          </a:xfrm>
          <a:prstGeom prst="line">
            <a:avLst/>
          </a:prstGeom>
          <a:noFill/>
          <a:ln w="15875">
            <a:solidFill>
              <a:srgbClr val="C9D9BE"/>
            </a:solidFill>
            <a:prstDash val="solid"/>
          </a:ln>
        </p:spPr>
      </p:sp>
      <p:sp>
        <p:nvSpPr>
          <p:cNvPr id="29" name="Shape 27"/>
          <p:cNvSpPr/>
          <p:nvPr/>
        </p:nvSpPr>
        <p:spPr>
          <a:xfrm>
            <a:off x="7955280" y="3639312"/>
            <a:ext cx="2788920" cy="438912"/>
          </a:xfrm>
          <a:prstGeom prst="roundRect">
            <a:avLst>
              <a:gd name="adj" fmla="val 10417"/>
            </a:avLst>
          </a:prstGeom>
          <a:solidFill>
            <a:srgbClr val="F5F5F5"/>
          </a:solidFill>
          <a:ln w="12700">
            <a:solidFill>
              <a:srgbClr val="D8E4CC"/>
            </a:solidFill>
            <a:prstDash val="solid"/>
          </a:ln>
        </p:spPr>
      </p:sp>
      <p:sp>
        <p:nvSpPr>
          <p:cNvPr id="30" name="Text 28"/>
          <p:cNvSpPr/>
          <p:nvPr/>
        </p:nvSpPr>
        <p:spPr>
          <a:xfrm>
            <a:off x="8046720" y="3639312"/>
            <a:ext cx="2651760" cy="438912"/>
          </a:xfrm>
          <a:prstGeom prst="rect">
            <a:avLst/>
          </a:prstGeom>
          <a:noFill/>
          <a:ln/>
        </p:spPr>
        <p:txBody>
          <a:bodyPr wrap="square" rtlCol="0" anchor="ctr"/>
          <a:lstStyle/>
          <a:p>
            <a:pPr indent="0" marL="0">
              <a:lnSpc>
                <a:spcPct val="95000"/>
              </a:lnSpc>
              <a:buNone/>
            </a:pPr>
            <a:r>
              <a:rPr lang="en-US" sz="1000" b="1" dirty="0">
                <a:solidFill>
                  <a:srgbClr val="2C5F2D"/>
                </a:solidFill>
                <a:latin typeface="Calibri" pitchFamily="34" charset="0"/>
                <a:ea typeface="Calibri" pitchFamily="34" charset="-122"/>
                <a:cs typeface="Calibri" pitchFamily="34" charset="-120"/>
              </a:rPr>
              <a:t>Cordaitales
</a:t>
            </a:r>
            <a:pPr indent="0" marL="0">
              <a:lnSpc>
                <a:spcPct val="95000"/>
              </a:lnSpc>
              <a:buNone/>
            </a:pPr>
            <a:r>
              <a:rPr lang="en-US" sz="830" dirty="0">
                <a:solidFill>
                  <a:srgbClr val="6B6B6B"/>
                </a:solidFill>
                <a:latin typeface="Calibri" pitchFamily="34" charset="0"/>
                <a:ea typeface="Calibri" pitchFamily="34" charset="-122"/>
                <a:cs typeface="Calibri" pitchFamily="34" charset="-120"/>
              </a:rPr>
              <a:t>All extinct (Paleozoic)</a:t>
            </a:r>
            <a:endParaRPr lang="en-US" sz="1000" dirty="0"/>
          </a:p>
        </p:txBody>
      </p:sp>
      <p:sp>
        <p:nvSpPr>
          <p:cNvPr id="31" name="Shape 29"/>
          <p:cNvSpPr/>
          <p:nvPr/>
        </p:nvSpPr>
        <p:spPr>
          <a:xfrm>
            <a:off x="9235440" y="4407408"/>
            <a:ext cx="411480" cy="0"/>
          </a:xfrm>
          <a:prstGeom prst="line">
            <a:avLst/>
          </a:prstGeom>
          <a:noFill/>
          <a:ln w="15875">
            <a:solidFill>
              <a:srgbClr val="C9D9BE"/>
            </a:solidFill>
            <a:prstDash val="solid"/>
          </a:ln>
        </p:spPr>
      </p:sp>
      <p:sp>
        <p:nvSpPr>
          <p:cNvPr id="32" name="Shape 30"/>
          <p:cNvSpPr/>
          <p:nvPr/>
        </p:nvSpPr>
        <p:spPr>
          <a:xfrm>
            <a:off x="7955280" y="4206240"/>
            <a:ext cx="2788920" cy="438912"/>
          </a:xfrm>
          <a:prstGeom prst="roundRect">
            <a:avLst>
              <a:gd name="adj" fmla="val 10417"/>
            </a:avLst>
          </a:prstGeom>
          <a:solidFill>
            <a:srgbClr val="F5F5F5"/>
          </a:solidFill>
          <a:ln w="12700">
            <a:solidFill>
              <a:srgbClr val="D8E4CC"/>
            </a:solidFill>
            <a:prstDash val="solid"/>
          </a:ln>
        </p:spPr>
      </p:sp>
      <p:sp>
        <p:nvSpPr>
          <p:cNvPr id="33" name="Text 31"/>
          <p:cNvSpPr/>
          <p:nvPr/>
        </p:nvSpPr>
        <p:spPr>
          <a:xfrm>
            <a:off x="8046720" y="4206240"/>
            <a:ext cx="2651760" cy="438912"/>
          </a:xfrm>
          <a:prstGeom prst="rect">
            <a:avLst/>
          </a:prstGeom>
          <a:noFill/>
          <a:ln/>
        </p:spPr>
        <p:txBody>
          <a:bodyPr wrap="square" rtlCol="0" anchor="ctr"/>
          <a:lstStyle/>
          <a:p>
            <a:pPr indent="0" marL="0">
              <a:lnSpc>
                <a:spcPct val="95000"/>
              </a:lnSpc>
              <a:buNone/>
            </a:pPr>
            <a:r>
              <a:rPr lang="en-US" sz="1000" b="1" dirty="0">
                <a:solidFill>
                  <a:srgbClr val="2C5F2D"/>
                </a:solidFill>
                <a:latin typeface="Calibri" pitchFamily="34" charset="0"/>
                <a:ea typeface="Calibri" pitchFamily="34" charset="-122"/>
                <a:cs typeface="Calibri" pitchFamily="34" charset="-120"/>
              </a:rPr>
              <a:t>Ginkgoales
</a:t>
            </a:r>
            <a:pPr indent="0" marL="0">
              <a:lnSpc>
                <a:spcPct val="95000"/>
              </a:lnSpc>
              <a:buNone/>
            </a:pPr>
            <a:r>
              <a:rPr lang="en-US" sz="830" dirty="0">
                <a:solidFill>
                  <a:srgbClr val="6B6B6B"/>
                </a:solidFill>
                <a:latin typeface="Calibri" pitchFamily="34" charset="0"/>
                <a:ea typeface="Calibri" pitchFamily="34" charset="-122"/>
                <a:cs typeface="Calibri" pitchFamily="34" charset="-120"/>
              </a:rPr>
              <a:t>One living species — Ginkgo biloba</a:t>
            </a:r>
            <a:endParaRPr lang="en-US" sz="1000" dirty="0"/>
          </a:p>
        </p:txBody>
      </p:sp>
      <p:sp>
        <p:nvSpPr>
          <p:cNvPr id="34" name="Shape 32"/>
          <p:cNvSpPr/>
          <p:nvPr/>
        </p:nvSpPr>
        <p:spPr>
          <a:xfrm>
            <a:off x="9235440" y="4974336"/>
            <a:ext cx="411480" cy="0"/>
          </a:xfrm>
          <a:prstGeom prst="line">
            <a:avLst/>
          </a:prstGeom>
          <a:noFill/>
          <a:ln w="15875">
            <a:solidFill>
              <a:srgbClr val="C9D9BE"/>
            </a:solidFill>
            <a:prstDash val="solid"/>
          </a:ln>
        </p:spPr>
      </p:sp>
      <p:sp>
        <p:nvSpPr>
          <p:cNvPr id="35" name="Shape 33"/>
          <p:cNvSpPr/>
          <p:nvPr/>
        </p:nvSpPr>
        <p:spPr>
          <a:xfrm>
            <a:off x="7955280" y="4773168"/>
            <a:ext cx="2788920" cy="438912"/>
          </a:xfrm>
          <a:prstGeom prst="roundRect">
            <a:avLst>
              <a:gd name="adj" fmla="val 10417"/>
            </a:avLst>
          </a:prstGeom>
          <a:solidFill>
            <a:srgbClr val="F5F5F5"/>
          </a:solidFill>
          <a:ln w="12700">
            <a:solidFill>
              <a:srgbClr val="D8E4CC"/>
            </a:solidFill>
            <a:prstDash val="solid"/>
          </a:ln>
        </p:spPr>
      </p:sp>
      <p:sp>
        <p:nvSpPr>
          <p:cNvPr id="36" name="Text 34"/>
          <p:cNvSpPr/>
          <p:nvPr/>
        </p:nvSpPr>
        <p:spPr>
          <a:xfrm>
            <a:off x="8046720" y="4773168"/>
            <a:ext cx="2651760" cy="438912"/>
          </a:xfrm>
          <a:prstGeom prst="rect">
            <a:avLst/>
          </a:prstGeom>
          <a:noFill/>
          <a:ln/>
        </p:spPr>
        <p:txBody>
          <a:bodyPr wrap="square" rtlCol="0" anchor="ctr"/>
          <a:lstStyle/>
          <a:p>
            <a:pPr indent="0" marL="0">
              <a:lnSpc>
                <a:spcPct val="95000"/>
              </a:lnSpc>
              <a:buNone/>
            </a:pPr>
            <a:r>
              <a:rPr lang="en-US" sz="1000" b="1" dirty="0">
                <a:solidFill>
                  <a:srgbClr val="2C5F2D"/>
                </a:solidFill>
                <a:latin typeface="Calibri" pitchFamily="34" charset="0"/>
                <a:ea typeface="Calibri" pitchFamily="34" charset="-122"/>
                <a:cs typeface="Calibri" pitchFamily="34" charset="-120"/>
              </a:rPr>
              <a:t>Coniferales
</a:t>
            </a:r>
            <a:pPr indent="0" marL="0">
              <a:lnSpc>
                <a:spcPct val="95000"/>
              </a:lnSpc>
              <a:buNone/>
            </a:pPr>
            <a:r>
              <a:rPr lang="en-US" sz="830" dirty="0">
                <a:solidFill>
                  <a:srgbClr val="6B6B6B"/>
                </a:solidFill>
                <a:latin typeface="Calibri" pitchFamily="34" charset="0"/>
                <a:ea typeface="Calibri" pitchFamily="34" charset="-122"/>
                <a:cs typeface="Calibri" pitchFamily="34" charset="-120"/>
              </a:rPr>
              <a:t>Pinus, Abies, Cedrus, Thuja, Araucaria...</a:t>
            </a:r>
            <a:endParaRPr lang="en-US" sz="1000" dirty="0"/>
          </a:p>
        </p:txBody>
      </p:sp>
      <p:sp>
        <p:nvSpPr>
          <p:cNvPr id="37" name="Shape 35"/>
          <p:cNvSpPr/>
          <p:nvPr/>
        </p:nvSpPr>
        <p:spPr>
          <a:xfrm>
            <a:off x="9235440" y="5541264"/>
            <a:ext cx="411480" cy="0"/>
          </a:xfrm>
          <a:prstGeom prst="line">
            <a:avLst/>
          </a:prstGeom>
          <a:noFill/>
          <a:ln w="15875">
            <a:solidFill>
              <a:srgbClr val="C9D9BE"/>
            </a:solidFill>
            <a:prstDash val="solid"/>
          </a:ln>
        </p:spPr>
      </p:sp>
      <p:sp>
        <p:nvSpPr>
          <p:cNvPr id="38" name="Shape 36"/>
          <p:cNvSpPr/>
          <p:nvPr/>
        </p:nvSpPr>
        <p:spPr>
          <a:xfrm>
            <a:off x="7955280" y="5340096"/>
            <a:ext cx="2788920" cy="438912"/>
          </a:xfrm>
          <a:prstGeom prst="roundRect">
            <a:avLst>
              <a:gd name="adj" fmla="val 10417"/>
            </a:avLst>
          </a:prstGeom>
          <a:solidFill>
            <a:srgbClr val="F5F5F5"/>
          </a:solidFill>
          <a:ln w="12700">
            <a:solidFill>
              <a:srgbClr val="D8E4CC"/>
            </a:solidFill>
            <a:prstDash val="solid"/>
          </a:ln>
        </p:spPr>
      </p:sp>
      <p:sp>
        <p:nvSpPr>
          <p:cNvPr id="39" name="Text 37"/>
          <p:cNvSpPr/>
          <p:nvPr/>
        </p:nvSpPr>
        <p:spPr>
          <a:xfrm>
            <a:off x="8046720" y="5340096"/>
            <a:ext cx="2651760" cy="438912"/>
          </a:xfrm>
          <a:prstGeom prst="rect">
            <a:avLst/>
          </a:prstGeom>
          <a:noFill/>
          <a:ln/>
        </p:spPr>
        <p:txBody>
          <a:bodyPr wrap="square" rtlCol="0" anchor="ctr"/>
          <a:lstStyle/>
          <a:p>
            <a:pPr indent="0" marL="0">
              <a:lnSpc>
                <a:spcPct val="95000"/>
              </a:lnSpc>
              <a:buNone/>
            </a:pPr>
            <a:r>
              <a:rPr lang="en-US" sz="1000" b="1" dirty="0">
                <a:solidFill>
                  <a:srgbClr val="2C5F2D"/>
                </a:solidFill>
                <a:latin typeface="Calibri" pitchFamily="34" charset="0"/>
                <a:ea typeface="Calibri" pitchFamily="34" charset="-122"/>
                <a:cs typeface="Calibri" pitchFamily="34" charset="-120"/>
              </a:rPr>
              <a:t>Gnetales
</a:t>
            </a:r>
            <a:pPr indent="0" marL="0">
              <a:lnSpc>
                <a:spcPct val="95000"/>
              </a:lnSpc>
              <a:buNone/>
            </a:pPr>
            <a:r>
              <a:rPr lang="en-US" sz="830" dirty="0">
                <a:solidFill>
                  <a:srgbClr val="6B6B6B"/>
                </a:solidFill>
                <a:latin typeface="Calibri" pitchFamily="34" charset="0"/>
                <a:ea typeface="Calibri" pitchFamily="34" charset="-122"/>
                <a:cs typeface="Calibri" pitchFamily="34" charset="-120"/>
              </a:rPr>
              <a:t>Living genera — Gnetum, Ephedra</a:t>
            </a:r>
            <a:endParaRPr lang="en-US" sz="1000" dirty="0"/>
          </a:p>
        </p:txBody>
      </p:sp>
      <p:sp>
        <p:nvSpPr>
          <p:cNvPr id="40" name="Text 38"/>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Classification — Chamberlain (1935)</a:t>
            </a:r>
            <a:endParaRPr lang="en-US" sz="900" dirty="0"/>
          </a:p>
        </p:txBody>
      </p:sp>
      <p:sp>
        <p:nvSpPr>
          <p:cNvPr id="41" name="Text 39"/>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 1.5 (CONTD.)</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800" b="1" dirty="0">
                <a:solidFill>
                  <a:srgbClr val="2B2B2B"/>
                </a:solidFill>
                <a:latin typeface="Cambria" pitchFamily="34" charset="0"/>
                <a:ea typeface="Cambria" pitchFamily="34" charset="-122"/>
                <a:cs typeface="Cambria" pitchFamily="34" charset="-120"/>
              </a:rPr>
              <a:t>Other Classification Systems</a:t>
            </a:r>
            <a:endParaRPr lang="en-US" sz="2800" dirty="0"/>
          </a:p>
        </p:txBody>
      </p:sp>
      <p:sp>
        <p:nvSpPr>
          <p:cNvPr id="4" name="Shape 2"/>
          <p:cNvSpPr/>
          <p:nvPr/>
        </p:nvSpPr>
        <p:spPr>
          <a:xfrm>
            <a:off x="457200" y="1097280"/>
            <a:ext cx="2651760" cy="777240"/>
          </a:xfrm>
          <a:prstGeom prst="roundRect">
            <a:avLst>
              <a:gd name="adj" fmla="val 7059"/>
            </a:avLst>
          </a:prstGeom>
          <a:solidFill>
            <a:srgbClr val="2C5F2D"/>
          </a:solidFill>
          <a:ln/>
        </p:spPr>
      </p:sp>
      <p:sp>
        <p:nvSpPr>
          <p:cNvPr id="5" name="Text 3"/>
          <p:cNvSpPr/>
          <p:nvPr/>
        </p:nvSpPr>
        <p:spPr>
          <a:xfrm>
            <a:off x="548640" y="1133856"/>
            <a:ext cx="2468880" cy="41148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B. Sahni (1920)</a:t>
            </a:r>
            <a:endParaRPr lang="en-US" sz="1300" dirty="0"/>
          </a:p>
        </p:txBody>
      </p:sp>
      <p:sp>
        <p:nvSpPr>
          <p:cNvPr id="6" name="Text 4"/>
          <p:cNvSpPr/>
          <p:nvPr/>
        </p:nvSpPr>
        <p:spPr>
          <a:xfrm>
            <a:off x="548640" y="1517904"/>
            <a:ext cx="2468880" cy="320040"/>
          </a:xfrm>
          <a:prstGeom prst="rect">
            <a:avLst/>
          </a:prstGeom>
          <a:noFill/>
          <a:ln/>
        </p:spPr>
        <p:txBody>
          <a:bodyPr wrap="square" rtlCol="0" anchor="t"/>
          <a:lstStyle/>
          <a:p>
            <a:pPr indent="0" marL="0">
              <a:buNone/>
            </a:pPr>
            <a:r>
              <a:rPr lang="en-US" sz="950" i="1" dirty="0">
                <a:solidFill>
                  <a:srgbClr val="97BC62"/>
                </a:solidFill>
                <a:latin typeface="Calibri" pitchFamily="34" charset="0"/>
                <a:ea typeface="Calibri" pitchFamily="34" charset="-122"/>
                <a:cs typeface="Calibri" pitchFamily="34" charset="-120"/>
              </a:rPr>
              <a:t>Two groups by seed position</a:t>
            </a:r>
            <a:endParaRPr lang="en-US" sz="950" dirty="0"/>
          </a:p>
        </p:txBody>
      </p:sp>
      <p:sp>
        <p:nvSpPr>
          <p:cNvPr id="7" name="Shape 5"/>
          <p:cNvSpPr/>
          <p:nvPr/>
        </p:nvSpPr>
        <p:spPr>
          <a:xfrm>
            <a:off x="457200" y="1965960"/>
            <a:ext cx="2651760" cy="4160520"/>
          </a:xfrm>
          <a:prstGeom prst="rect">
            <a:avLst/>
          </a:prstGeom>
          <a:solidFill>
            <a:srgbClr val="F7F9F4"/>
          </a:solidFill>
          <a:ln w="9525">
            <a:solidFill>
              <a:srgbClr val="E3E3E3"/>
            </a:solidFill>
            <a:prstDash val="solid"/>
          </a:ln>
        </p:spPr>
      </p:sp>
      <p:sp>
        <p:nvSpPr>
          <p:cNvPr id="8" name="Text 6"/>
          <p:cNvSpPr/>
          <p:nvPr/>
        </p:nvSpPr>
        <p:spPr>
          <a:xfrm>
            <a:off x="594360" y="210312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Phyllospermae — leaf-borne seeds (Pteridospermae, Cycadales, Bennettitales)</a:t>
            </a:r>
            <a:endParaRPr lang="en-US" sz="950" dirty="0"/>
          </a:p>
        </p:txBody>
      </p:sp>
      <p:sp>
        <p:nvSpPr>
          <p:cNvPr id="9" name="Text 7"/>
          <p:cNvSpPr/>
          <p:nvPr/>
        </p:nvSpPr>
        <p:spPr>
          <a:xfrm>
            <a:off x="594360" y="342900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Stachyospermae — stem-borne seeds (Cordaitales, Ginkgoales, Coniferales, Gnetales)</a:t>
            </a:r>
            <a:endParaRPr lang="en-US" sz="950" dirty="0"/>
          </a:p>
        </p:txBody>
      </p:sp>
      <p:sp>
        <p:nvSpPr>
          <p:cNvPr id="10" name="Shape 8"/>
          <p:cNvSpPr/>
          <p:nvPr/>
        </p:nvSpPr>
        <p:spPr>
          <a:xfrm>
            <a:off x="3291840" y="1097280"/>
            <a:ext cx="2651760" cy="777240"/>
          </a:xfrm>
          <a:prstGeom prst="roundRect">
            <a:avLst>
              <a:gd name="adj" fmla="val 7059"/>
            </a:avLst>
          </a:prstGeom>
          <a:solidFill>
            <a:srgbClr val="2C5F2D"/>
          </a:solidFill>
          <a:ln/>
        </p:spPr>
      </p:sp>
      <p:sp>
        <p:nvSpPr>
          <p:cNvPr id="11" name="Text 9"/>
          <p:cNvSpPr/>
          <p:nvPr/>
        </p:nvSpPr>
        <p:spPr>
          <a:xfrm>
            <a:off x="3383280" y="1133856"/>
            <a:ext cx="2468880" cy="41148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C. A. Arnold (1948)</a:t>
            </a:r>
            <a:endParaRPr lang="en-US" sz="1300" dirty="0"/>
          </a:p>
        </p:txBody>
      </p:sp>
      <p:sp>
        <p:nvSpPr>
          <p:cNvPr id="12" name="Text 10"/>
          <p:cNvSpPr/>
          <p:nvPr/>
        </p:nvSpPr>
        <p:spPr>
          <a:xfrm>
            <a:off x="3383280" y="1517904"/>
            <a:ext cx="2468880" cy="320040"/>
          </a:xfrm>
          <a:prstGeom prst="rect">
            <a:avLst/>
          </a:prstGeom>
          <a:noFill/>
          <a:ln/>
        </p:spPr>
        <p:txBody>
          <a:bodyPr wrap="square" rtlCol="0" anchor="t"/>
          <a:lstStyle/>
          <a:p>
            <a:pPr indent="0" marL="0">
              <a:buNone/>
            </a:pPr>
            <a:r>
              <a:rPr lang="en-US" sz="950" i="1" dirty="0">
                <a:solidFill>
                  <a:srgbClr val="97BC62"/>
                </a:solidFill>
                <a:latin typeface="Calibri" pitchFamily="34" charset="0"/>
                <a:ea typeface="Calibri" pitchFamily="34" charset="-122"/>
                <a:cs typeface="Calibri" pitchFamily="34" charset="-120"/>
              </a:rPr>
              <a:t>Three classes</a:t>
            </a:r>
            <a:endParaRPr lang="en-US" sz="950" dirty="0"/>
          </a:p>
        </p:txBody>
      </p:sp>
      <p:sp>
        <p:nvSpPr>
          <p:cNvPr id="13" name="Shape 11"/>
          <p:cNvSpPr/>
          <p:nvPr/>
        </p:nvSpPr>
        <p:spPr>
          <a:xfrm>
            <a:off x="3291840" y="1965960"/>
            <a:ext cx="2651760" cy="4160520"/>
          </a:xfrm>
          <a:prstGeom prst="rect">
            <a:avLst/>
          </a:prstGeom>
          <a:solidFill>
            <a:srgbClr val="F7F9F4"/>
          </a:solidFill>
          <a:ln w="9525">
            <a:solidFill>
              <a:srgbClr val="E3E3E3"/>
            </a:solidFill>
            <a:prstDash val="solid"/>
          </a:ln>
        </p:spPr>
      </p:sp>
      <p:sp>
        <p:nvSpPr>
          <p:cNvPr id="14" name="Text 12"/>
          <p:cNvSpPr/>
          <p:nvPr/>
        </p:nvSpPr>
        <p:spPr>
          <a:xfrm>
            <a:off x="3429000" y="210312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Cycadophyta — Pteridospermae, Cycadales, Cycadeoidales</a:t>
            </a:r>
            <a:endParaRPr lang="en-US" sz="950" dirty="0"/>
          </a:p>
        </p:txBody>
      </p:sp>
      <p:sp>
        <p:nvSpPr>
          <p:cNvPr id="15" name="Text 13"/>
          <p:cNvSpPr/>
          <p:nvPr/>
        </p:nvSpPr>
        <p:spPr>
          <a:xfrm>
            <a:off x="3429000" y="342900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Coniferophyta — Cordaitales, Ginkgoales, Taxales, Coniferales</a:t>
            </a:r>
            <a:endParaRPr lang="en-US" sz="950" dirty="0"/>
          </a:p>
        </p:txBody>
      </p:sp>
      <p:sp>
        <p:nvSpPr>
          <p:cNvPr id="16" name="Text 14"/>
          <p:cNvSpPr/>
          <p:nvPr/>
        </p:nvSpPr>
        <p:spPr>
          <a:xfrm>
            <a:off x="3429000" y="475488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Chlamydospermophyta — Ephedrales, Gnetales</a:t>
            </a:r>
            <a:endParaRPr lang="en-US" sz="950" dirty="0"/>
          </a:p>
        </p:txBody>
      </p:sp>
      <p:sp>
        <p:nvSpPr>
          <p:cNvPr id="17" name="Shape 15"/>
          <p:cNvSpPr/>
          <p:nvPr/>
        </p:nvSpPr>
        <p:spPr>
          <a:xfrm>
            <a:off x="6126480" y="1097280"/>
            <a:ext cx="2651760" cy="777240"/>
          </a:xfrm>
          <a:prstGeom prst="roundRect">
            <a:avLst>
              <a:gd name="adj" fmla="val 7059"/>
            </a:avLst>
          </a:prstGeom>
          <a:solidFill>
            <a:srgbClr val="2C5F2D"/>
          </a:solidFill>
          <a:ln/>
        </p:spPr>
      </p:sp>
      <p:sp>
        <p:nvSpPr>
          <p:cNvPr id="18" name="Text 16"/>
          <p:cNvSpPr/>
          <p:nvPr/>
        </p:nvSpPr>
        <p:spPr>
          <a:xfrm>
            <a:off x="6217920" y="1133856"/>
            <a:ext cx="2468880" cy="41148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Pilger &amp; Melchior (1954)</a:t>
            </a:r>
            <a:endParaRPr lang="en-US" sz="1300" dirty="0"/>
          </a:p>
        </p:txBody>
      </p:sp>
      <p:sp>
        <p:nvSpPr>
          <p:cNvPr id="19" name="Text 17"/>
          <p:cNvSpPr/>
          <p:nvPr/>
        </p:nvSpPr>
        <p:spPr>
          <a:xfrm>
            <a:off x="6217920" y="1517904"/>
            <a:ext cx="2468880" cy="320040"/>
          </a:xfrm>
          <a:prstGeom prst="rect">
            <a:avLst/>
          </a:prstGeom>
          <a:noFill/>
          <a:ln/>
        </p:spPr>
        <p:txBody>
          <a:bodyPr wrap="square" rtlCol="0" anchor="t"/>
          <a:lstStyle/>
          <a:p>
            <a:pPr indent="0" marL="0">
              <a:buNone/>
            </a:pPr>
            <a:r>
              <a:rPr lang="en-US" sz="950" i="1" dirty="0">
                <a:solidFill>
                  <a:srgbClr val="97BC62"/>
                </a:solidFill>
                <a:latin typeface="Calibri" pitchFamily="34" charset="0"/>
                <a:ea typeface="Calibri" pitchFamily="34" charset="-122"/>
                <a:cs typeface="Calibri" pitchFamily="34" charset="-120"/>
              </a:rPr>
              <a:t>Four classes</a:t>
            </a:r>
            <a:endParaRPr lang="en-US" sz="950" dirty="0"/>
          </a:p>
        </p:txBody>
      </p:sp>
      <p:sp>
        <p:nvSpPr>
          <p:cNvPr id="20" name="Shape 18"/>
          <p:cNvSpPr/>
          <p:nvPr/>
        </p:nvSpPr>
        <p:spPr>
          <a:xfrm>
            <a:off x="6126480" y="1965960"/>
            <a:ext cx="2651760" cy="4160520"/>
          </a:xfrm>
          <a:prstGeom prst="rect">
            <a:avLst/>
          </a:prstGeom>
          <a:solidFill>
            <a:srgbClr val="F7F9F4"/>
          </a:solidFill>
          <a:ln w="9525">
            <a:solidFill>
              <a:srgbClr val="E3E3E3"/>
            </a:solidFill>
            <a:prstDash val="solid"/>
          </a:ln>
        </p:spPr>
      </p:sp>
      <p:sp>
        <p:nvSpPr>
          <p:cNvPr id="21" name="Text 19"/>
          <p:cNvSpPr/>
          <p:nvPr/>
        </p:nvSpPr>
        <p:spPr>
          <a:xfrm>
            <a:off x="6263640" y="210312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Cycadopsida · Coniferopsida · Taxopsida · Chlamydospermae</a:t>
            </a:r>
            <a:endParaRPr lang="en-US" sz="950" dirty="0"/>
          </a:p>
        </p:txBody>
      </p:sp>
      <p:sp>
        <p:nvSpPr>
          <p:cNvPr id="22" name="Text 20"/>
          <p:cNvSpPr/>
          <p:nvPr/>
        </p:nvSpPr>
        <p:spPr>
          <a:xfrm>
            <a:off x="6263640" y="342900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(followed also by K. R. Sporne, 1965)</a:t>
            </a:r>
            <a:endParaRPr lang="en-US" sz="950" dirty="0"/>
          </a:p>
        </p:txBody>
      </p:sp>
      <p:sp>
        <p:nvSpPr>
          <p:cNvPr id="23" name="Shape 21"/>
          <p:cNvSpPr/>
          <p:nvPr/>
        </p:nvSpPr>
        <p:spPr>
          <a:xfrm>
            <a:off x="8961120" y="1097280"/>
            <a:ext cx="2651760" cy="777240"/>
          </a:xfrm>
          <a:prstGeom prst="roundRect">
            <a:avLst>
              <a:gd name="adj" fmla="val 7059"/>
            </a:avLst>
          </a:prstGeom>
          <a:solidFill>
            <a:srgbClr val="2C5F2D"/>
          </a:solidFill>
          <a:ln/>
        </p:spPr>
      </p:sp>
      <p:sp>
        <p:nvSpPr>
          <p:cNvPr id="24" name="Text 22"/>
          <p:cNvSpPr/>
          <p:nvPr/>
        </p:nvSpPr>
        <p:spPr>
          <a:xfrm>
            <a:off x="9052560" y="1133856"/>
            <a:ext cx="2468880" cy="41148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D. D. Pant (1957)</a:t>
            </a:r>
            <a:endParaRPr lang="en-US" sz="1300" dirty="0"/>
          </a:p>
        </p:txBody>
      </p:sp>
      <p:sp>
        <p:nvSpPr>
          <p:cNvPr id="25" name="Text 23"/>
          <p:cNvSpPr/>
          <p:nvPr/>
        </p:nvSpPr>
        <p:spPr>
          <a:xfrm>
            <a:off x="9052560" y="1517904"/>
            <a:ext cx="2468880" cy="320040"/>
          </a:xfrm>
          <a:prstGeom prst="rect">
            <a:avLst/>
          </a:prstGeom>
          <a:noFill/>
          <a:ln/>
        </p:spPr>
        <p:txBody>
          <a:bodyPr wrap="square" rtlCol="0" anchor="t"/>
          <a:lstStyle/>
          <a:p>
            <a:pPr indent="0" marL="0">
              <a:buNone/>
            </a:pPr>
            <a:r>
              <a:rPr lang="en-US" sz="950" i="1" dirty="0">
                <a:solidFill>
                  <a:srgbClr val="97BC62"/>
                </a:solidFill>
                <a:latin typeface="Calibri" pitchFamily="34" charset="0"/>
                <a:ea typeface="Calibri" pitchFamily="34" charset="-122"/>
                <a:cs typeface="Calibri" pitchFamily="34" charset="-120"/>
              </a:rPr>
              <a:t>Three divisions</a:t>
            </a:r>
            <a:endParaRPr lang="en-US" sz="950" dirty="0"/>
          </a:p>
        </p:txBody>
      </p:sp>
      <p:sp>
        <p:nvSpPr>
          <p:cNvPr id="26" name="Shape 24"/>
          <p:cNvSpPr/>
          <p:nvPr/>
        </p:nvSpPr>
        <p:spPr>
          <a:xfrm>
            <a:off x="8961120" y="1965960"/>
            <a:ext cx="2651760" cy="4160520"/>
          </a:xfrm>
          <a:prstGeom prst="rect">
            <a:avLst/>
          </a:prstGeom>
          <a:solidFill>
            <a:srgbClr val="F7F9F4"/>
          </a:solidFill>
          <a:ln w="9525">
            <a:solidFill>
              <a:srgbClr val="E3E3E3"/>
            </a:solidFill>
            <a:prstDash val="solid"/>
          </a:ln>
        </p:spPr>
      </p:sp>
      <p:sp>
        <p:nvSpPr>
          <p:cNvPr id="27" name="Text 25"/>
          <p:cNvSpPr/>
          <p:nvPr/>
        </p:nvSpPr>
        <p:spPr>
          <a:xfrm>
            <a:off x="9098280" y="2103120"/>
            <a:ext cx="2377440" cy="1280160"/>
          </a:xfrm>
          <a:prstGeom prst="rect">
            <a:avLst/>
          </a:prstGeom>
          <a:noFill/>
          <a:ln/>
        </p:spPr>
        <p:txBody>
          <a:bodyPr wrap="square" rtlCol="0" anchor="t"/>
          <a:lstStyle/>
          <a:p>
            <a:pPr indent="0" marL="0">
              <a:lnSpc>
                <a:spcPct val="115000"/>
              </a:lnSpc>
              <a:buNone/>
            </a:pPr>
            <a:r>
              <a:rPr lang="en-US" sz="950" dirty="0">
                <a:solidFill>
                  <a:srgbClr val="2B2B2B"/>
                </a:solidFill>
                <a:latin typeface="Calibri" pitchFamily="34" charset="0"/>
                <a:ea typeface="Calibri" pitchFamily="34" charset="-122"/>
                <a:cs typeface="Calibri" pitchFamily="34" charset="-120"/>
              </a:rPr>
              <a:t>•  Cycadophyta · Chlamydospermophyta · Coniferophyta</a:t>
            </a:r>
            <a:endParaRPr lang="en-US" sz="950" dirty="0"/>
          </a:p>
        </p:txBody>
      </p:sp>
      <p:sp>
        <p:nvSpPr>
          <p:cNvPr id="28" name="Text 26"/>
          <p:cNvSpPr/>
          <p:nvPr/>
        </p:nvSpPr>
        <p:spPr>
          <a:xfrm>
            <a:off x="457200" y="6263640"/>
            <a:ext cx="11155680" cy="365760"/>
          </a:xfrm>
          <a:prstGeom prst="rect">
            <a:avLst/>
          </a:prstGeom>
          <a:noFill/>
          <a:ln/>
        </p:spPr>
        <p:txBody>
          <a:bodyPr wrap="square" rtlCol="0" anchor="ctr"/>
          <a:lstStyle/>
          <a:p>
            <a:pPr indent="0" marL="0">
              <a:buNone/>
            </a:pPr>
            <a:r>
              <a:rPr lang="en-US" sz="1050" i="1" dirty="0">
                <a:solidFill>
                  <a:srgbClr val="6B6B6B"/>
                </a:solidFill>
                <a:latin typeface="Calibri" pitchFamily="34" charset="0"/>
                <a:ea typeface="Calibri" pitchFamily="34" charset="-122"/>
                <a:cs typeface="Calibri" pitchFamily="34" charset="-120"/>
              </a:rPr>
              <a:t>All major systems converge on two core lineages — a cycad-like group and a conifer-like group — differing mainly in how fossil orders and Gnetales are placed.</a:t>
            </a:r>
            <a:endParaRPr lang="en-US" sz="1050" dirty="0"/>
          </a:p>
        </p:txBody>
      </p:sp>
      <p:sp>
        <p:nvSpPr>
          <p:cNvPr id="29" name="Text 27"/>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Classification — Comparative Systems</a:t>
            </a:r>
            <a:endParaRPr lang="en-US" sz="900" dirty="0"/>
          </a:p>
        </p:txBody>
      </p:sp>
      <p:sp>
        <p:nvSpPr>
          <p:cNvPr id="30" name="Text 28"/>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0" y="0"/>
            <a:ext cx="4572000" cy="320040"/>
          </a:xfrm>
          <a:prstGeom prst="rect">
            <a:avLst/>
          </a:prstGeom>
          <a:noFill/>
          <a:ln/>
        </p:spPr>
        <p:txBody>
          <a:bodyPr wrap="square" rtlCol="0" anchor="ctr"/>
          <a:lstStyle/>
          <a:p>
            <a:pPr indent="0" marL="0">
              <a:buNone/>
            </a:pPr>
            <a:r>
              <a:rPr lang="en-US" sz="1200" b="1" spc="200" kern="0" dirty="0">
                <a:solidFill>
                  <a:srgbClr val="2C5F2D"/>
                </a:solidFill>
                <a:latin typeface="Calibri" pitchFamily="34" charset="0"/>
                <a:ea typeface="Calibri" pitchFamily="34" charset="-122"/>
                <a:cs typeface="Calibri" pitchFamily="34" charset="-120"/>
              </a:rPr>
              <a:t>SECTIONS 1.6 &amp; 1.7</a:t>
            </a:r>
            <a:endParaRPr lang="en-US" sz="1200" dirty="0"/>
          </a:p>
        </p:txBody>
      </p:sp>
      <p:sp>
        <p:nvSpPr>
          <p:cNvPr id="3" name="Text 1"/>
          <p:cNvSpPr/>
          <p:nvPr/>
        </p:nvSpPr>
        <p:spPr>
          <a:xfrm>
            <a:off x="457200" y="320040"/>
            <a:ext cx="10515600" cy="548640"/>
          </a:xfrm>
          <a:prstGeom prst="rect">
            <a:avLst/>
          </a:prstGeom>
          <a:noFill/>
          <a:ln/>
        </p:spPr>
        <p:txBody>
          <a:bodyPr wrap="square" rtlCol="0" anchor="ctr"/>
          <a:lstStyle/>
          <a:p>
            <a:pPr indent="0" marL="0">
              <a:buNone/>
            </a:pPr>
            <a:r>
              <a:rPr lang="en-US" sz="2700" b="1" dirty="0">
                <a:solidFill>
                  <a:srgbClr val="2B2B2B"/>
                </a:solidFill>
                <a:latin typeface="Cambria" pitchFamily="34" charset="0"/>
                <a:ea typeface="Cambria" pitchFamily="34" charset="-122"/>
                <a:cs typeface="Cambria" pitchFamily="34" charset="-120"/>
              </a:rPr>
              <a:t>Phylogenetic Relationship &amp; Affinities</a:t>
            </a:r>
            <a:endParaRPr lang="en-US" sz="2700" dirty="0"/>
          </a:p>
        </p:txBody>
      </p:sp>
      <p:sp>
        <p:nvSpPr>
          <p:cNvPr id="4" name="Shape 2"/>
          <p:cNvSpPr/>
          <p:nvPr/>
        </p:nvSpPr>
        <p:spPr>
          <a:xfrm>
            <a:off x="822960" y="1234440"/>
            <a:ext cx="3291840" cy="685800"/>
          </a:xfrm>
          <a:prstGeom prst="roundRect">
            <a:avLst>
              <a:gd name="adj" fmla="val 10667"/>
            </a:avLst>
          </a:prstGeom>
          <a:solidFill>
            <a:srgbClr val="F5F5F5"/>
          </a:solidFill>
          <a:ln w="12700">
            <a:solidFill>
              <a:srgbClr val="D8E4CC"/>
            </a:solidFill>
            <a:prstDash val="solid"/>
          </a:ln>
        </p:spPr>
      </p:sp>
      <p:sp>
        <p:nvSpPr>
          <p:cNvPr id="5" name="Text 3"/>
          <p:cNvSpPr/>
          <p:nvPr/>
        </p:nvSpPr>
        <p:spPr>
          <a:xfrm>
            <a:off x="822960" y="1289304"/>
            <a:ext cx="3291840" cy="365760"/>
          </a:xfrm>
          <a:prstGeom prst="rect">
            <a:avLst/>
          </a:prstGeom>
          <a:noFill/>
          <a:ln/>
        </p:spPr>
        <p:txBody>
          <a:bodyPr wrap="square" rtlCol="0" anchor="ctr"/>
          <a:lstStyle/>
          <a:p>
            <a:pPr algn="ctr" indent="0" marL="0">
              <a:buNone/>
            </a:pPr>
            <a:r>
              <a:rPr lang="en-US" sz="1400" b="1" dirty="0">
                <a:solidFill>
                  <a:srgbClr val="2B2B2B"/>
                </a:solidFill>
                <a:latin typeface="Calibri" pitchFamily="34" charset="0"/>
                <a:ea typeface="Calibri" pitchFamily="34" charset="-122"/>
                <a:cs typeface="Calibri" pitchFamily="34" charset="-120"/>
              </a:rPr>
              <a:t>PTERIDOPHYTA</a:t>
            </a:r>
            <a:endParaRPr lang="en-US" sz="1400" dirty="0"/>
          </a:p>
        </p:txBody>
      </p:sp>
      <p:sp>
        <p:nvSpPr>
          <p:cNvPr id="6" name="Text 4"/>
          <p:cNvSpPr/>
          <p:nvPr/>
        </p:nvSpPr>
        <p:spPr>
          <a:xfrm>
            <a:off x="822960" y="1618488"/>
            <a:ext cx="3291840" cy="274320"/>
          </a:xfrm>
          <a:prstGeom prst="rect">
            <a:avLst/>
          </a:prstGeom>
          <a:noFill/>
          <a:ln/>
        </p:spPr>
        <p:txBody>
          <a:bodyPr wrap="square" rtlCol="0" anchor="ctr"/>
          <a:lstStyle/>
          <a:p>
            <a:pPr algn="ctr" indent="0" marL="0">
              <a:buNone/>
            </a:pPr>
            <a:r>
              <a:rPr lang="en-US" sz="950" dirty="0">
                <a:solidFill>
                  <a:srgbClr val="2B2B2B"/>
                </a:solidFill>
                <a:latin typeface="Calibri" pitchFamily="34" charset="0"/>
                <a:ea typeface="Calibri" pitchFamily="34" charset="-122"/>
                <a:cs typeface="Calibri" pitchFamily="34" charset="-120"/>
              </a:rPr>
              <a:t>Filicinae (fern-like ancestors)</a:t>
            </a:r>
            <a:endParaRPr lang="en-US" sz="950" dirty="0"/>
          </a:p>
        </p:txBody>
      </p:sp>
      <p:sp>
        <p:nvSpPr>
          <p:cNvPr id="7" name="Shape 5"/>
          <p:cNvSpPr/>
          <p:nvPr/>
        </p:nvSpPr>
        <p:spPr>
          <a:xfrm>
            <a:off x="4114800" y="1577340"/>
            <a:ext cx="502920" cy="0"/>
          </a:xfrm>
          <a:prstGeom prst="line">
            <a:avLst/>
          </a:prstGeom>
          <a:noFill/>
          <a:ln w="22225">
            <a:solidFill>
              <a:srgbClr val="6B6B6B"/>
            </a:solidFill>
            <a:prstDash val="solid"/>
            <a:tailEnd type="triangle"/>
          </a:ln>
        </p:spPr>
      </p:sp>
      <p:sp>
        <p:nvSpPr>
          <p:cNvPr id="8" name="Shape 6"/>
          <p:cNvSpPr/>
          <p:nvPr/>
        </p:nvSpPr>
        <p:spPr>
          <a:xfrm>
            <a:off x="4617720" y="1234440"/>
            <a:ext cx="3291840" cy="685800"/>
          </a:xfrm>
          <a:prstGeom prst="roundRect">
            <a:avLst>
              <a:gd name="adj" fmla="val 10667"/>
            </a:avLst>
          </a:prstGeom>
          <a:solidFill>
            <a:srgbClr val="2C5F2D"/>
          </a:solidFill>
          <a:ln w="12700">
            <a:solidFill>
              <a:srgbClr val="2C5F2D"/>
            </a:solidFill>
            <a:prstDash val="solid"/>
          </a:ln>
        </p:spPr>
      </p:sp>
      <p:sp>
        <p:nvSpPr>
          <p:cNvPr id="9" name="Text 7"/>
          <p:cNvSpPr/>
          <p:nvPr/>
        </p:nvSpPr>
        <p:spPr>
          <a:xfrm>
            <a:off x="4617720" y="1289304"/>
            <a:ext cx="3291840" cy="365760"/>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GYMNOSPERMS</a:t>
            </a:r>
            <a:endParaRPr lang="en-US" sz="1400" dirty="0"/>
          </a:p>
        </p:txBody>
      </p:sp>
      <p:sp>
        <p:nvSpPr>
          <p:cNvPr id="10" name="Text 8"/>
          <p:cNvSpPr/>
          <p:nvPr/>
        </p:nvSpPr>
        <p:spPr>
          <a:xfrm>
            <a:off x="4617720" y="1618488"/>
            <a:ext cx="3291840" cy="274320"/>
          </a:xfrm>
          <a:prstGeom prst="rect">
            <a:avLst/>
          </a:prstGeom>
          <a:noFill/>
          <a:ln/>
        </p:spPr>
        <p:txBody>
          <a:bodyPr wrap="square" rtlCol="0" anchor="ctr"/>
          <a:lstStyle/>
          <a:p>
            <a:pPr algn="ctr" indent="0" marL="0">
              <a:buNone/>
            </a:pPr>
            <a:r>
              <a:rPr lang="en-US" sz="950" dirty="0">
                <a:solidFill>
                  <a:srgbClr val="FFFFFF"/>
                </a:solidFill>
                <a:latin typeface="Calibri" pitchFamily="34" charset="0"/>
                <a:ea typeface="Calibri" pitchFamily="34" charset="-122"/>
                <a:cs typeface="Calibri" pitchFamily="34" charset="-120"/>
              </a:rPr>
              <a:t>Cycadophyta  +  Coniferophyta</a:t>
            </a:r>
            <a:endParaRPr lang="en-US" sz="950" dirty="0"/>
          </a:p>
        </p:txBody>
      </p:sp>
      <p:sp>
        <p:nvSpPr>
          <p:cNvPr id="11" name="Shape 9"/>
          <p:cNvSpPr/>
          <p:nvPr/>
        </p:nvSpPr>
        <p:spPr>
          <a:xfrm>
            <a:off x="7909560" y="1577340"/>
            <a:ext cx="502920" cy="0"/>
          </a:xfrm>
          <a:prstGeom prst="line">
            <a:avLst/>
          </a:prstGeom>
          <a:noFill/>
          <a:ln w="22225">
            <a:solidFill>
              <a:srgbClr val="6B6B6B"/>
            </a:solidFill>
            <a:prstDash val="solid"/>
            <a:tailEnd type="triangle"/>
          </a:ln>
        </p:spPr>
      </p:sp>
      <p:sp>
        <p:nvSpPr>
          <p:cNvPr id="12" name="Shape 10"/>
          <p:cNvSpPr/>
          <p:nvPr/>
        </p:nvSpPr>
        <p:spPr>
          <a:xfrm>
            <a:off x="8412480" y="1234440"/>
            <a:ext cx="3291840" cy="685800"/>
          </a:xfrm>
          <a:prstGeom prst="roundRect">
            <a:avLst>
              <a:gd name="adj" fmla="val 10667"/>
            </a:avLst>
          </a:prstGeom>
          <a:solidFill>
            <a:srgbClr val="97BC62"/>
          </a:solidFill>
          <a:ln w="12700">
            <a:solidFill>
              <a:srgbClr val="97BC62"/>
            </a:solidFill>
            <a:prstDash val="solid"/>
          </a:ln>
        </p:spPr>
      </p:sp>
      <p:sp>
        <p:nvSpPr>
          <p:cNvPr id="13" name="Text 11"/>
          <p:cNvSpPr/>
          <p:nvPr/>
        </p:nvSpPr>
        <p:spPr>
          <a:xfrm>
            <a:off x="8412480" y="1289304"/>
            <a:ext cx="3291840" cy="365760"/>
          </a:xfrm>
          <a:prstGeom prst="rect">
            <a:avLst/>
          </a:prstGeom>
          <a:noFill/>
          <a:ln/>
        </p:spPr>
        <p:txBody>
          <a:bodyPr wrap="square" rtlCol="0" anchor="ctr"/>
          <a:lstStyle/>
          <a:p>
            <a:pPr algn="ctr" indent="0" marL="0">
              <a:buNone/>
            </a:pPr>
            <a:r>
              <a:rPr lang="en-US" sz="1400" b="1" dirty="0">
                <a:solidFill>
                  <a:srgbClr val="1E4220"/>
                </a:solidFill>
                <a:latin typeface="Calibri" pitchFamily="34" charset="0"/>
                <a:ea typeface="Calibri" pitchFamily="34" charset="-122"/>
                <a:cs typeface="Calibri" pitchFamily="34" charset="-120"/>
              </a:rPr>
              <a:t>ANGIOSPERMS</a:t>
            </a:r>
            <a:endParaRPr lang="en-US" sz="1400" dirty="0"/>
          </a:p>
        </p:txBody>
      </p:sp>
      <p:sp>
        <p:nvSpPr>
          <p:cNvPr id="14" name="Text 12"/>
          <p:cNvSpPr/>
          <p:nvPr/>
        </p:nvSpPr>
        <p:spPr>
          <a:xfrm>
            <a:off x="8412480" y="1618488"/>
            <a:ext cx="3291840" cy="274320"/>
          </a:xfrm>
          <a:prstGeom prst="rect">
            <a:avLst/>
          </a:prstGeom>
          <a:noFill/>
          <a:ln/>
        </p:spPr>
        <p:txBody>
          <a:bodyPr wrap="square" rtlCol="0" anchor="ctr"/>
          <a:lstStyle/>
          <a:p>
            <a:pPr algn="ctr" indent="0" marL="0">
              <a:buNone/>
            </a:pPr>
            <a:r>
              <a:rPr lang="en-US" sz="950" dirty="0">
                <a:solidFill>
                  <a:srgbClr val="1E4220"/>
                </a:solidFill>
                <a:latin typeface="Calibri" pitchFamily="34" charset="0"/>
                <a:ea typeface="Calibri" pitchFamily="34" charset="-122"/>
                <a:cs typeface="Calibri" pitchFamily="34" charset="-120"/>
              </a:rPr>
              <a:t>Flowering plants</a:t>
            </a:r>
            <a:endParaRPr lang="en-US" sz="950" dirty="0"/>
          </a:p>
        </p:txBody>
      </p:sp>
      <p:sp>
        <p:nvSpPr>
          <p:cNvPr id="15" name="Text 13"/>
          <p:cNvSpPr/>
          <p:nvPr/>
        </p:nvSpPr>
        <p:spPr>
          <a:xfrm>
            <a:off x="548640" y="2331720"/>
            <a:ext cx="5303520" cy="3657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Affinities with Pteridophytes</a:t>
            </a:r>
            <a:endParaRPr lang="en-US" sz="1500" dirty="0"/>
          </a:p>
        </p:txBody>
      </p:sp>
      <p:sp>
        <p:nvSpPr>
          <p:cNvPr id="16" name="Text 14"/>
          <p:cNvSpPr/>
          <p:nvPr/>
        </p:nvSpPr>
        <p:spPr>
          <a:xfrm>
            <a:off x="548640" y="2743200"/>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Sporophytic &amp; gametophytic generations alternate in both groups.</a:t>
            </a:r>
            <a:endParaRPr lang="en-US" sz="1100" dirty="0"/>
          </a:p>
        </p:txBody>
      </p:sp>
      <p:sp>
        <p:nvSpPr>
          <p:cNvPr id="17" name="Text 15"/>
          <p:cNvSpPr/>
          <p:nvPr/>
        </p:nvSpPr>
        <p:spPr>
          <a:xfrm>
            <a:off x="548640" y="3273552"/>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Cycads resemble ferns in compound leaves and circinate vernation.</a:t>
            </a:r>
            <a:endParaRPr lang="en-US" sz="1100" dirty="0"/>
          </a:p>
        </p:txBody>
      </p:sp>
      <p:sp>
        <p:nvSpPr>
          <p:cNvPr id="18" name="Text 16"/>
          <p:cNvSpPr/>
          <p:nvPr/>
        </p:nvSpPr>
        <p:spPr>
          <a:xfrm>
            <a:off x="548640" y="3803904"/>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Companion cells absent in phloem, tracheae absent in xylem (both, except Gnetum).</a:t>
            </a:r>
            <a:endParaRPr lang="en-US" sz="1100" dirty="0"/>
          </a:p>
        </p:txBody>
      </p:sp>
      <p:sp>
        <p:nvSpPr>
          <p:cNvPr id="19" name="Text 17"/>
          <p:cNvSpPr/>
          <p:nvPr/>
        </p:nvSpPr>
        <p:spPr>
          <a:xfrm>
            <a:off x="548640" y="4334256"/>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Heterospory resembles Selaginella, Isoetes, Marsilea.</a:t>
            </a:r>
            <a:endParaRPr lang="en-US" sz="1100" dirty="0"/>
          </a:p>
        </p:txBody>
      </p:sp>
      <p:sp>
        <p:nvSpPr>
          <p:cNvPr id="20" name="Text 18"/>
          <p:cNvSpPr/>
          <p:nvPr/>
        </p:nvSpPr>
        <p:spPr>
          <a:xfrm>
            <a:off x="548640" y="4864608"/>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Cycadales show multiflagellate motile sperms, as in some pteridophytes.</a:t>
            </a:r>
            <a:endParaRPr lang="en-US" sz="1100" dirty="0"/>
          </a:p>
        </p:txBody>
      </p:sp>
      <p:sp>
        <p:nvSpPr>
          <p:cNvPr id="21" name="Text 19"/>
          <p:cNvSpPr/>
          <p:nvPr/>
        </p:nvSpPr>
        <p:spPr>
          <a:xfrm>
            <a:off x="6263640" y="2331720"/>
            <a:ext cx="5303520" cy="365760"/>
          </a:xfrm>
          <a:prstGeom prst="rect">
            <a:avLst/>
          </a:prstGeom>
          <a:noFill/>
          <a:ln/>
        </p:spPr>
        <p:txBody>
          <a:bodyPr wrap="square" rtlCol="0" anchor="ctr"/>
          <a:lstStyle/>
          <a:p>
            <a:pPr indent="0" marL="0">
              <a:buNone/>
            </a:pPr>
            <a:r>
              <a:rPr lang="en-US" sz="1500" b="1" dirty="0">
                <a:solidFill>
                  <a:srgbClr val="2C5F2D"/>
                </a:solidFill>
                <a:latin typeface="Cambria" pitchFamily="34" charset="0"/>
                <a:ea typeface="Cambria" pitchFamily="34" charset="-122"/>
                <a:cs typeface="Cambria" pitchFamily="34" charset="-120"/>
              </a:rPr>
              <a:t>Affinities with Angiosperms</a:t>
            </a:r>
            <a:endParaRPr lang="en-US" sz="1500" dirty="0"/>
          </a:p>
        </p:txBody>
      </p:sp>
      <p:sp>
        <p:nvSpPr>
          <p:cNvPr id="22" name="Text 20"/>
          <p:cNvSpPr/>
          <p:nvPr/>
        </p:nvSpPr>
        <p:spPr>
          <a:xfrm>
            <a:off x="6263640" y="2743200"/>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Similar habit — trees or shrubs, woody perennials.</a:t>
            </a:r>
            <a:endParaRPr lang="en-US" sz="1100" dirty="0"/>
          </a:p>
        </p:txBody>
      </p:sp>
      <p:sp>
        <p:nvSpPr>
          <p:cNvPr id="23" name="Text 21"/>
          <p:cNvSpPr/>
          <p:nvPr/>
        </p:nvSpPr>
        <p:spPr>
          <a:xfrm>
            <a:off x="6263640" y="3273552"/>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Unisexual, apetalous flowers with micro- &amp; mega-sporophylls (stamens &amp; carpels).</a:t>
            </a:r>
            <a:endParaRPr lang="en-US" sz="1100" dirty="0"/>
          </a:p>
        </p:txBody>
      </p:sp>
      <p:sp>
        <p:nvSpPr>
          <p:cNvPr id="24" name="Text 22"/>
          <p:cNvSpPr/>
          <p:nvPr/>
        </p:nvSpPr>
        <p:spPr>
          <a:xfrm>
            <a:off x="6263640" y="3803904"/>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Presence of a pollen tube carrying male gametes to the egg.</a:t>
            </a:r>
            <a:endParaRPr lang="en-US" sz="1100" dirty="0"/>
          </a:p>
        </p:txBody>
      </p:sp>
      <p:sp>
        <p:nvSpPr>
          <p:cNvPr id="25" name="Text 23"/>
          <p:cNvSpPr/>
          <p:nvPr/>
        </p:nvSpPr>
        <p:spPr>
          <a:xfrm>
            <a:off x="6263640" y="4334256"/>
            <a:ext cx="5303520" cy="502920"/>
          </a:xfrm>
          <a:prstGeom prst="rect">
            <a:avLst/>
          </a:prstGeom>
          <a:noFill/>
          <a:ln/>
        </p:spPr>
        <p:txBody>
          <a:bodyPr wrap="square" rtlCol="0" anchor="t"/>
          <a:lstStyle/>
          <a:p>
            <a:pPr indent="0" marL="0">
              <a:lnSpc>
                <a:spcPct val="110000"/>
              </a:lnSpc>
              <a:buNone/>
            </a:pPr>
            <a:r>
              <a:rPr lang="en-US" sz="1100" dirty="0">
                <a:solidFill>
                  <a:srgbClr val="2B2B2B"/>
                </a:solidFill>
                <a:latin typeface="Calibri" pitchFamily="34" charset="0"/>
                <a:ea typeface="Calibri" pitchFamily="34" charset="-122"/>
                <a:cs typeface="Calibri" pitchFamily="34" charset="-120"/>
              </a:rPr>
              <a:t>•  Megaspore is retained within the megasporangium and develops into the female gametophyte in situ.</a:t>
            </a:r>
            <a:endParaRPr lang="en-US" sz="1100" dirty="0"/>
          </a:p>
        </p:txBody>
      </p:sp>
      <p:sp>
        <p:nvSpPr>
          <p:cNvPr id="26" name="Shape 24"/>
          <p:cNvSpPr/>
          <p:nvPr/>
        </p:nvSpPr>
        <p:spPr>
          <a:xfrm>
            <a:off x="5806440" y="2331720"/>
            <a:ext cx="0" cy="3566160"/>
          </a:xfrm>
          <a:prstGeom prst="line">
            <a:avLst/>
          </a:prstGeom>
          <a:noFill/>
          <a:ln w="12700">
            <a:solidFill>
              <a:srgbClr val="E3E3E3"/>
            </a:solidFill>
            <a:prstDash val="solid"/>
          </a:ln>
        </p:spPr>
      </p:sp>
      <p:sp>
        <p:nvSpPr>
          <p:cNvPr id="27" name="Text 25"/>
          <p:cNvSpPr/>
          <p:nvPr/>
        </p:nvSpPr>
        <p:spPr>
          <a:xfrm>
            <a:off x="548640" y="6080760"/>
            <a:ext cx="11064240" cy="457200"/>
          </a:xfrm>
          <a:prstGeom prst="rect">
            <a:avLst/>
          </a:prstGeom>
          <a:noFill/>
          <a:ln/>
        </p:spPr>
        <p:txBody>
          <a:bodyPr wrap="square" rtlCol="0" anchor="ctr"/>
          <a:lstStyle/>
          <a:p>
            <a:pPr indent="0" marL="0">
              <a:lnSpc>
                <a:spcPct val="110000"/>
              </a:lnSpc>
              <a:buNone/>
            </a:pPr>
            <a:r>
              <a:rPr lang="en-US" sz="1050" b="1" dirty="0">
                <a:solidFill>
                  <a:srgbClr val="2C5F2D"/>
                </a:solidFill>
                <a:latin typeface="Calibri" pitchFamily="34" charset="0"/>
                <a:ea typeface="Calibri" pitchFamily="34" charset="-122"/>
                <a:cs typeface="Calibri" pitchFamily="34" charset="-120"/>
              </a:rPr>
              <a:t>Phylogenetic note:  </a:t>
            </a:r>
            <a:pPr indent="0" marL="0">
              <a:lnSpc>
                <a:spcPct val="110000"/>
              </a:lnSpc>
              <a:buNone/>
            </a:pPr>
            <a:r>
              <a:rPr lang="en-US" sz="1050" dirty="0">
                <a:solidFill>
                  <a:srgbClr val="2B2B2B"/>
                </a:solidFill>
                <a:latin typeface="Calibri" pitchFamily="34" charset="0"/>
                <a:ea typeface="Calibri" pitchFamily="34" charset="-122"/>
                <a:cs typeface="Calibri" pitchFamily="34" charset="-120"/>
              </a:rPr>
              <a:t>Cordaitales are believed to have given rise to the Coniferales and Ginkgoales; the Gnetales may represent an offshoot of the Coniferophyta line.</a:t>
            </a:r>
            <a:endParaRPr lang="en-US" sz="1050" dirty="0"/>
          </a:p>
        </p:txBody>
      </p:sp>
      <p:sp>
        <p:nvSpPr>
          <p:cNvPr id="28" name="Text 26"/>
          <p:cNvSpPr/>
          <p:nvPr/>
        </p:nvSpPr>
        <p:spPr>
          <a:xfrm>
            <a:off x="457200" y="6510528"/>
            <a:ext cx="5486400" cy="274320"/>
          </a:xfrm>
          <a:prstGeom prst="rect">
            <a:avLst/>
          </a:prstGeom>
          <a:noFill/>
          <a:ln/>
        </p:spPr>
        <p:txBody>
          <a:bodyPr wrap="square" rtlCol="0" anchor="ctr"/>
          <a:lstStyle/>
          <a:p>
            <a:pPr algn="l" indent="0" marL="0">
              <a:buNone/>
            </a:pPr>
            <a:r>
              <a:rPr lang="en-US" sz="900" dirty="0">
                <a:solidFill>
                  <a:srgbClr val="6B6B6B"/>
                </a:solidFill>
                <a:latin typeface="Calibri" pitchFamily="34" charset="0"/>
                <a:ea typeface="Calibri" pitchFamily="34" charset="-122"/>
                <a:cs typeface="Calibri" pitchFamily="34" charset="-120"/>
              </a:rPr>
              <a:t>Phylogeny &amp; Affinities of Gymnosperms</a:t>
            </a:r>
            <a:endParaRPr lang="en-US" sz="900" dirty="0"/>
          </a:p>
        </p:txBody>
      </p:sp>
      <p:sp>
        <p:nvSpPr>
          <p:cNvPr id="29" name="Text 27"/>
          <p:cNvSpPr/>
          <p:nvPr/>
        </p:nvSpPr>
        <p:spPr>
          <a:xfrm>
            <a:off x="11430000" y="6510528"/>
            <a:ext cx="365760" cy="274320"/>
          </a:xfrm>
          <a:prstGeom prst="rect">
            <a:avLst/>
          </a:prstGeom>
          <a:noFill/>
          <a:ln/>
        </p:spPr>
        <p:txBody>
          <a:bodyPr wrap="square" rtlCol="0" anchor="ctr"/>
          <a:lstStyle/>
          <a:p>
            <a:pPr algn="r" indent="0" marL="0">
              <a:buNone/>
            </a:pPr>
            <a:r>
              <a:rPr lang="en-US" sz="900" dirty="0">
                <a:solidFill>
                  <a:srgbClr val="6B6B6B"/>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2026-08-14T07:51:23Z</dcterms:created>
  <dcterms:modified xsi:type="dcterms:W3CDTF">2026-08-14T07:51:23Z</dcterms:modified>
</cp:coreProperties>
</file>