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10"/>
  </p:normalViewPr>
  <p:slideViewPr>
    <p:cSldViewPr snapToGrid="0" snapToObjects="1">
      <p:cViewPr varScale="1">
        <p:scale>
          <a:sx n="121" d="100"/>
          <a:sy n="121" d="100"/>
        </p:scale>
        <p:origin x="200" y="3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4262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frame: gymnosperms are the classic sporophyte-dominant land plants. The whole lecture hangs on one idea — a haploid and a diploid phase alternating, with meiosis and fertilisation as the only two events that change ploidy. Everything else in the life cycle is mitosis.</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Draw the seed in cross-section on the board and label 2n / n / 2n from outside in. Students should be able to state that the food reserve of a pine nut is haploid tissue of the mother's gametophyte, not of the embryo.</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through the chart twice: once left-to-right down the male side, once down the female side, then converge. Have students trace where the green becomes ochre (meiosis) and where the ochre becomes green again (fertilisation).</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this out as a one-page revision sheet. The commonest exam errors are calling the seed coat haploid and the gymnosperm endosperm triploid.</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let students read the table as a linear ancestor-descendant series. It is a gradient of character states, and the phylogeny (next slides) shows Gnetum is nested near the conifers, not descended from Pinus.</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the class how many of these months the plant is haploid-dominated: from meiosis in year 1 to fertilisation in year 2 the reproductive structures are effectively gametophyte tissue. That is a long time for a supposedly reduced generation.</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seven-step ladder is worth having students reproduce from memory. Stress that heterospory alone is not enough — Selaginella is heterosporous and endosporic but has no integument, so it has no seed.</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on the summary sentence. If time allows, mention that the Cycas genome retains the flagellar-apparatus genes that conifers have lost — direct molecular evidence for the zooidogamy-to-siphonogamy trend on the previous slide.</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Stress the two-switch rule; it is the single most useful thing a student can carry out of this lecture. Ask them where in a pine tree meiosis happens (only inside microsporangia and inside the nucellus) and where fertilisation happens (only inside an archegonium).</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Emphasise that students routinely mislabel the cone scale or the seed coat as haploid. Both are parent sporophyte tissue. The tapetum nourishing the developing pollen is also 2n sporophyte tissue.</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out the asymmetry: 4 usable microspores versus 1 usable megaspore. The three aborted megaspores are not waste — their contents are absorbed by the survivor, which is why the functional megaspore is so large.</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down the left flowchart first, then use the right-hand table to show that prothallial cell number is a direct index of how much of the ancestral free-living gametophyte body is left. Agathis with 40 is the primitive extreme; Gnetum with zero converges on the angiosperm condition.</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 teaching point: the female gametophyte is provisioned by the mother sporophyte in advance, on speculation, before it is known whether fertilisation will succeed. Angiosperms avoid that waste by making endosperm only after fertilisation — a real selective advantage worth mentioning here.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highest-yield slide for exams. Ask students to classify: a microspore (spore), a body cell (neither — a gametophyte cell), a ventral canal cell (a sterile gametophyte cell), an egg (gamete), a megaspore (spore).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pollination drop is a genuinely elegant mechanism worth drawing on the board: a liquid capture-and-retract device. Note that gymnosperms have no stigma, so the ovule itself does the catching.</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zooidogamy-to-siphonogamy shift is the headline evolutionary trend of this lecture. Cycas is a genuine intermediate: it has a pollen tube AND motile sperm. Recent work on Cycas revoluta describes exactly this intermediate state.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301A"/>
        </a:solidFill>
        <a:effectLst/>
      </p:bgPr>
    </p:bg>
    <p:spTree>
      <p:nvGrpSpPr>
        <p:cNvPr id="1" name=""/>
        <p:cNvGrpSpPr/>
        <p:nvPr/>
      </p:nvGrpSpPr>
      <p:grpSpPr>
        <a:xfrm>
          <a:off x="0" y="0"/>
          <a:ext cx="0" cy="0"/>
          <a:chOff x="0" y="0"/>
          <a:chExt cx="0" cy="0"/>
        </a:xfrm>
      </p:grpSpPr>
      <p:sp>
        <p:nvSpPr>
          <p:cNvPr id="2" name="Text 0"/>
          <p:cNvSpPr txBox="1"/>
          <p:nvPr/>
        </p:nvSpPr>
        <p:spPr>
          <a:xfrm>
            <a:off x="502920" y="1234440"/>
            <a:ext cx="8686800" cy="274320"/>
          </a:xfrm>
          <a:prstGeom prst="rect">
            <a:avLst/>
          </a:prstGeom>
          <a:noFill/>
          <a:ln/>
        </p:spPr>
        <p:txBody>
          <a:bodyPr wrap="square" lIns="0" tIns="0" rIns="0" bIns="0" rtlCol="0" anchor="ctr"/>
          <a:lstStyle/>
          <a:p>
            <a:pPr marL="0" indent="0">
              <a:buNone/>
            </a:pPr>
            <a:r>
              <a:rPr lang="en-US" sz="1200" b="1" kern="0" spc="300" dirty="0">
                <a:solidFill>
                  <a:srgbClr val="97BC62"/>
                </a:solidFill>
                <a:latin typeface="Calibri" pitchFamily="34" charset="0"/>
                <a:ea typeface="Calibri" pitchFamily="34" charset="-122"/>
                <a:cs typeface="Calibri" pitchFamily="34" charset="-120"/>
              </a:rPr>
              <a:t>B.Sc. BOTANY  ·  GYMNOSPERMAE</a:t>
            </a:r>
            <a:endParaRPr lang="en-US" sz="1200" dirty="0"/>
          </a:p>
        </p:txBody>
      </p:sp>
      <p:sp>
        <p:nvSpPr>
          <p:cNvPr id="3" name="Text 1"/>
          <p:cNvSpPr txBox="1"/>
          <p:nvPr/>
        </p:nvSpPr>
        <p:spPr>
          <a:xfrm>
            <a:off x="502920" y="1627632"/>
            <a:ext cx="8778240" cy="1737360"/>
          </a:xfrm>
          <a:prstGeom prst="rect">
            <a:avLst/>
          </a:prstGeom>
          <a:noFill/>
          <a:ln/>
        </p:spPr>
        <p:txBody>
          <a:bodyPr wrap="square" lIns="0" tIns="0" rIns="0" bIns="0" rtlCol="0" anchor="ctr"/>
          <a:lstStyle/>
          <a:p>
            <a:pPr marL="0" indent="0">
              <a:lnSpc>
                <a:spcPct val="102000"/>
              </a:lnSpc>
              <a:buNone/>
            </a:pPr>
            <a:r>
              <a:rPr lang="en-US" sz="4400" b="1" dirty="0">
                <a:solidFill>
                  <a:srgbClr val="FFFFFF"/>
                </a:solidFill>
                <a:latin typeface="Cambria" pitchFamily="34" charset="0"/>
                <a:ea typeface="Cambria" pitchFamily="34" charset="-122"/>
                <a:cs typeface="Cambria" pitchFamily="34" charset="-120"/>
              </a:rPr>
              <a:t>Alternation of Generations</a:t>
            </a:r>
            <a:endParaRPr lang="en-US" sz="4400" dirty="0"/>
          </a:p>
          <a:p>
            <a:pPr marL="0" indent="0">
              <a:lnSpc>
                <a:spcPct val="102000"/>
              </a:lnSpc>
              <a:buNone/>
            </a:pPr>
            <a:r>
              <a:rPr lang="en-US" sz="4400" b="1" dirty="0">
                <a:solidFill>
                  <a:srgbClr val="FFFFFF"/>
                </a:solidFill>
                <a:latin typeface="Cambria" pitchFamily="34" charset="0"/>
                <a:ea typeface="Cambria" pitchFamily="34" charset="-122"/>
                <a:cs typeface="Cambria" pitchFamily="34" charset="-120"/>
              </a:rPr>
              <a:t>in Gymnosperms</a:t>
            </a:r>
            <a:endParaRPr lang="en-US" sz="4400" dirty="0"/>
          </a:p>
        </p:txBody>
      </p:sp>
      <p:sp>
        <p:nvSpPr>
          <p:cNvPr id="4" name="Text 2"/>
          <p:cNvSpPr txBox="1"/>
          <p:nvPr/>
        </p:nvSpPr>
        <p:spPr>
          <a:xfrm>
            <a:off x="502920" y="3401568"/>
            <a:ext cx="9326880" cy="329184"/>
          </a:xfrm>
          <a:prstGeom prst="rect">
            <a:avLst/>
          </a:prstGeom>
          <a:noFill/>
          <a:ln/>
        </p:spPr>
        <p:txBody>
          <a:bodyPr wrap="square" lIns="0" tIns="0" rIns="0" bIns="0" rtlCol="0" anchor="ctr"/>
          <a:lstStyle/>
          <a:p>
            <a:pPr marL="0" indent="0">
              <a:buNone/>
            </a:pPr>
            <a:r>
              <a:rPr lang="en-US" sz="1500" i="1" dirty="0">
                <a:solidFill>
                  <a:srgbClr val="C9DBBE"/>
                </a:solidFill>
                <a:latin typeface="Calibri" pitchFamily="34" charset="0"/>
                <a:ea typeface="Calibri" pitchFamily="34" charset="-122"/>
                <a:cs typeface="Calibri" pitchFamily="34" charset="-120"/>
              </a:rPr>
              <a:t>Sporophytic &amp; gametophytic generations · Reproduction · Evolutionary trends</a:t>
            </a:r>
            <a:endParaRPr lang="en-US" sz="1500" dirty="0"/>
          </a:p>
        </p:txBody>
      </p:sp>
      <p:sp>
        <p:nvSpPr>
          <p:cNvPr id="5" name="Shape 3"/>
          <p:cNvSpPr/>
          <p:nvPr/>
        </p:nvSpPr>
        <p:spPr>
          <a:xfrm>
            <a:off x="502920" y="4041648"/>
            <a:ext cx="3520440" cy="1572768"/>
          </a:xfrm>
          <a:prstGeom prst="roundRect">
            <a:avLst>
              <a:gd name="adj" fmla="val 5814"/>
            </a:avLst>
          </a:prstGeom>
          <a:solidFill>
            <a:srgbClr val="1E3D21"/>
          </a:solidFill>
          <a:ln w="12700">
            <a:solidFill>
              <a:srgbClr val="36562F"/>
            </a:solidFill>
            <a:prstDash val="solid"/>
          </a:ln>
        </p:spPr>
      </p:sp>
      <p:sp>
        <p:nvSpPr>
          <p:cNvPr id="6" name="Text 4"/>
          <p:cNvSpPr txBox="1"/>
          <p:nvPr/>
        </p:nvSpPr>
        <p:spPr>
          <a:xfrm>
            <a:off x="704088" y="4233672"/>
            <a:ext cx="512064" cy="512064"/>
          </a:xfrm>
          <a:prstGeom prst="ellipse">
            <a:avLst/>
          </a:prstGeom>
          <a:solidFill>
            <a:srgbClr val="2C5F2D"/>
          </a:solidFill>
          <a:ln w="12700">
            <a:solidFill>
              <a:srgbClr val="2C5F2D"/>
            </a:solid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2n</a:t>
            </a:r>
            <a:endParaRPr lang="en-US" sz="1500" dirty="0"/>
          </a:p>
        </p:txBody>
      </p:sp>
      <p:sp>
        <p:nvSpPr>
          <p:cNvPr id="7" name="Text 5"/>
          <p:cNvSpPr txBox="1"/>
          <p:nvPr/>
        </p:nvSpPr>
        <p:spPr>
          <a:xfrm>
            <a:off x="1344168" y="4261104"/>
            <a:ext cx="2514600" cy="292608"/>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The plant you see</a:t>
            </a:r>
            <a:endParaRPr lang="en-US" sz="1350" dirty="0"/>
          </a:p>
        </p:txBody>
      </p:sp>
      <p:sp>
        <p:nvSpPr>
          <p:cNvPr id="8" name="Text 6"/>
          <p:cNvSpPr txBox="1"/>
          <p:nvPr/>
        </p:nvSpPr>
        <p:spPr>
          <a:xfrm>
            <a:off x="704088" y="4828032"/>
            <a:ext cx="3127248" cy="713232"/>
          </a:xfrm>
          <a:prstGeom prst="rect">
            <a:avLst/>
          </a:prstGeom>
          <a:noFill/>
          <a:ln/>
        </p:spPr>
        <p:txBody>
          <a:bodyPr wrap="square" lIns="0" tIns="0" rIns="0" bIns="0" rtlCol="0" anchor="ctr"/>
          <a:lstStyle/>
          <a:p>
            <a:pPr marL="0" indent="0">
              <a:buNone/>
            </a:pPr>
            <a:r>
              <a:rPr lang="en-US" sz="1000" dirty="0">
                <a:solidFill>
                  <a:srgbClr val="B9CCAE"/>
                </a:solidFill>
                <a:latin typeface="Calibri" pitchFamily="34" charset="0"/>
                <a:ea typeface="Calibri" pitchFamily="34" charset="-122"/>
                <a:cs typeface="Calibri" pitchFamily="34" charset="-120"/>
              </a:rPr>
              <a:t>Every root, stem, needle, cone scale and seed coat is sporophyte tissue</a:t>
            </a:r>
            <a:endParaRPr lang="en-US" sz="1000" dirty="0"/>
          </a:p>
        </p:txBody>
      </p:sp>
      <p:sp>
        <p:nvSpPr>
          <p:cNvPr id="9" name="Shape 7"/>
          <p:cNvSpPr/>
          <p:nvPr/>
        </p:nvSpPr>
        <p:spPr>
          <a:xfrm>
            <a:off x="4297680" y="4041648"/>
            <a:ext cx="3520440" cy="1572768"/>
          </a:xfrm>
          <a:prstGeom prst="roundRect">
            <a:avLst>
              <a:gd name="adj" fmla="val 5814"/>
            </a:avLst>
          </a:prstGeom>
          <a:solidFill>
            <a:srgbClr val="1E3D21"/>
          </a:solidFill>
          <a:ln w="12700">
            <a:solidFill>
              <a:srgbClr val="36562F"/>
            </a:solidFill>
            <a:prstDash val="solid"/>
          </a:ln>
        </p:spPr>
      </p:sp>
      <p:sp>
        <p:nvSpPr>
          <p:cNvPr id="10" name="Text 8"/>
          <p:cNvSpPr txBox="1"/>
          <p:nvPr/>
        </p:nvSpPr>
        <p:spPr>
          <a:xfrm>
            <a:off x="4498848" y="4233672"/>
            <a:ext cx="512064" cy="512064"/>
          </a:xfrm>
          <a:prstGeom prst="ellipse">
            <a:avLst/>
          </a:prstGeom>
          <a:solidFill>
            <a:srgbClr val="A85F16"/>
          </a:solidFill>
          <a:ln w="12700">
            <a:solidFill>
              <a:srgbClr val="A85F16"/>
            </a:solid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n</a:t>
            </a:r>
            <a:endParaRPr lang="en-US" sz="1500" dirty="0"/>
          </a:p>
        </p:txBody>
      </p:sp>
      <p:sp>
        <p:nvSpPr>
          <p:cNvPr id="11" name="Text 9"/>
          <p:cNvSpPr txBox="1"/>
          <p:nvPr/>
        </p:nvSpPr>
        <p:spPr>
          <a:xfrm>
            <a:off x="5138928" y="4261104"/>
            <a:ext cx="2514600" cy="292608"/>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Hidden inside</a:t>
            </a:r>
            <a:endParaRPr lang="en-US" sz="1350" dirty="0"/>
          </a:p>
        </p:txBody>
      </p:sp>
      <p:sp>
        <p:nvSpPr>
          <p:cNvPr id="12" name="Text 10"/>
          <p:cNvSpPr txBox="1"/>
          <p:nvPr/>
        </p:nvSpPr>
        <p:spPr>
          <a:xfrm>
            <a:off x="4498848" y="4828032"/>
            <a:ext cx="3127248" cy="713232"/>
          </a:xfrm>
          <a:prstGeom prst="rect">
            <a:avLst/>
          </a:prstGeom>
          <a:noFill/>
          <a:ln/>
        </p:spPr>
        <p:txBody>
          <a:bodyPr wrap="square" lIns="0" tIns="0" rIns="0" bIns="0" rtlCol="0" anchor="ctr"/>
          <a:lstStyle/>
          <a:p>
            <a:pPr marL="0" indent="0">
              <a:buNone/>
            </a:pPr>
            <a:r>
              <a:rPr lang="en-US" sz="1000" dirty="0">
                <a:solidFill>
                  <a:srgbClr val="B9CCAE"/>
                </a:solidFill>
                <a:latin typeface="Calibri" pitchFamily="34" charset="0"/>
                <a:ea typeface="Calibri" pitchFamily="34" charset="-122"/>
                <a:cs typeface="Calibri" pitchFamily="34" charset="-120"/>
              </a:rPr>
              <a:t>The whole gametophyte is a few cells locked in a spore wall — it never leaves home</a:t>
            </a:r>
            <a:endParaRPr lang="en-US" sz="1000" dirty="0"/>
          </a:p>
        </p:txBody>
      </p:sp>
      <p:sp>
        <p:nvSpPr>
          <p:cNvPr id="13" name="Shape 11"/>
          <p:cNvSpPr/>
          <p:nvPr/>
        </p:nvSpPr>
        <p:spPr>
          <a:xfrm>
            <a:off x="8092440" y="4041648"/>
            <a:ext cx="3520440" cy="1572768"/>
          </a:xfrm>
          <a:prstGeom prst="roundRect">
            <a:avLst>
              <a:gd name="adj" fmla="val 5814"/>
            </a:avLst>
          </a:prstGeom>
          <a:solidFill>
            <a:srgbClr val="1E3D21"/>
          </a:solidFill>
          <a:ln w="12700">
            <a:solidFill>
              <a:srgbClr val="36562F"/>
            </a:solidFill>
            <a:prstDash val="solid"/>
          </a:ln>
        </p:spPr>
      </p:sp>
      <p:sp>
        <p:nvSpPr>
          <p:cNvPr id="14" name="Text 12"/>
          <p:cNvSpPr txBox="1"/>
          <p:nvPr/>
        </p:nvSpPr>
        <p:spPr>
          <a:xfrm>
            <a:off x="8293608" y="4233672"/>
            <a:ext cx="512064" cy="512064"/>
          </a:xfrm>
          <a:prstGeom prst="ellipse">
            <a:avLst/>
          </a:prstGeom>
          <a:solidFill>
            <a:srgbClr val="7A2233"/>
          </a:solidFill>
          <a:ln w="12700">
            <a:solidFill>
              <a:srgbClr val="7A2233"/>
            </a:solid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5" name="Text 13"/>
          <p:cNvSpPr txBox="1"/>
          <p:nvPr/>
        </p:nvSpPr>
        <p:spPr>
          <a:xfrm>
            <a:off x="8933688" y="4261104"/>
            <a:ext cx="2514600" cy="292608"/>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Only two switches</a:t>
            </a:r>
            <a:endParaRPr lang="en-US" sz="1350" dirty="0"/>
          </a:p>
        </p:txBody>
      </p:sp>
      <p:sp>
        <p:nvSpPr>
          <p:cNvPr id="16" name="Text 14"/>
          <p:cNvSpPr txBox="1"/>
          <p:nvPr/>
        </p:nvSpPr>
        <p:spPr>
          <a:xfrm>
            <a:off x="8293608" y="4828032"/>
            <a:ext cx="3127248" cy="713232"/>
          </a:xfrm>
          <a:prstGeom prst="rect">
            <a:avLst/>
          </a:prstGeom>
          <a:noFill/>
          <a:ln/>
        </p:spPr>
        <p:txBody>
          <a:bodyPr wrap="square" lIns="0" tIns="0" rIns="0" bIns="0" rtlCol="0" anchor="ctr"/>
          <a:lstStyle/>
          <a:p>
            <a:pPr marL="0" indent="0">
              <a:buNone/>
            </a:pPr>
            <a:r>
              <a:rPr lang="en-US" sz="1000" dirty="0">
                <a:solidFill>
                  <a:srgbClr val="B9CCAE"/>
                </a:solidFill>
                <a:latin typeface="Calibri" pitchFamily="34" charset="0"/>
                <a:ea typeface="Calibri" pitchFamily="34" charset="-122"/>
                <a:cs typeface="Calibri" pitchFamily="34" charset="-120"/>
              </a:rPr>
              <a:t>Meiosis halves the ploidy, fertilisation restores it. Nothing else does.</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txBox="1"/>
          <p:nvPr/>
        </p:nvSpPr>
        <p:spPr>
          <a:xfrm>
            <a:off x="502920" y="274320"/>
            <a:ext cx="11183112" cy="237744"/>
          </a:xfrm>
          <a:prstGeom prst="rect">
            <a:avLst/>
          </a:prstGeom>
          <a:noFill/>
          <a:ln/>
        </p:spPr>
        <p:txBody>
          <a:bodyPr wrap="square" lIns="0" tIns="0" rIns="0" bIns="0" rtlCol="0" anchor="ctr"/>
          <a:lstStyle/>
          <a:p>
            <a:pPr marL="0" indent="0">
              <a:buNone/>
            </a:pPr>
            <a:r>
              <a:rPr lang="en-US" sz="1150" b="1" kern="0" spc="200" dirty="0">
                <a:solidFill>
                  <a:srgbClr val="A85F16"/>
                </a:solidFill>
                <a:latin typeface="Calibri" pitchFamily="34" charset="0"/>
                <a:ea typeface="Calibri" pitchFamily="34" charset="-122"/>
                <a:cs typeface="Calibri" pitchFamily="34" charset="-120"/>
              </a:rPr>
              <a:t>REPRODUCTION, STEP 3</a:t>
            </a:r>
            <a:endParaRPr lang="en-US" sz="1150" dirty="0"/>
          </a:p>
        </p:txBody>
      </p:sp>
      <p:sp>
        <p:nvSpPr>
          <p:cNvPr id="3" name="Text 1"/>
          <p:cNvSpPr txBox="1"/>
          <p:nvPr/>
        </p:nvSpPr>
        <p:spPr>
          <a:xfrm>
            <a:off x="502920" y="512064"/>
            <a:ext cx="11183112" cy="566928"/>
          </a:xfrm>
          <a:prstGeom prst="rect">
            <a:avLst/>
          </a:prstGeom>
          <a:noFill/>
          <a:ln/>
        </p:spPr>
        <p:txBody>
          <a:bodyPr wrap="square" lIns="0" tIns="0" rIns="0" bIns="0" rtlCol="0" anchor="ctr"/>
          <a:lstStyle/>
          <a:p>
            <a:pPr marL="0" indent="0">
              <a:buNone/>
            </a:pPr>
            <a:r>
              <a:rPr lang="en-US" sz="2900" b="1" dirty="0">
                <a:solidFill>
                  <a:srgbClr val="1B3D1C"/>
                </a:solidFill>
                <a:latin typeface="Cambria" pitchFamily="34" charset="0"/>
                <a:ea typeface="Cambria" pitchFamily="34" charset="-122"/>
                <a:cs typeface="Cambria" pitchFamily="34" charset="-120"/>
              </a:rPr>
              <a:t>Embryogeny, polyembryony and the three-generation seed</a:t>
            </a:r>
            <a:endParaRPr lang="en-US" sz="2900" dirty="0"/>
          </a:p>
        </p:txBody>
      </p:sp>
      <p:sp>
        <p:nvSpPr>
          <p:cNvPr id="4" name="Shape 2"/>
          <p:cNvSpPr/>
          <p:nvPr/>
        </p:nvSpPr>
        <p:spPr>
          <a:xfrm>
            <a:off x="502920" y="1207008"/>
            <a:ext cx="3794760" cy="3566160"/>
          </a:xfrm>
          <a:prstGeom prst="roundRect">
            <a:avLst>
              <a:gd name="adj" fmla="val 2051"/>
            </a:avLst>
          </a:prstGeom>
          <a:solidFill>
            <a:srgbClr val="F1F5EE"/>
          </a:solidFill>
          <a:ln w="12700">
            <a:solidFill>
              <a:srgbClr val="D4DECD"/>
            </a:solidFill>
            <a:prstDash val="solid"/>
          </a:ln>
        </p:spPr>
      </p:sp>
      <p:sp>
        <p:nvSpPr>
          <p:cNvPr id="5" name="Text 3"/>
          <p:cNvSpPr txBox="1"/>
          <p:nvPr/>
        </p:nvSpPr>
        <p:spPr>
          <a:xfrm>
            <a:off x="713232" y="1316736"/>
            <a:ext cx="3383280" cy="274320"/>
          </a:xfrm>
          <a:prstGeom prst="rect">
            <a:avLst/>
          </a:prstGeom>
          <a:noFill/>
          <a:ln/>
        </p:spPr>
        <p:txBody>
          <a:bodyPr wrap="square" lIns="0" tIns="0" rIns="0" bIns="0" rtlCol="0" anchor="ctr"/>
          <a:lstStyle/>
          <a:p>
            <a:pPr marL="0" indent="0">
              <a:buNone/>
            </a:pPr>
            <a:r>
              <a:rPr lang="en-US" sz="1250" b="1" dirty="0">
                <a:solidFill>
                  <a:srgbClr val="1B3D1C"/>
                </a:solidFill>
                <a:latin typeface="Calibri" pitchFamily="34" charset="0"/>
                <a:ea typeface="Calibri" pitchFamily="34" charset="-122"/>
                <a:cs typeface="Calibri" pitchFamily="34" charset="-120"/>
              </a:rPr>
              <a:t>Proembryo of Pinus — four tiers of four</a:t>
            </a:r>
            <a:endParaRPr lang="en-US" sz="1250" dirty="0"/>
          </a:p>
        </p:txBody>
      </p:sp>
      <p:sp>
        <p:nvSpPr>
          <p:cNvPr id="6" name="Text 4"/>
          <p:cNvSpPr txBox="1"/>
          <p:nvPr/>
        </p:nvSpPr>
        <p:spPr>
          <a:xfrm>
            <a:off x="713232" y="1609344"/>
            <a:ext cx="3383280" cy="566928"/>
          </a:xfrm>
          <a:prstGeom prst="rect">
            <a:avLst/>
          </a:prstGeom>
          <a:noFill/>
          <a:ln/>
        </p:spPr>
        <p:txBody>
          <a:bodyPr wrap="square" lIns="0" tIns="0" rIns="0" bIns="0" rtlCol="0" anchor="ctr"/>
          <a:lstStyle/>
          <a:p>
            <a:pPr marL="0" indent="0">
              <a:buNone/>
            </a:pPr>
            <a:r>
              <a:rPr lang="en-US" sz="950" dirty="0">
                <a:solidFill>
                  <a:srgbClr val="5F6C60"/>
                </a:solidFill>
                <a:latin typeface="Calibri" pitchFamily="34" charset="0"/>
                <a:ea typeface="Calibri" pitchFamily="34" charset="-122"/>
                <a:cs typeface="Calibri" pitchFamily="34" charset="-120"/>
              </a:rPr>
              <a:t>The zygote nucleus divides twice → 4 free nuclei at the base of the archegonium → 8 nuclei in two tiers → walls form → 16 cells in 4 tiers:</a:t>
            </a:r>
            <a:endParaRPr lang="en-US" sz="950" dirty="0"/>
          </a:p>
        </p:txBody>
      </p:sp>
      <p:sp>
        <p:nvSpPr>
          <p:cNvPr id="7" name="Text 5"/>
          <p:cNvSpPr txBox="1"/>
          <p:nvPr/>
        </p:nvSpPr>
        <p:spPr>
          <a:xfrm>
            <a:off x="713232" y="2231136"/>
            <a:ext cx="3383280" cy="512064"/>
          </a:xfrm>
          <a:prstGeom prst="roundRect">
            <a:avLst>
              <a:gd name="adj" fmla="val 10714"/>
            </a:avLst>
          </a:prstGeom>
          <a:solidFill>
            <a:srgbClr val="DDE9D4"/>
          </a:solidFill>
          <a:ln w="15875">
            <a:solidFill>
              <a:srgbClr val="2C5F2D"/>
            </a:solidFill>
          </a:ln>
        </p:spPr>
        <p:txBody>
          <a:bodyPr wrap="square" lIns="101600" tIns="101600" rIns="101600" bIns="101600" rtlCol="0" anchor="ctr"/>
          <a:lstStyle/>
          <a:p>
            <a:pPr marL="0" indent="0" algn="l">
              <a:buNone/>
            </a:pPr>
            <a:r>
              <a:rPr lang="en-US" sz="1050" b="1" dirty="0">
                <a:solidFill>
                  <a:srgbClr val="1B3D1C"/>
                </a:solidFill>
                <a:latin typeface="Calibri" pitchFamily="34" charset="0"/>
                <a:ea typeface="Calibri" pitchFamily="34" charset="-122"/>
                <a:cs typeface="Calibri" pitchFamily="34" charset="-120"/>
              </a:rPr>
              <a:t>1.  Upper / nutritive tier</a:t>
            </a:r>
            <a:endParaRPr lang="en-US" sz="1050" dirty="0"/>
          </a:p>
          <a:p>
            <a:pPr marL="0" indent="0" algn="l">
              <a:buNone/>
            </a:pPr>
            <a:r>
              <a:rPr lang="en-US" sz="850" dirty="0">
                <a:solidFill>
                  <a:srgbClr val="3C5240"/>
                </a:solidFill>
                <a:latin typeface="Calibri" pitchFamily="34" charset="0"/>
                <a:ea typeface="Calibri" pitchFamily="34" charset="-122"/>
                <a:cs typeface="Calibri" pitchFamily="34" charset="-120"/>
              </a:rPr>
              <a:t>open above; feeds the embryo</a:t>
            </a:r>
            <a:endParaRPr lang="en-US" sz="1050" dirty="0"/>
          </a:p>
        </p:txBody>
      </p:sp>
      <p:sp>
        <p:nvSpPr>
          <p:cNvPr id="8" name="Text 6"/>
          <p:cNvSpPr txBox="1"/>
          <p:nvPr/>
        </p:nvSpPr>
        <p:spPr>
          <a:xfrm>
            <a:off x="713232" y="2834640"/>
            <a:ext cx="3383280" cy="512064"/>
          </a:xfrm>
          <a:prstGeom prst="roundRect">
            <a:avLst>
              <a:gd name="adj" fmla="val 10714"/>
            </a:avLst>
          </a:prstGeom>
          <a:solidFill>
            <a:srgbClr val="DDE9D4"/>
          </a:solidFill>
          <a:ln w="15875">
            <a:solidFill>
              <a:srgbClr val="2C5F2D"/>
            </a:solidFill>
          </a:ln>
        </p:spPr>
        <p:txBody>
          <a:bodyPr wrap="square" lIns="101600" tIns="101600" rIns="101600" bIns="101600" rtlCol="0" anchor="ctr"/>
          <a:lstStyle/>
          <a:p>
            <a:pPr marL="0" indent="0" algn="l">
              <a:buNone/>
            </a:pPr>
            <a:r>
              <a:rPr lang="en-US" sz="1050" b="1" dirty="0">
                <a:solidFill>
                  <a:srgbClr val="1B3D1C"/>
                </a:solidFill>
                <a:latin typeface="Calibri" pitchFamily="34" charset="0"/>
                <a:ea typeface="Calibri" pitchFamily="34" charset="-122"/>
                <a:cs typeface="Calibri" pitchFamily="34" charset="-120"/>
              </a:rPr>
              <a:t>2.  Rosette tier</a:t>
            </a:r>
            <a:endParaRPr lang="en-US" sz="1050" dirty="0"/>
          </a:p>
          <a:p>
            <a:pPr marL="0" indent="0" algn="l">
              <a:buNone/>
            </a:pPr>
            <a:r>
              <a:rPr lang="en-US" sz="850" dirty="0">
                <a:solidFill>
                  <a:srgbClr val="3C5240"/>
                </a:solidFill>
                <a:latin typeface="Calibri" pitchFamily="34" charset="0"/>
                <a:ea typeface="Calibri" pitchFamily="34" charset="-122"/>
                <a:cs typeface="Calibri" pitchFamily="34" charset="-120"/>
              </a:rPr>
              <a:t>abortive meristematic activity</a:t>
            </a:r>
            <a:endParaRPr lang="en-US" sz="1050" dirty="0"/>
          </a:p>
        </p:txBody>
      </p:sp>
      <p:sp>
        <p:nvSpPr>
          <p:cNvPr id="9" name="Text 7"/>
          <p:cNvSpPr txBox="1"/>
          <p:nvPr/>
        </p:nvSpPr>
        <p:spPr>
          <a:xfrm>
            <a:off x="713232" y="3438144"/>
            <a:ext cx="3383280" cy="512064"/>
          </a:xfrm>
          <a:prstGeom prst="roundRect">
            <a:avLst>
              <a:gd name="adj" fmla="val 10714"/>
            </a:avLst>
          </a:prstGeom>
          <a:solidFill>
            <a:srgbClr val="DDE9D4"/>
          </a:solidFill>
          <a:ln w="15875">
            <a:solidFill>
              <a:srgbClr val="2C5F2D"/>
            </a:solidFill>
          </a:ln>
        </p:spPr>
        <p:txBody>
          <a:bodyPr wrap="square" lIns="101600" tIns="101600" rIns="101600" bIns="101600" rtlCol="0" anchor="ctr"/>
          <a:lstStyle/>
          <a:p>
            <a:pPr marL="0" indent="0" algn="l">
              <a:buNone/>
            </a:pPr>
            <a:r>
              <a:rPr lang="en-US" sz="1050" b="1" dirty="0">
                <a:solidFill>
                  <a:srgbClr val="1B3D1C"/>
                </a:solidFill>
                <a:latin typeface="Calibri" pitchFamily="34" charset="0"/>
                <a:ea typeface="Calibri" pitchFamily="34" charset="-122"/>
                <a:cs typeface="Calibri" pitchFamily="34" charset="-120"/>
              </a:rPr>
              <a:t>3.  Suspensor tier</a:t>
            </a:r>
            <a:endParaRPr lang="en-US" sz="1050" dirty="0"/>
          </a:p>
          <a:p>
            <a:pPr marL="0" indent="0" algn="l">
              <a:buNone/>
            </a:pPr>
            <a:r>
              <a:rPr lang="en-US" sz="850" dirty="0">
                <a:solidFill>
                  <a:srgbClr val="3C5240"/>
                </a:solidFill>
                <a:latin typeface="Calibri" pitchFamily="34" charset="0"/>
                <a:ea typeface="Calibri" pitchFamily="34" charset="-122"/>
                <a:cs typeface="Calibri" pitchFamily="34" charset="-120"/>
              </a:rPr>
              <a:t>elongates ~7×, driving the embryo into the gametophyte</a:t>
            </a:r>
            <a:endParaRPr lang="en-US" sz="1050" dirty="0"/>
          </a:p>
        </p:txBody>
      </p:sp>
      <p:sp>
        <p:nvSpPr>
          <p:cNvPr id="10" name="Text 8"/>
          <p:cNvSpPr txBox="1"/>
          <p:nvPr/>
        </p:nvSpPr>
        <p:spPr>
          <a:xfrm>
            <a:off x="713232" y="4041648"/>
            <a:ext cx="3383280" cy="512064"/>
          </a:xfrm>
          <a:prstGeom prst="roundRect">
            <a:avLst>
              <a:gd name="adj" fmla="val 10714"/>
            </a:avLst>
          </a:prstGeom>
          <a:solidFill>
            <a:srgbClr val="2C5F2D"/>
          </a:solidFill>
          <a:ln w="15875">
            <a:solidFill>
              <a:srgbClr val="2C5F2D"/>
            </a:solidFill>
          </a:ln>
        </p:spPr>
        <p:txBody>
          <a:bodyPr wrap="square" lIns="101600" tIns="101600" rIns="101600" bIns="101600" rtlCol="0" anchor="ctr"/>
          <a:lstStyle/>
          <a:p>
            <a:pPr marL="0" indent="0" algn="l">
              <a:buNone/>
            </a:pPr>
            <a:r>
              <a:rPr lang="en-US" sz="1050" b="1" dirty="0">
                <a:solidFill>
                  <a:srgbClr val="FFFFFF"/>
                </a:solidFill>
                <a:latin typeface="Calibri" pitchFamily="34" charset="0"/>
                <a:ea typeface="Calibri" pitchFamily="34" charset="-122"/>
                <a:cs typeface="Calibri" pitchFamily="34" charset="-120"/>
              </a:rPr>
              <a:t>4.  Embryonal tier</a:t>
            </a:r>
            <a:endParaRPr lang="en-US" sz="1050" dirty="0"/>
          </a:p>
          <a:p>
            <a:pPr marL="0" indent="0" algn="l">
              <a:buNone/>
            </a:pPr>
            <a:r>
              <a:rPr lang="en-US" sz="850" dirty="0">
                <a:solidFill>
                  <a:srgbClr val="D8E6D2"/>
                </a:solidFill>
                <a:latin typeface="Calibri" pitchFamily="34" charset="0"/>
                <a:ea typeface="Calibri" pitchFamily="34" charset="-122"/>
                <a:cs typeface="Calibri" pitchFamily="34" charset="-120"/>
              </a:rPr>
              <a:t>becomes the embryo proper</a:t>
            </a:r>
            <a:endParaRPr lang="en-US" sz="1050" dirty="0"/>
          </a:p>
        </p:txBody>
      </p:sp>
      <p:sp>
        <p:nvSpPr>
          <p:cNvPr id="11" name="Text 9"/>
          <p:cNvSpPr txBox="1"/>
          <p:nvPr/>
        </p:nvSpPr>
        <p:spPr>
          <a:xfrm>
            <a:off x="713232" y="4572000"/>
            <a:ext cx="3383280" cy="201168"/>
          </a:xfrm>
          <a:prstGeom prst="rect">
            <a:avLst/>
          </a:prstGeom>
          <a:noFill/>
          <a:ln/>
        </p:spPr>
        <p:txBody>
          <a:bodyPr wrap="square" lIns="0" tIns="0" rIns="0" bIns="0" rtlCol="0" anchor="ctr"/>
          <a:lstStyle/>
          <a:p>
            <a:pPr marL="0" indent="0">
              <a:buNone/>
            </a:pPr>
            <a:r>
              <a:rPr lang="en-US" sz="850" i="1" dirty="0">
                <a:solidFill>
                  <a:srgbClr val="5F6C60"/>
                </a:solidFill>
                <a:latin typeface="Calibri" pitchFamily="34" charset="0"/>
                <a:ea typeface="Calibri" pitchFamily="34" charset="-122"/>
                <a:cs typeface="Calibri" pitchFamily="34" charset="-120"/>
              </a:rPr>
              <a:t>Uppermost tier at the top, embryo at the bottom.</a:t>
            </a:r>
            <a:endParaRPr lang="en-US" sz="850" dirty="0"/>
          </a:p>
        </p:txBody>
      </p:sp>
      <p:sp>
        <p:nvSpPr>
          <p:cNvPr id="12" name="Shape 10"/>
          <p:cNvSpPr/>
          <p:nvPr/>
        </p:nvSpPr>
        <p:spPr>
          <a:xfrm>
            <a:off x="4507992" y="1207008"/>
            <a:ext cx="3566160" cy="3566160"/>
          </a:xfrm>
          <a:prstGeom prst="roundRect">
            <a:avLst>
              <a:gd name="adj" fmla="val 2051"/>
            </a:avLst>
          </a:prstGeom>
          <a:solidFill>
            <a:srgbClr val="F7E6CC"/>
          </a:solidFill>
          <a:ln w="12700">
            <a:solidFill>
              <a:srgbClr val="A85F16"/>
            </a:solidFill>
            <a:prstDash val="solid"/>
          </a:ln>
        </p:spPr>
      </p:sp>
      <p:sp>
        <p:nvSpPr>
          <p:cNvPr id="13" name="Text 11"/>
          <p:cNvSpPr txBox="1"/>
          <p:nvPr/>
        </p:nvSpPr>
        <p:spPr>
          <a:xfrm>
            <a:off x="4718304" y="1316736"/>
            <a:ext cx="3200400" cy="274320"/>
          </a:xfrm>
          <a:prstGeom prst="rect">
            <a:avLst/>
          </a:prstGeom>
          <a:noFill/>
          <a:ln/>
        </p:spPr>
        <p:txBody>
          <a:bodyPr wrap="square" lIns="0" tIns="0" rIns="0" bIns="0" rtlCol="0" anchor="ctr"/>
          <a:lstStyle/>
          <a:p>
            <a:pPr marL="0" indent="0">
              <a:buNone/>
            </a:pPr>
            <a:r>
              <a:rPr lang="en-US" sz="1250" b="1" dirty="0">
                <a:solidFill>
                  <a:srgbClr val="7A430E"/>
                </a:solidFill>
                <a:latin typeface="Calibri" pitchFamily="34" charset="0"/>
                <a:ea typeface="Calibri" pitchFamily="34" charset="-122"/>
                <a:cs typeface="Calibri" pitchFamily="34" charset="-120"/>
              </a:rPr>
              <a:t>Polyembryony — two kinds</a:t>
            </a:r>
            <a:endParaRPr lang="en-US" sz="1250" dirty="0"/>
          </a:p>
        </p:txBody>
      </p:sp>
      <p:sp>
        <p:nvSpPr>
          <p:cNvPr id="14" name="Text 12"/>
          <p:cNvSpPr txBox="1"/>
          <p:nvPr/>
        </p:nvSpPr>
        <p:spPr>
          <a:xfrm>
            <a:off x="4718304" y="1645920"/>
            <a:ext cx="3200400" cy="1005840"/>
          </a:xfrm>
          <a:prstGeom prst="rect">
            <a:avLst/>
          </a:prstGeom>
          <a:noFill/>
          <a:ln/>
        </p:spPr>
        <p:txBody>
          <a:bodyPr wrap="square" lIns="0" tIns="0" rIns="0" bIns="0" rtlCol="0" anchor="ctr"/>
          <a:lstStyle/>
          <a:p>
            <a:pPr marL="0" indent="0">
              <a:buNone/>
            </a:pPr>
            <a:r>
              <a:rPr lang="en-US" sz="1150" b="1" dirty="0">
                <a:solidFill>
                  <a:srgbClr val="7A430E"/>
                </a:solidFill>
                <a:latin typeface="Calibri" pitchFamily="34" charset="0"/>
                <a:ea typeface="Calibri" pitchFamily="34" charset="-122"/>
                <a:cs typeface="Calibri" pitchFamily="34" charset="-120"/>
              </a:rPr>
              <a:t>SIMPLE polyembryony</a:t>
            </a:r>
            <a:endParaRPr lang="en-US" sz="1150" dirty="0"/>
          </a:p>
          <a:p>
            <a:pPr marL="0" indent="0">
              <a:buNone/>
            </a:pPr>
            <a:r>
              <a:rPr lang="en-US" sz="1000" dirty="0">
                <a:solidFill>
                  <a:srgbClr val="5F3A0C"/>
                </a:solidFill>
                <a:latin typeface="Calibri" pitchFamily="34" charset="0"/>
                <a:ea typeface="Calibri" pitchFamily="34" charset="-122"/>
                <a:cs typeface="Calibri" pitchFamily="34" charset="-120"/>
              </a:rPr>
              <a:t>Several archegonia in the one female gametophyte are fertilised, each by a different pollen tube. The embryos are genetically DIFFERENT half-siblings.</a:t>
            </a:r>
            <a:endParaRPr lang="en-US" sz="1150" dirty="0"/>
          </a:p>
        </p:txBody>
      </p:sp>
      <p:sp>
        <p:nvSpPr>
          <p:cNvPr id="15" name="Text 13"/>
          <p:cNvSpPr txBox="1"/>
          <p:nvPr/>
        </p:nvSpPr>
        <p:spPr>
          <a:xfrm>
            <a:off x="4718304" y="2724912"/>
            <a:ext cx="3200400" cy="1143000"/>
          </a:xfrm>
          <a:prstGeom prst="rect">
            <a:avLst/>
          </a:prstGeom>
          <a:noFill/>
          <a:ln/>
        </p:spPr>
        <p:txBody>
          <a:bodyPr wrap="square" lIns="0" tIns="0" rIns="0" bIns="0" rtlCol="0" anchor="ctr"/>
          <a:lstStyle/>
          <a:p>
            <a:pPr marL="0" indent="0">
              <a:buNone/>
            </a:pPr>
            <a:r>
              <a:rPr lang="en-US" sz="1150" b="1" dirty="0">
                <a:solidFill>
                  <a:srgbClr val="7A430E"/>
                </a:solidFill>
                <a:latin typeface="Calibri" pitchFamily="34" charset="0"/>
                <a:ea typeface="Calibri" pitchFamily="34" charset="-122"/>
                <a:cs typeface="Calibri" pitchFamily="34" charset="-120"/>
              </a:rPr>
              <a:t>CLEAVAGE polyembryony</a:t>
            </a:r>
            <a:endParaRPr lang="en-US" sz="1150" dirty="0"/>
          </a:p>
          <a:p>
            <a:pPr marL="0" indent="0">
              <a:buNone/>
            </a:pPr>
            <a:r>
              <a:rPr lang="en-US" sz="1000" dirty="0">
                <a:solidFill>
                  <a:srgbClr val="5F3A0C"/>
                </a:solidFill>
                <a:latin typeface="Calibri" pitchFamily="34" charset="0"/>
                <a:ea typeface="Calibri" pitchFamily="34" charset="-122"/>
                <a:cs typeface="Calibri" pitchFamily="34" charset="-120"/>
              </a:rPr>
              <a:t>ONE zygote: as the suspensors elongate unequally the four embryonal-tier cells separate, giving four genetically IDENTICAL embryos. Well developed in Pinus; absent in cycads.</a:t>
            </a:r>
            <a:endParaRPr lang="en-US" sz="1150" dirty="0"/>
          </a:p>
        </p:txBody>
      </p:sp>
      <p:sp>
        <p:nvSpPr>
          <p:cNvPr id="16" name="Text 14"/>
          <p:cNvSpPr txBox="1"/>
          <p:nvPr/>
        </p:nvSpPr>
        <p:spPr>
          <a:xfrm>
            <a:off x="4718304" y="4023360"/>
            <a:ext cx="3200400" cy="640080"/>
          </a:xfrm>
          <a:prstGeom prst="rect">
            <a:avLst/>
          </a:prstGeom>
          <a:noFill/>
          <a:ln/>
        </p:spPr>
        <p:txBody>
          <a:bodyPr wrap="square" lIns="0" tIns="0" rIns="0" bIns="0" rtlCol="0" anchor="ctr"/>
          <a:lstStyle/>
          <a:p>
            <a:pPr marL="0" indent="0">
              <a:buNone/>
            </a:pPr>
            <a:r>
              <a:rPr lang="en-US" sz="1000" b="1" i="1" dirty="0">
                <a:solidFill>
                  <a:srgbClr val="7A430E"/>
                </a:solidFill>
                <a:latin typeface="Calibri" pitchFamily="34" charset="0"/>
                <a:ea typeface="Calibri" pitchFamily="34" charset="-122"/>
                <a:cs typeface="Calibri" pitchFamily="34" charset="-120"/>
              </a:rPr>
              <a:t>Whichever route, only ONE deep-seated embryo normally survives to seed maturity; the rest arrest at various stages.</a:t>
            </a:r>
            <a:endParaRPr lang="en-US" sz="1000" dirty="0"/>
          </a:p>
        </p:txBody>
      </p:sp>
      <p:sp>
        <p:nvSpPr>
          <p:cNvPr id="17" name="Shape 15"/>
          <p:cNvSpPr/>
          <p:nvPr/>
        </p:nvSpPr>
        <p:spPr>
          <a:xfrm>
            <a:off x="8165592" y="1207008"/>
            <a:ext cx="3520440" cy="3566160"/>
          </a:xfrm>
          <a:prstGeom prst="roundRect">
            <a:avLst>
              <a:gd name="adj" fmla="val 2078"/>
            </a:avLst>
          </a:prstGeom>
          <a:solidFill>
            <a:srgbClr val="DDE9D4"/>
          </a:solidFill>
          <a:ln w="12700">
            <a:solidFill>
              <a:srgbClr val="2C5F2D"/>
            </a:solidFill>
            <a:prstDash val="solid"/>
          </a:ln>
        </p:spPr>
      </p:sp>
      <p:sp>
        <p:nvSpPr>
          <p:cNvPr id="18" name="Text 16"/>
          <p:cNvSpPr txBox="1"/>
          <p:nvPr/>
        </p:nvSpPr>
        <p:spPr>
          <a:xfrm>
            <a:off x="8375904" y="1316736"/>
            <a:ext cx="3108960" cy="274320"/>
          </a:xfrm>
          <a:prstGeom prst="rect">
            <a:avLst/>
          </a:prstGeom>
          <a:noFill/>
          <a:ln/>
        </p:spPr>
        <p:txBody>
          <a:bodyPr wrap="square" lIns="0" tIns="0" rIns="0" bIns="0" rtlCol="0" anchor="ctr"/>
          <a:lstStyle/>
          <a:p>
            <a:pPr marL="0" indent="0">
              <a:buNone/>
            </a:pPr>
            <a:r>
              <a:rPr lang="en-US" sz="1250" b="1" dirty="0">
                <a:solidFill>
                  <a:srgbClr val="1B3D1C"/>
                </a:solidFill>
                <a:latin typeface="Calibri" pitchFamily="34" charset="0"/>
                <a:ea typeface="Calibri" pitchFamily="34" charset="-122"/>
                <a:cs typeface="Calibri" pitchFamily="34" charset="-120"/>
              </a:rPr>
              <a:t>One seed, three generations</a:t>
            </a:r>
            <a:endParaRPr lang="en-US" sz="1250" dirty="0"/>
          </a:p>
        </p:txBody>
      </p:sp>
      <p:sp>
        <p:nvSpPr>
          <p:cNvPr id="19" name="Text 17"/>
          <p:cNvSpPr txBox="1"/>
          <p:nvPr/>
        </p:nvSpPr>
        <p:spPr>
          <a:xfrm>
            <a:off x="8375904" y="1682496"/>
            <a:ext cx="3108960" cy="822960"/>
          </a:xfrm>
          <a:prstGeom prst="roundRect">
            <a:avLst>
              <a:gd name="adj" fmla="val 6667"/>
            </a:avLst>
          </a:prstGeom>
          <a:solidFill>
            <a:srgbClr val="2C5F2D"/>
          </a:solidFill>
          <a:ln w="15875">
            <a:solidFill>
              <a:srgbClr val="2C5F2D"/>
            </a:solidFill>
          </a:ln>
        </p:spPr>
        <p:txBody>
          <a:bodyPr wrap="square" lIns="101600" tIns="101600" rIns="101600" bIns="101600" rtlCol="0" anchor="ctr"/>
          <a:lstStyle/>
          <a:p>
            <a:pPr marL="0" indent="0" algn="l">
              <a:buNone/>
            </a:pPr>
            <a:r>
              <a:rPr lang="en-US" sz="1100" b="1" dirty="0">
                <a:solidFill>
                  <a:srgbClr val="FFFFFF"/>
                </a:solidFill>
                <a:latin typeface="Calibri" pitchFamily="34" charset="0"/>
                <a:ea typeface="Calibri" pitchFamily="34" charset="-122"/>
                <a:cs typeface="Calibri" pitchFamily="34" charset="-120"/>
              </a:rPr>
              <a:t>Seed coat / testa   —   2n</a:t>
            </a:r>
            <a:endParaRPr lang="en-US" sz="1100" dirty="0"/>
          </a:p>
          <a:p>
            <a:pPr marL="0" indent="0" algn="l">
              <a:buNone/>
            </a:pPr>
            <a:r>
              <a:rPr lang="en-US" sz="880" dirty="0">
                <a:solidFill>
                  <a:srgbClr val="D8E6D2"/>
                </a:solidFill>
                <a:latin typeface="Calibri" pitchFamily="34" charset="0"/>
                <a:ea typeface="Calibri" pitchFamily="34" charset="-122"/>
                <a:cs typeface="Calibri" pitchFamily="34" charset="-120"/>
              </a:rPr>
              <a:t>from the integument — the PARENT sporophyte</a:t>
            </a:r>
            <a:endParaRPr lang="en-US" sz="1100" dirty="0"/>
          </a:p>
        </p:txBody>
      </p:sp>
      <p:sp>
        <p:nvSpPr>
          <p:cNvPr id="20" name="Text 18"/>
          <p:cNvSpPr txBox="1"/>
          <p:nvPr/>
        </p:nvSpPr>
        <p:spPr>
          <a:xfrm>
            <a:off x="8375904" y="2615184"/>
            <a:ext cx="3108960" cy="822960"/>
          </a:xfrm>
          <a:prstGeom prst="roundRect">
            <a:avLst>
              <a:gd name="adj" fmla="val 6667"/>
            </a:avLst>
          </a:prstGeom>
          <a:solidFill>
            <a:srgbClr val="A85F16"/>
          </a:solidFill>
          <a:ln w="15875">
            <a:solidFill>
              <a:srgbClr val="A85F16"/>
            </a:solidFill>
          </a:ln>
        </p:spPr>
        <p:txBody>
          <a:bodyPr wrap="square" lIns="101600" tIns="101600" rIns="101600" bIns="101600" rtlCol="0" anchor="ctr"/>
          <a:lstStyle/>
          <a:p>
            <a:pPr marL="0" indent="0" algn="l">
              <a:buNone/>
            </a:pPr>
            <a:r>
              <a:rPr lang="en-US" sz="1100" b="1" dirty="0">
                <a:solidFill>
                  <a:srgbClr val="FFFFFF"/>
                </a:solidFill>
                <a:latin typeface="Calibri" pitchFamily="34" charset="0"/>
                <a:ea typeface="Calibri" pitchFamily="34" charset="-122"/>
                <a:cs typeface="Calibri" pitchFamily="34" charset="-120"/>
              </a:rPr>
              <a:t>Nutritive tissue   —   n</a:t>
            </a:r>
            <a:endParaRPr lang="en-US" sz="1100" dirty="0"/>
          </a:p>
          <a:p>
            <a:pPr marL="0" indent="0" algn="l">
              <a:buNone/>
            </a:pPr>
            <a:r>
              <a:rPr lang="en-US" sz="880" dirty="0">
                <a:solidFill>
                  <a:srgbClr val="F7E6CC"/>
                </a:solidFill>
                <a:latin typeface="Calibri" pitchFamily="34" charset="0"/>
                <a:ea typeface="Calibri" pitchFamily="34" charset="-122"/>
                <a:cs typeface="Calibri" pitchFamily="34" charset="-120"/>
              </a:rPr>
              <a:t>the FEMALE GAMETOPHYTE, misleadingly called endosperm</a:t>
            </a:r>
            <a:endParaRPr lang="en-US" sz="1100" dirty="0"/>
          </a:p>
        </p:txBody>
      </p:sp>
      <p:sp>
        <p:nvSpPr>
          <p:cNvPr id="21" name="Text 19"/>
          <p:cNvSpPr txBox="1"/>
          <p:nvPr/>
        </p:nvSpPr>
        <p:spPr>
          <a:xfrm>
            <a:off x="8375904" y="3547872"/>
            <a:ext cx="3108960" cy="822960"/>
          </a:xfrm>
          <a:prstGeom prst="roundRect">
            <a:avLst>
              <a:gd name="adj" fmla="val 6667"/>
            </a:avLst>
          </a:prstGeom>
          <a:solidFill>
            <a:srgbClr val="2C5F2D"/>
          </a:solidFill>
          <a:ln w="15875">
            <a:solidFill>
              <a:srgbClr val="2C5F2D"/>
            </a:solidFill>
          </a:ln>
        </p:spPr>
        <p:txBody>
          <a:bodyPr wrap="square" lIns="101600" tIns="101600" rIns="101600" bIns="101600" rtlCol="0" anchor="ctr"/>
          <a:lstStyle/>
          <a:p>
            <a:pPr marL="0" indent="0" algn="l">
              <a:buNone/>
            </a:pPr>
            <a:r>
              <a:rPr lang="en-US" sz="1100" b="1" dirty="0">
                <a:solidFill>
                  <a:srgbClr val="FFFFFF"/>
                </a:solidFill>
                <a:latin typeface="Calibri" pitchFamily="34" charset="0"/>
                <a:ea typeface="Calibri" pitchFamily="34" charset="-122"/>
                <a:cs typeface="Calibri" pitchFamily="34" charset="-120"/>
              </a:rPr>
              <a:t>Embryo   —   2n</a:t>
            </a:r>
            <a:endParaRPr lang="en-US" sz="1100" dirty="0"/>
          </a:p>
          <a:p>
            <a:pPr marL="0" indent="0" algn="l">
              <a:buNone/>
            </a:pPr>
            <a:r>
              <a:rPr lang="en-US" sz="880" dirty="0">
                <a:solidFill>
                  <a:srgbClr val="D8E6D2"/>
                </a:solidFill>
                <a:latin typeface="Calibri" pitchFamily="34" charset="0"/>
                <a:ea typeface="Calibri" pitchFamily="34" charset="-122"/>
                <a:cs typeface="Calibri" pitchFamily="34" charset="-120"/>
              </a:rPr>
              <a:t>the NEW sporophyte; 2–18 cotyledons (Pinus 3–18)</a:t>
            </a:r>
            <a:endParaRPr lang="en-US" sz="1100" dirty="0"/>
          </a:p>
        </p:txBody>
      </p:sp>
      <p:sp>
        <p:nvSpPr>
          <p:cNvPr id="22" name="Text 20"/>
          <p:cNvSpPr txBox="1"/>
          <p:nvPr/>
        </p:nvSpPr>
        <p:spPr>
          <a:xfrm>
            <a:off x="8375904" y="4498848"/>
            <a:ext cx="3108960" cy="219456"/>
          </a:xfrm>
          <a:prstGeom prst="rect">
            <a:avLst/>
          </a:prstGeom>
          <a:noFill/>
          <a:ln/>
        </p:spPr>
        <p:txBody>
          <a:bodyPr wrap="square" lIns="0" tIns="0" rIns="0" bIns="0" rtlCol="0" anchor="ctr"/>
          <a:lstStyle/>
          <a:p>
            <a:pPr marL="0" indent="0">
              <a:buNone/>
            </a:pPr>
            <a:r>
              <a:rPr lang="en-US" sz="850" i="1" dirty="0">
                <a:solidFill>
                  <a:srgbClr val="5F6C60"/>
                </a:solidFill>
                <a:latin typeface="Calibri" pitchFamily="34" charset="0"/>
                <a:ea typeface="Calibri" pitchFamily="34" charset="-122"/>
                <a:cs typeface="Calibri" pitchFamily="34" charset="-120"/>
              </a:rPr>
              <a:t>The pine seed's papery wing comes from the ovuliferous scale — also 2n parent tissue.</a:t>
            </a:r>
            <a:endParaRPr lang="en-US" sz="850" dirty="0"/>
          </a:p>
        </p:txBody>
      </p:sp>
      <p:sp>
        <p:nvSpPr>
          <p:cNvPr id="23" name="Text 21"/>
          <p:cNvSpPr txBox="1"/>
          <p:nvPr/>
        </p:nvSpPr>
        <p:spPr>
          <a:xfrm>
            <a:off x="502920" y="4956048"/>
            <a:ext cx="11183112" cy="749808"/>
          </a:xfrm>
          <a:prstGeom prst="roundRect">
            <a:avLst>
              <a:gd name="adj" fmla="val 7317"/>
            </a:avLst>
          </a:prstGeom>
          <a:solidFill>
            <a:srgbClr val="F3DFE2"/>
          </a:solidFill>
          <a:ln w="12700">
            <a:solidFill>
              <a:srgbClr val="7A2233"/>
            </a:solidFill>
          </a:ln>
        </p:spPr>
        <p:txBody>
          <a:bodyPr wrap="square" lIns="127000" tIns="127000" rIns="127000" bIns="127000" rtlCol="0" anchor="ctr"/>
          <a:lstStyle/>
          <a:p>
            <a:pPr marL="0" indent="0">
              <a:buNone/>
            </a:pPr>
            <a:r>
              <a:rPr lang="en-US" sz="1150" b="1" dirty="0">
                <a:solidFill>
                  <a:srgbClr val="5C1A28"/>
                </a:solidFill>
                <a:latin typeface="Calibri" pitchFamily="34" charset="0"/>
                <a:ea typeface="Calibri" pitchFamily="34" charset="-122"/>
                <a:cs typeface="Calibri" pitchFamily="34" charset="-120"/>
              </a:rPr>
              <a:t>Why this matters.  </a:t>
            </a:r>
            <a:r>
              <a:rPr lang="en-US" sz="1150" dirty="0">
                <a:solidFill>
                  <a:srgbClr val="5C1A28"/>
                </a:solidFill>
                <a:latin typeface="Calibri" pitchFamily="34" charset="0"/>
                <a:ea typeface="Calibri" pitchFamily="34" charset="-122"/>
                <a:cs typeface="Calibri" pitchFamily="34" charset="-120"/>
              </a:rPr>
              <a:t>A seed is not a single organism. It packages two sporophyte generations (grandparent coat, offspring embryo) around a haploid gametophyte generation sandwiched between them. Reading the ploidy of the three layers is the fastest way to see alternation of generations frozen in a single structure — and it is a standard viva question.</a:t>
            </a:r>
            <a:endParaRPr lang="en-US" sz="1150" dirty="0"/>
          </a:p>
        </p:txBody>
      </p:sp>
      <p:sp>
        <p:nvSpPr>
          <p:cNvPr id="24" name="Text 22"/>
          <p:cNvSpPr txBox="1"/>
          <p:nvPr/>
        </p:nvSpPr>
        <p:spPr>
          <a:xfrm>
            <a:off x="502920" y="5852160"/>
            <a:ext cx="11183112" cy="365760"/>
          </a:xfrm>
          <a:prstGeom prst="rect">
            <a:avLst/>
          </a:prstGeom>
          <a:noFill/>
          <a:ln/>
        </p:spPr>
        <p:txBody>
          <a:bodyPr wrap="square" lIns="0" tIns="0" rIns="0" bIns="0" rtlCol="0" anchor="ctr"/>
          <a:lstStyle/>
          <a:p>
            <a:pPr marL="0" indent="0">
              <a:buNone/>
            </a:pPr>
            <a:r>
              <a:rPr lang="en-US" sz="1050" i="1" dirty="0">
                <a:solidFill>
                  <a:srgbClr val="5F6C60"/>
                </a:solidFill>
                <a:latin typeface="Calibri" pitchFamily="34" charset="0"/>
                <a:ea typeface="Calibri" pitchFamily="34" charset="-122"/>
                <a:cs typeface="Calibri" pitchFamily="34" charset="-120"/>
              </a:rPr>
              <a:t>Cycad embryos stay attached to the female gametophyte for up to two years, absorbing food through the cotyledons; cycad seeds have no dormancy and may germinate while still on the sporophyll.</a:t>
            </a:r>
            <a:endParaRPr lang="en-US" sz="10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txBox="1"/>
          <p:nvPr/>
        </p:nvSpPr>
        <p:spPr>
          <a:xfrm>
            <a:off x="502920" y="274320"/>
            <a:ext cx="11183112" cy="237744"/>
          </a:xfrm>
          <a:prstGeom prst="rect">
            <a:avLst/>
          </a:prstGeom>
          <a:noFill/>
          <a:ln/>
        </p:spPr>
        <p:txBody>
          <a:bodyPr wrap="square" lIns="0" tIns="0" rIns="0" bIns="0" rtlCol="0" anchor="ctr"/>
          <a:lstStyle/>
          <a:p>
            <a:pPr marL="0" indent="0">
              <a:buNone/>
            </a:pPr>
            <a:r>
              <a:rPr lang="en-US" sz="1150" b="1" kern="0" spc="200" dirty="0">
                <a:solidFill>
                  <a:srgbClr val="A85F16"/>
                </a:solidFill>
                <a:latin typeface="Calibri" pitchFamily="34" charset="0"/>
                <a:ea typeface="Calibri" pitchFamily="34" charset="-122"/>
                <a:cs typeface="Calibri" pitchFamily="34" charset="-120"/>
              </a:rPr>
              <a:t>MASTER FLOWCHART</a:t>
            </a:r>
            <a:endParaRPr lang="en-US" sz="1150" dirty="0"/>
          </a:p>
        </p:txBody>
      </p:sp>
      <p:sp>
        <p:nvSpPr>
          <p:cNvPr id="3" name="Text 1"/>
          <p:cNvSpPr txBox="1"/>
          <p:nvPr/>
        </p:nvSpPr>
        <p:spPr>
          <a:xfrm>
            <a:off x="502920" y="512064"/>
            <a:ext cx="11183112" cy="566928"/>
          </a:xfrm>
          <a:prstGeom prst="rect">
            <a:avLst/>
          </a:prstGeom>
          <a:noFill/>
          <a:ln/>
        </p:spPr>
        <p:txBody>
          <a:bodyPr wrap="square" lIns="0" tIns="0" rIns="0" bIns="0" rtlCol="0" anchor="ctr"/>
          <a:lstStyle/>
          <a:p>
            <a:pPr marL="0" indent="0">
              <a:buNone/>
            </a:pPr>
            <a:r>
              <a:rPr lang="en-US" sz="2900" b="1" dirty="0">
                <a:solidFill>
                  <a:srgbClr val="1B3D1C"/>
                </a:solidFill>
                <a:latin typeface="Cambria" pitchFamily="34" charset="0"/>
                <a:ea typeface="Cambria" pitchFamily="34" charset="-122"/>
                <a:cs typeface="Cambria" pitchFamily="34" charset="-120"/>
              </a:rPr>
              <a:t>The complete gymnosperm life cycle, ploidy-coded</a:t>
            </a:r>
            <a:endParaRPr lang="en-US" sz="2900" dirty="0"/>
          </a:p>
        </p:txBody>
      </p:sp>
      <p:sp>
        <p:nvSpPr>
          <p:cNvPr id="4" name="Text 2"/>
          <p:cNvSpPr txBox="1"/>
          <p:nvPr/>
        </p:nvSpPr>
        <p:spPr>
          <a:xfrm>
            <a:off x="7315200" y="265176"/>
            <a:ext cx="384048" cy="237744"/>
          </a:xfrm>
          <a:prstGeom prst="roundRect">
            <a:avLst>
              <a:gd name="adj" fmla="val 34615"/>
            </a:avLst>
          </a:prstGeom>
          <a:solidFill>
            <a:srgbClr val="2C5F2D"/>
          </a:solidFill>
          <a:ln w="12700">
            <a:solidFill>
              <a:srgbClr val="2C5F2D"/>
            </a:solid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2n</a:t>
            </a:r>
            <a:endParaRPr lang="en-US" sz="1100" dirty="0"/>
          </a:p>
        </p:txBody>
      </p:sp>
      <p:sp>
        <p:nvSpPr>
          <p:cNvPr id="5" name="Text 3"/>
          <p:cNvSpPr txBox="1"/>
          <p:nvPr/>
        </p:nvSpPr>
        <p:spPr>
          <a:xfrm>
            <a:off x="7735824" y="265176"/>
            <a:ext cx="1691640" cy="237744"/>
          </a:xfrm>
          <a:prstGeom prst="rect">
            <a:avLst/>
          </a:prstGeom>
          <a:noFill/>
          <a:ln/>
        </p:spPr>
        <p:txBody>
          <a:bodyPr wrap="square" lIns="0" tIns="0" rIns="0" bIns="0" rtlCol="0" anchor="ctr"/>
          <a:lstStyle/>
          <a:p>
            <a:pPr marL="0" indent="0">
              <a:buNone/>
            </a:pPr>
            <a:r>
              <a:rPr lang="en-US" sz="950" dirty="0">
                <a:solidFill>
                  <a:srgbClr val="5F6C60"/>
                </a:solidFill>
                <a:latin typeface="Calibri" pitchFamily="34" charset="0"/>
                <a:ea typeface="Calibri" pitchFamily="34" charset="-122"/>
                <a:cs typeface="Calibri" pitchFamily="34" charset="-120"/>
              </a:rPr>
              <a:t>sporophyte generation</a:t>
            </a:r>
            <a:endParaRPr lang="en-US" sz="950" dirty="0"/>
          </a:p>
        </p:txBody>
      </p:sp>
      <p:sp>
        <p:nvSpPr>
          <p:cNvPr id="6" name="Text 4"/>
          <p:cNvSpPr txBox="1"/>
          <p:nvPr/>
        </p:nvSpPr>
        <p:spPr>
          <a:xfrm>
            <a:off x="9281160" y="265176"/>
            <a:ext cx="384048" cy="237744"/>
          </a:xfrm>
          <a:prstGeom prst="roundRect">
            <a:avLst>
              <a:gd name="adj" fmla="val 34615"/>
            </a:avLst>
          </a:prstGeom>
          <a:solidFill>
            <a:srgbClr val="F7E6CC"/>
          </a:solidFill>
          <a:ln w="12700">
            <a:solidFill>
              <a:srgbClr val="A85F16"/>
            </a:solidFill>
          </a:ln>
        </p:spPr>
        <p:txBody>
          <a:bodyPr wrap="square" lIns="0" tIns="0" rIns="0" bIns="0" rtlCol="0" anchor="ctr"/>
          <a:lstStyle/>
          <a:p>
            <a:pPr marL="0" indent="0" algn="ctr">
              <a:buNone/>
            </a:pPr>
            <a:r>
              <a:rPr lang="en-US" sz="1100" b="1" dirty="0">
                <a:solidFill>
                  <a:srgbClr val="A85F16"/>
                </a:solidFill>
                <a:latin typeface="Calibri" pitchFamily="34" charset="0"/>
                <a:ea typeface="Calibri" pitchFamily="34" charset="-122"/>
                <a:cs typeface="Calibri" pitchFamily="34" charset="-120"/>
              </a:rPr>
              <a:t>n</a:t>
            </a:r>
            <a:endParaRPr lang="en-US" sz="1100" dirty="0"/>
          </a:p>
        </p:txBody>
      </p:sp>
      <p:sp>
        <p:nvSpPr>
          <p:cNvPr id="7" name="Text 5"/>
          <p:cNvSpPr txBox="1"/>
          <p:nvPr/>
        </p:nvSpPr>
        <p:spPr>
          <a:xfrm>
            <a:off x="9701784" y="265176"/>
            <a:ext cx="1691640" cy="237744"/>
          </a:xfrm>
          <a:prstGeom prst="rect">
            <a:avLst/>
          </a:prstGeom>
          <a:noFill/>
          <a:ln/>
        </p:spPr>
        <p:txBody>
          <a:bodyPr wrap="square" lIns="0" tIns="0" rIns="0" bIns="0" rtlCol="0" anchor="ctr"/>
          <a:lstStyle/>
          <a:p>
            <a:pPr marL="0" indent="0">
              <a:buNone/>
            </a:pPr>
            <a:r>
              <a:rPr lang="en-US" sz="950" dirty="0">
                <a:solidFill>
                  <a:srgbClr val="5F6C60"/>
                </a:solidFill>
                <a:latin typeface="Calibri" pitchFamily="34" charset="0"/>
                <a:ea typeface="Calibri" pitchFamily="34" charset="-122"/>
                <a:cs typeface="Calibri" pitchFamily="34" charset="-120"/>
              </a:rPr>
              <a:t>gametophyte generation</a:t>
            </a:r>
            <a:endParaRPr lang="en-US" sz="950" dirty="0"/>
          </a:p>
        </p:txBody>
      </p:sp>
      <p:sp>
        <p:nvSpPr>
          <p:cNvPr id="8" name="Text 6"/>
          <p:cNvSpPr txBox="1"/>
          <p:nvPr/>
        </p:nvSpPr>
        <p:spPr>
          <a:xfrm>
            <a:off x="4480560" y="1170432"/>
            <a:ext cx="3246120" cy="420624"/>
          </a:xfrm>
          <a:prstGeom prst="roundRect">
            <a:avLst>
              <a:gd name="adj" fmla="val 13043"/>
            </a:avLst>
          </a:prstGeom>
          <a:solidFill>
            <a:srgbClr val="2C5F2D"/>
          </a:solidFill>
          <a:ln w="15875">
            <a:solidFill>
              <a:srgbClr val="2C5F2D"/>
            </a:solidFill>
          </a:ln>
        </p:spPr>
        <p:txBody>
          <a:bodyPr wrap="square" lIns="50800" tIns="50800" rIns="50800" bIns="5080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SPOROPHYTE  (2n)</a:t>
            </a:r>
            <a:endParaRPr lang="en-US" sz="1200" dirty="0"/>
          </a:p>
          <a:p>
            <a:pPr marL="0" indent="0" algn="ctr">
              <a:buNone/>
            </a:pPr>
            <a:r>
              <a:rPr lang="en-US" sz="850" dirty="0">
                <a:solidFill>
                  <a:srgbClr val="D8E6D2"/>
                </a:solidFill>
                <a:latin typeface="Calibri" pitchFamily="34" charset="0"/>
                <a:ea typeface="Calibri" pitchFamily="34" charset="-122"/>
                <a:cs typeface="Calibri" pitchFamily="34" charset="-120"/>
              </a:rPr>
              <a:t>the pine / cycad / Ginkgo tree</a:t>
            </a:r>
            <a:endParaRPr lang="en-US" sz="1200" dirty="0"/>
          </a:p>
        </p:txBody>
      </p:sp>
      <p:sp>
        <p:nvSpPr>
          <p:cNvPr id="9" name="Shape 7"/>
          <p:cNvSpPr/>
          <p:nvPr/>
        </p:nvSpPr>
        <p:spPr>
          <a:xfrm>
            <a:off x="2606040" y="1682496"/>
            <a:ext cx="0" cy="91440"/>
          </a:xfrm>
          <a:prstGeom prst="line">
            <a:avLst/>
          </a:prstGeom>
          <a:noFill/>
          <a:ln w="22225">
            <a:solidFill>
              <a:srgbClr val="2C5F2D"/>
            </a:solidFill>
            <a:prstDash val="solid"/>
            <a:tailEnd type="triangle"/>
          </a:ln>
        </p:spPr>
      </p:sp>
      <p:sp>
        <p:nvSpPr>
          <p:cNvPr id="10" name="Shape 8"/>
          <p:cNvSpPr/>
          <p:nvPr/>
        </p:nvSpPr>
        <p:spPr>
          <a:xfrm>
            <a:off x="8869680" y="1682496"/>
            <a:ext cx="0" cy="91440"/>
          </a:xfrm>
          <a:prstGeom prst="line">
            <a:avLst/>
          </a:prstGeom>
          <a:noFill/>
          <a:ln w="22225">
            <a:solidFill>
              <a:srgbClr val="2C5F2D"/>
            </a:solidFill>
            <a:prstDash val="solid"/>
            <a:tailEnd type="triangle"/>
          </a:ln>
        </p:spPr>
      </p:sp>
      <p:sp>
        <p:nvSpPr>
          <p:cNvPr id="11" name="Shape 9"/>
          <p:cNvSpPr/>
          <p:nvPr/>
        </p:nvSpPr>
        <p:spPr>
          <a:xfrm>
            <a:off x="2606040" y="1682496"/>
            <a:ext cx="6263640" cy="0"/>
          </a:xfrm>
          <a:prstGeom prst="line">
            <a:avLst/>
          </a:prstGeom>
          <a:noFill/>
          <a:ln w="22225">
            <a:solidFill>
              <a:srgbClr val="2C5F2D"/>
            </a:solidFill>
            <a:prstDash val="solid"/>
          </a:ln>
        </p:spPr>
      </p:sp>
      <p:sp>
        <p:nvSpPr>
          <p:cNvPr id="12" name="Shape 10"/>
          <p:cNvSpPr/>
          <p:nvPr/>
        </p:nvSpPr>
        <p:spPr>
          <a:xfrm>
            <a:off x="6094476" y="1591056"/>
            <a:ext cx="0" cy="91440"/>
          </a:xfrm>
          <a:prstGeom prst="line">
            <a:avLst/>
          </a:prstGeom>
          <a:noFill/>
          <a:ln w="22225">
            <a:solidFill>
              <a:srgbClr val="2C5F2D"/>
            </a:solidFill>
            <a:prstDash val="solid"/>
          </a:ln>
        </p:spPr>
      </p:sp>
      <p:sp>
        <p:nvSpPr>
          <p:cNvPr id="13" name="Text 11"/>
          <p:cNvSpPr txBox="1"/>
          <p:nvPr/>
        </p:nvSpPr>
        <p:spPr>
          <a:xfrm>
            <a:off x="685800" y="1773936"/>
            <a:ext cx="3840480" cy="420624"/>
          </a:xfrm>
          <a:prstGeom prst="roundRect">
            <a:avLst>
              <a:gd name="adj" fmla="val 13043"/>
            </a:avLst>
          </a:prstGeom>
          <a:solidFill>
            <a:srgbClr val="DDE9D4"/>
          </a:solidFill>
          <a:ln w="15875">
            <a:solidFill>
              <a:srgbClr val="2C5F2D"/>
            </a:solidFill>
          </a:ln>
        </p:spPr>
        <p:txBody>
          <a:bodyPr wrap="square" lIns="50800" tIns="50800" rIns="50800" bIns="50800" rtlCol="0" anchor="ctr"/>
          <a:lstStyle/>
          <a:p>
            <a:pPr marL="0" indent="0" algn="ctr">
              <a:buNone/>
            </a:pPr>
            <a:r>
              <a:rPr lang="en-US" sz="1050" b="1" dirty="0">
                <a:solidFill>
                  <a:srgbClr val="1B3D1C"/>
                </a:solidFill>
                <a:latin typeface="Calibri" pitchFamily="34" charset="0"/>
                <a:ea typeface="Calibri" pitchFamily="34" charset="-122"/>
                <a:cs typeface="Calibri" pitchFamily="34" charset="-120"/>
              </a:rPr>
              <a:t>Microsporophyll → microsporangium</a:t>
            </a:r>
            <a:endParaRPr lang="en-US" sz="1050" dirty="0"/>
          </a:p>
          <a:p>
            <a:pPr marL="0" indent="0" algn="ctr">
              <a:buNone/>
            </a:pPr>
            <a:r>
              <a:rPr lang="en-US" sz="800" dirty="0">
                <a:solidFill>
                  <a:srgbClr val="3C5240"/>
                </a:solidFill>
                <a:latin typeface="Calibri" pitchFamily="34" charset="0"/>
                <a:ea typeface="Calibri" pitchFamily="34" charset="-122"/>
                <a:cs typeface="Calibri" pitchFamily="34" charset="-120"/>
              </a:rPr>
              <a:t>2n · pollen sac of the male cone</a:t>
            </a:r>
            <a:endParaRPr lang="en-US" sz="1050" dirty="0"/>
          </a:p>
        </p:txBody>
      </p:sp>
      <p:sp>
        <p:nvSpPr>
          <p:cNvPr id="14" name="Shape 12"/>
          <p:cNvSpPr/>
          <p:nvPr/>
        </p:nvSpPr>
        <p:spPr>
          <a:xfrm>
            <a:off x="2606040" y="2194560"/>
            <a:ext cx="0" cy="182880"/>
          </a:xfrm>
          <a:prstGeom prst="line">
            <a:avLst/>
          </a:prstGeom>
          <a:noFill/>
          <a:ln w="22225">
            <a:solidFill>
              <a:srgbClr val="2C5F2D"/>
            </a:solidFill>
            <a:prstDash val="solid"/>
            <a:tailEnd type="triangle"/>
          </a:ln>
        </p:spPr>
      </p:sp>
      <p:sp>
        <p:nvSpPr>
          <p:cNvPr id="15" name="Text 13"/>
          <p:cNvSpPr txBox="1"/>
          <p:nvPr/>
        </p:nvSpPr>
        <p:spPr>
          <a:xfrm>
            <a:off x="685800" y="2377440"/>
            <a:ext cx="3840480" cy="420624"/>
          </a:xfrm>
          <a:prstGeom prst="roundRect">
            <a:avLst>
              <a:gd name="adj" fmla="val 13043"/>
            </a:avLst>
          </a:prstGeom>
          <a:solidFill>
            <a:srgbClr val="DDE9D4"/>
          </a:solidFill>
          <a:ln w="15875">
            <a:solidFill>
              <a:srgbClr val="2C5F2D"/>
            </a:solidFill>
          </a:ln>
        </p:spPr>
        <p:txBody>
          <a:bodyPr wrap="square" lIns="50800" tIns="50800" rIns="50800" bIns="50800" rtlCol="0" anchor="ctr"/>
          <a:lstStyle/>
          <a:p>
            <a:pPr marL="0" indent="0" algn="ctr">
              <a:buNone/>
            </a:pPr>
            <a:r>
              <a:rPr lang="en-US" sz="1050" b="1" dirty="0">
                <a:solidFill>
                  <a:srgbClr val="1B3D1C"/>
                </a:solidFill>
                <a:latin typeface="Calibri" pitchFamily="34" charset="0"/>
                <a:ea typeface="Calibri" pitchFamily="34" charset="-122"/>
                <a:cs typeface="Calibri" pitchFamily="34" charset="-120"/>
              </a:rPr>
              <a:t>Microspore mother cells (2n)</a:t>
            </a:r>
            <a:endParaRPr lang="en-US" sz="1050" dirty="0"/>
          </a:p>
        </p:txBody>
      </p:sp>
      <p:sp>
        <p:nvSpPr>
          <p:cNvPr id="16" name="Shape 14"/>
          <p:cNvSpPr/>
          <p:nvPr/>
        </p:nvSpPr>
        <p:spPr>
          <a:xfrm>
            <a:off x="2606040" y="2798064"/>
            <a:ext cx="0" cy="182880"/>
          </a:xfrm>
          <a:prstGeom prst="line">
            <a:avLst/>
          </a:prstGeom>
          <a:noFill/>
          <a:ln w="22225">
            <a:solidFill>
              <a:srgbClr val="2C5F2D"/>
            </a:solidFill>
            <a:prstDash val="solid"/>
            <a:tailEnd type="triangle"/>
          </a:ln>
        </p:spPr>
      </p:sp>
      <p:sp>
        <p:nvSpPr>
          <p:cNvPr id="17" name="Text 15"/>
          <p:cNvSpPr txBox="1"/>
          <p:nvPr/>
        </p:nvSpPr>
        <p:spPr>
          <a:xfrm>
            <a:off x="685800" y="2980944"/>
            <a:ext cx="3840480" cy="310896"/>
          </a:xfrm>
          <a:prstGeom prst="roundRect">
            <a:avLst>
              <a:gd name="adj" fmla="val 17647"/>
            </a:avLst>
          </a:prstGeom>
          <a:solidFill>
            <a:srgbClr val="7A2233"/>
          </a:solidFill>
          <a:ln w="15875">
            <a:solidFill>
              <a:srgbClr val="7A2233"/>
            </a:solidFill>
          </a:ln>
        </p:spPr>
        <p:txBody>
          <a:bodyPr wrap="square" lIns="50800" tIns="50800" rIns="50800" bIns="5080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MEIOSIS</a:t>
            </a:r>
            <a:endParaRPr lang="en-US" sz="1050" dirty="0"/>
          </a:p>
        </p:txBody>
      </p:sp>
      <p:sp>
        <p:nvSpPr>
          <p:cNvPr id="18" name="Shape 16"/>
          <p:cNvSpPr/>
          <p:nvPr/>
        </p:nvSpPr>
        <p:spPr>
          <a:xfrm>
            <a:off x="2606040" y="3291840"/>
            <a:ext cx="0" cy="182880"/>
          </a:xfrm>
          <a:prstGeom prst="line">
            <a:avLst/>
          </a:prstGeom>
          <a:noFill/>
          <a:ln w="22225">
            <a:solidFill>
              <a:srgbClr val="7A2233"/>
            </a:solidFill>
            <a:prstDash val="solid"/>
            <a:tailEnd type="triangle"/>
          </a:ln>
        </p:spPr>
      </p:sp>
      <p:sp>
        <p:nvSpPr>
          <p:cNvPr id="19" name="Text 17"/>
          <p:cNvSpPr txBox="1"/>
          <p:nvPr/>
        </p:nvSpPr>
        <p:spPr>
          <a:xfrm>
            <a:off x="685800" y="3474720"/>
            <a:ext cx="3840480" cy="420624"/>
          </a:xfrm>
          <a:prstGeom prst="roundRect">
            <a:avLst>
              <a:gd name="adj" fmla="val 13043"/>
            </a:avLst>
          </a:prstGeom>
          <a:solidFill>
            <a:srgbClr val="F7E6CC"/>
          </a:solidFill>
          <a:ln w="15875">
            <a:solidFill>
              <a:srgbClr val="A85F16"/>
            </a:solidFill>
          </a:ln>
        </p:spPr>
        <p:txBody>
          <a:bodyPr wrap="square" lIns="50800" tIns="50800" rIns="50800" bIns="50800" rtlCol="0" anchor="ctr"/>
          <a:lstStyle/>
          <a:p>
            <a:pPr marL="0" indent="0" algn="ctr">
              <a:buNone/>
            </a:pPr>
            <a:r>
              <a:rPr lang="en-US" sz="1050" b="1" dirty="0">
                <a:solidFill>
                  <a:srgbClr val="7A430E"/>
                </a:solidFill>
                <a:latin typeface="Calibri" pitchFamily="34" charset="0"/>
                <a:ea typeface="Calibri" pitchFamily="34" charset="-122"/>
                <a:cs typeface="Calibri" pitchFamily="34" charset="-120"/>
              </a:rPr>
              <a:t>4 microspores (n)  —  all functional</a:t>
            </a:r>
            <a:endParaRPr lang="en-US" sz="1050" dirty="0"/>
          </a:p>
        </p:txBody>
      </p:sp>
      <p:sp>
        <p:nvSpPr>
          <p:cNvPr id="20" name="Shape 18"/>
          <p:cNvSpPr/>
          <p:nvPr/>
        </p:nvSpPr>
        <p:spPr>
          <a:xfrm>
            <a:off x="2606040" y="3895344"/>
            <a:ext cx="0" cy="182880"/>
          </a:xfrm>
          <a:prstGeom prst="line">
            <a:avLst/>
          </a:prstGeom>
          <a:noFill/>
          <a:ln w="22225">
            <a:solidFill>
              <a:srgbClr val="A85F16"/>
            </a:solidFill>
            <a:prstDash val="solid"/>
            <a:tailEnd type="triangle"/>
          </a:ln>
        </p:spPr>
      </p:sp>
      <p:sp>
        <p:nvSpPr>
          <p:cNvPr id="21" name="Text 19"/>
          <p:cNvSpPr txBox="1"/>
          <p:nvPr/>
        </p:nvSpPr>
        <p:spPr>
          <a:xfrm>
            <a:off x="685800" y="4078224"/>
            <a:ext cx="3840480" cy="512064"/>
          </a:xfrm>
          <a:prstGeom prst="roundRect">
            <a:avLst>
              <a:gd name="adj" fmla="val 10714"/>
            </a:avLst>
          </a:prstGeom>
          <a:solidFill>
            <a:srgbClr val="A85F16"/>
          </a:solidFill>
          <a:ln w="15875">
            <a:solidFill>
              <a:srgbClr val="A85F16"/>
            </a:solidFill>
          </a:ln>
        </p:spPr>
        <p:txBody>
          <a:bodyPr wrap="square" lIns="50800" tIns="50800" rIns="50800" bIns="5080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POLLEN GRAIN = male gametophyte (n)</a:t>
            </a:r>
            <a:endParaRPr lang="en-US" sz="1050" dirty="0"/>
          </a:p>
          <a:p>
            <a:pPr marL="0" indent="0" algn="ctr">
              <a:buNone/>
            </a:pPr>
            <a:r>
              <a:rPr lang="en-US" sz="800" dirty="0">
                <a:solidFill>
                  <a:srgbClr val="F7E6CC"/>
                </a:solidFill>
                <a:latin typeface="Calibri" pitchFamily="34" charset="0"/>
                <a:ea typeface="Calibri" pitchFamily="34" charset="-122"/>
                <a:cs typeface="Calibri" pitchFamily="34" charset="-120"/>
              </a:rPr>
              <a:t>4-celled in Pinus: 2 prothallial + generative + tube</a:t>
            </a:r>
            <a:endParaRPr lang="en-US" sz="1050" dirty="0"/>
          </a:p>
        </p:txBody>
      </p:sp>
      <p:sp>
        <p:nvSpPr>
          <p:cNvPr id="22" name="Shape 20"/>
          <p:cNvSpPr/>
          <p:nvPr/>
        </p:nvSpPr>
        <p:spPr>
          <a:xfrm>
            <a:off x="2606040" y="4590288"/>
            <a:ext cx="0" cy="182880"/>
          </a:xfrm>
          <a:prstGeom prst="line">
            <a:avLst/>
          </a:prstGeom>
          <a:noFill/>
          <a:ln w="22225">
            <a:solidFill>
              <a:srgbClr val="A85F16"/>
            </a:solidFill>
            <a:prstDash val="solid"/>
            <a:tailEnd type="triangle"/>
          </a:ln>
        </p:spPr>
      </p:sp>
      <p:sp>
        <p:nvSpPr>
          <p:cNvPr id="23" name="Text 21"/>
          <p:cNvSpPr txBox="1"/>
          <p:nvPr/>
        </p:nvSpPr>
        <p:spPr>
          <a:xfrm>
            <a:off x="685800" y="4773168"/>
            <a:ext cx="3840480" cy="420624"/>
          </a:xfrm>
          <a:prstGeom prst="roundRect">
            <a:avLst>
              <a:gd name="adj" fmla="val 13043"/>
            </a:avLst>
          </a:prstGeom>
          <a:solidFill>
            <a:srgbClr val="A85F16"/>
          </a:solidFill>
          <a:ln w="15875">
            <a:solidFill>
              <a:srgbClr val="A85F16"/>
            </a:solidFill>
          </a:ln>
        </p:spPr>
        <p:txBody>
          <a:bodyPr wrap="square" lIns="50800" tIns="50800" rIns="50800" bIns="5080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2 male gametes (n)</a:t>
            </a:r>
            <a:endParaRPr lang="en-US" sz="1050" dirty="0"/>
          </a:p>
          <a:p>
            <a:pPr marL="0" indent="0" algn="ctr">
              <a:buNone/>
            </a:pPr>
            <a:r>
              <a:rPr lang="en-US" sz="800" dirty="0">
                <a:solidFill>
                  <a:srgbClr val="F7E6CC"/>
                </a:solidFill>
                <a:latin typeface="Calibri" pitchFamily="34" charset="0"/>
                <a:ea typeface="Calibri" pitchFamily="34" charset="-122"/>
                <a:cs typeface="Calibri" pitchFamily="34" charset="-120"/>
              </a:rPr>
              <a:t>motile in Cycas &amp; Ginkgo; nuclei in Pinus &amp; Gnetum</a:t>
            </a:r>
            <a:endParaRPr lang="en-US" sz="1050" dirty="0"/>
          </a:p>
        </p:txBody>
      </p:sp>
      <p:sp>
        <p:nvSpPr>
          <p:cNvPr id="24" name="Text 22"/>
          <p:cNvSpPr txBox="1"/>
          <p:nvPr/>
        </p:nvSpPr>
        <p:spPr>
          <a:xfrm>
            <a:off x="6949440" y="1773936"/>
            <a:ext cx="3840480" cy="420624"/>
          </a:xfrm>
          <a:prstGeom prst="roundRect">
            <a:avLst>
              <a:gd name="adj" fmla="val 13043"/>
            </a:avLst>
          </a:prstGeom>
          <a:solidFill>
            <a:srgbClr val="DDE9D4"/>
          </a:solidFill>
          <a:ln w="15875">
            <a:solidFill>
              <a:srgbClr val="2C5F2D"/>
            </a:solidFill>
          </a:ln>
        </p:spPr>
        <p:txBody>
          <a:bodyPr wrap="square" lIns="50800" tIns="50800" rIns="50800" bIns="50800" rtlCol="0" anchor="ctr"/>
          <a:lstStyle/>
          <a:p>
            <a:pPr marL="0" indent="0" algn="ctr">
              <a:buNone/>
            </a:pPr>
            <a:r>
              <a:rPr lang="en-US" sz="1050" b="1" dirty="0">
                <a:solidFill>
                  <a:srgbClr val="1B3D1C"/>
                </a:solidFill>
                <a:latin typeface="Calibri" pitchFamily="34" charset="0"/>
                <a:ea typeface="Calibri" pitchFamily="34" charset="-122"/>
                <a:cs typeface="Calibri" pitchFamily="34" charset="-120"/>
              </a:rPr>
              <a:t>Ovuliferous scale → ovule</a:t>
            </a:r>
            <a:endParaRPr lang="en-US" sz="1050" dirty="0"/>
          </a:p>
          <a:p>
            <a:pPr marL="0" indent="0" algn="ctr">
              <a:buNone/>
            </a:pPr>
            <a:r>
              <a:rPr lang="en-US" sz="800" dirty="0">
                <a:solidFill>
                  <a:srgbClr val="3C5240"/>
                </a:solidFill>
                <a:latin typeface="Calibri" pitchFamily="34" charset="0"/>
                <a:ea typeface="Calibri" pitchFamily="34" charset="-122"/>
                <a:cs typeface="Calibri" pitchFamily="34" charset="-120"/>
              </a:rPr>
              <a:t>2n · nucellus = megasporangium, naked</a:t>
            </a:r>
            <a:endParaRPr lang="en-US" sz="1050" dirty="0"/>
          </a:p>
        </p:txBody>
      </p:sp>
      <p:sp>
        <p:nvSpPr>
          <p:cNvPr id="25" name="Shape 23"/>
          <p:cNvSpPr/>
          <p:nvPr/>
        </p:nvSpPr>
        <p:spPr>
          <a:xfrm>
            <a:off x="8869680" y="2194560"/>
            <a:ext cx="0" cy="182880"/>
          </a:xfrm>
          <a:prstGeom prst="line">
            <a:avLst/>
          </a:prstGeom>
          <a:noFill/>
          <a:ln w="22225">
            <a:solidFill>
              <a:srgbClr val="2C5F2D"/>
            </a:solidFill>
            <a:prstDash val="solid"/>
            <a:tailEnd type="triangle"/>
          </a:ln>
        </p:spPr>
      </p:sp>
      <p:sp>
        <p:nvSpPr>
          <p:cNvPr id="26" name="Text 24"/>
          <p:cNvSpPr txBox="1"/>
          <p:nvPr/>
        </p:nvSpPr>
        <p:spPr>
          <a:xfrm>
            <a:off x="6949440" y="2377440"/>
            <a:ext cx="3840480" cy="420624"/>
          </a:xfrm>
          <a:prstGeom prst="roundRect">
            <a:avLst>
              <a:gd name="adj" fmla="val 13043"/>
            </a:avLst>
          </a:prstGeom>
          <a:solidFill>
            <a:srgbClr val="DDE9D4"/>
          </a:solidFill>
          <a:ln w="15875">
            <a:solidFill>
              <a:srgbClr val="2C5F2D"/>
            </a:solidFill>
          </a:ln>
        </p:spPr>
        <p:txBody>
          <a:bodyPr wrap="square" lIns="50800" tIns="50800" rIns="50800" bIns="50800" rtlCol="0" anchor="ctr"/>
          <a:lstStyle/>
          <a:p>
            <a:pPr marL="0" indent="0" algn="ctr">
              <a:buNone/>
            </a:pPr>
            <a:r>
              <a:rPr lang="en-US" sz="1050" b="1" dirty="0">
                <a:solidFill>
                  <a:srgbClr val="1B3D1C"/>
                </a:solidFill>
                <a:latin typeface="Calibri" pitchFamily="34" charset="0"/>
                <a:ea typeface="Calibri" pitchFamily="34" charset="-122"/>
                <a:cs typeface="Calibri" pitchFamily="34" charset="-120"/>
              </a:rPr>
              <a:t>Megaspore mother cell (2n)</a:t>
            </a:r>
            <a:endParaRPr lang="en-US" sz="1050" dirty="0"/>
          </a:p>
        </p:txBody>
      </p:sp>
      <p:sp>
        <p:nvSpPr>
          <p:cNvPr id="27" name="Shape 25"/>
          <p:cNvSpPr/>
          <p:nvPr/>
        </p:nvSpPr>
        <p:spPr>
          <a:xfrm>
            <a:off x="8869680" y="2798064"/>
            <a:ext cx="0" cy="182880"/>
          </a:xfrm>
          <a:prstGeom prst="line">
            <a:avLst/>
          </a:prstGeom>
          <a:noFill/>
          <a:ln w="22225">
            <a:solidFill>
              <a:srgbClr val="2C5F2D"/>
            </a:solidFill>
            <a:prstDash val="solid"/>
            <a:tailEnd type="triangle"/>
          </a:ln>
        </p:spPr>
      </p:sp>
      <p:sp>
        <p:nvSpPr>
          <p:cNvPr id="28" name="Text 26"/>
          <p:cNvSpPr txBox="1"/>
          <p:nvPr/>
        </p:nvSpPr>
        <p:spPr>
          <a:xfrm>
            <a:off x="6949440" y="2980944"/>
            <a:ext cx="3840480" cy="310896"/>
          </a:xfrm>
          <a:prstGeom prst="roundRect">
            <a:avLst>
              <a:gd name="adj" fmla="val 17647"/>
            </a:avLst>
          </a:prstGeom>
          <a:solidFill>
            <a:srgbClr val="7A2233"/>
          </a:solidFill>
          <a:ln w="15875">
            <a:solidFill>
              <a:srgbClr val="7A2233"/>
            </a:solidFill>
          </a:ln>
        </p:spPr>
        <p:txBody>
          <a:bodyPr wrap="square" lIns="50800" tIns="50800" rIns="50800" bIns="5080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MEIOSIS</a:t>
            </a:r>
            <a:endParaRPr lang="en-US" sz="1050" dirty="0"/>
          </a:p>
        </p:txBody>
      </p:sp>
      <p:sp>
        <p:nvSpPr>
          <p:cNvPr id="29" name="Shape 27"/>
          <p:cNvSpPr/>
          <p:nvPr/>
        </p:nvSpPr>
        <p:spPr>
          <a:xfrm>
            <a:off x="8869680" y="3291840"/>
            <a:ext cx="0" cy="182880"/>
          </a:xfrm>
          <a:prstGeom prst="line">
            <a:avLst/>
          </a:prstGeom>
          <a:noFill/>
          <a:ln w="22225">
            <a:solidFill>
              <a:srgbClr val="7A2233"/>
            </a:solidFill>
            <a:prstDash val="solid"/>
            <a:tailEnd type="triangle"/>
          </a:ln>
        </p:spPr>
      </p:sp>
      <p:sp>
        <p:nvSpPr>
          <p:cNvPr id="30" name="Text 28"/>
          <p:cNvSpPr txBox="1"/>
          <p:nvPr/>
        </p:nvSpPr>
        <p:spPr>
          <a:xfrm>
            <a:off x="6949440" y="3474720"/>
            <a:ext cx="3840480" cy="420624"/>
          </a:xfrm>
          <a:prstGeom prst="roundRect">
            <a:avLst>
              <a:gd name="adj" fmla="val 13043"/>
            </a:avLst>
          </a:prstGeom>
          <a:solidFill>
            <a:srgbClr val="F7E6CC"/>
          </a:solidFill>
          <a:ln w="15875">
            <a:solidFill>
              <a:srgbClr val="A85F16"/>
            </a:solidFill>
          </a:ln>
        </p:spPr>
        <p:txBody>
          <a:bodyPr wrap="square" lIns="50800" tIns="50800" rIns="50800" bIns="50800" rtlCol="0" anchor="ctr"/>
          <a:lstStyle/>
          <a:p>
            <a:pPr marL="0" indent="0" algn="ctr">
              <a:buNone/>
            </a:pPr>
            <a:r>
              <a:rPr lang="en-US" sz="1050" b="1" dirty="0">
                <a:solidFill>
                  <a:srgbClr val="7A430E"/>
                </a:solidFill>
                <a:latin typeface="Calibri" pitchFamily="34" charset="0"/>
                <a:ea typeface="Calibri" pitchFamily="34" charset="-122"/>
                <a:cs typeface="Calibri" pitchFamily="34" charset="-120"/>
              </a:rPr>
              <a:t>Tetrad → 1 functional megaspore (n)</a:t>
            </a:r>
            <a:endParaRPr lang="en-US" sz="1050" dirty="0"/>
          </a:p>
        </p:txBody>
      </p:sp>
      <p:sp>
        <p:nvSpPr>
          <p:cNvPr id="31" name="Shape 29"/>
          <p:cNvSpPr/>
          <p:nvPr/>
        </p:nvSpPr>
        <p:spPr>
          <a:xfrm>
            <a:off x="8869680" y="3895344"/>
            <a:ext cx="0" cy="182880"/>
          </a:xfrm>
          <a:prstGeom prst="line">
            <a:avLst/>
          </a:prstGeom>
          <a:noFill/>
          <a:ln w="22225">
            <a:solidFill>
              <a:srgbClr val="A85F16"/>
            </a:solidFill>
            <a:prstDash val="solid"/>
            <a:tailEnd type="triangle"/>
          </a:ln>
        </p:spPr>
      </p:sp>
      <p:sp>
        <p:nvSpPr>
          <p:cNvPr id="32" name="Text 30"/>
          <p:cNvSpPr txBox="1"/>
          <p:nvPr/>
        </p:nvSpPr>
        <p:spPr>
          <a:xfrm>
            <a:off x="6949440" y="4078224"/>
            <a:ext cx="3840480" cy="512064"/>
          </a:xfrm>
          <a:prstGeom prst="roundRect">
            <a:avLst>
              <a:gd name="adj" fmla="val 10714"/>
            </a:avLst>
          </a:prstGeom>
          <a:solidFill>
            <a:srgbClr val="A85F16"/>
          </a:solidFill>
          <a:ln w="15875">
            <a:solidFill>
              <a:srgbClr val="A85F16"/>
            </a:solidFill>
          </a:ln>
        </p:spPr>
        <p:txBody>
          <a:bodyPr wrap="square" lIns="50800" tIns="50800" rIns="50800" bIns="5080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FEMALE GAMETOPHYTE (n)</a:t>
            </a:r>
            <a:endParaRPr lang="en-US" sz="1050" dirty="0"/>
          </a:p>
          <a:p>
            <a:pPr marL="0" indent="0" algn="ctr">
              <a:buNone/>
            </a:pPr>
            <a:r>
              <a:rPr lang="en-US" sz="800" dirty="0">
                <a:solidFill>
                  <a:srgbClr val="F7E6CC"/>
                </a:solidFill>
                <a:latin typeface="Calibri" pitchFamily="34" charset="0"/>
                <a:ea typeface="Calibri" pitchFamily="34" charset="-122"/>
                <a:cs typeface="Calibri" pitchFamily="34" charset="-120"/>
              </a:rPr>
              <a:t>free-nuclear → cellular “endosperm”; bears archegonia</a:t>
            </a:r>
            <a:endParaRPr lang="en-US" sz="1050" dirty="0"/>
          </a:p>
        </p:txBody>
      </p:sp>
      <p:sp>
        <p:nvSpPr>
          <p:cNvPr id="33" name="Shape 31"/>
          <p:cNvSpPr/>
          <p:nvPr/>
        </p:nvSpPr>
        <p:spPr>
          <a:xfrm>
            <a:off x="8869680" y="4590288"/>
            <a:ext cx="0" cy="182880"/>
          </a:xfrm>
          <a:prstGeom prst="line">
            <a:avLst/>
          </a:prstGeom>
          <a:noFill/>
          <a:ln w="22225">
            <a:solidFill>
              <a:srgbClr val="A85F16"/>
            </a:solidFill>
            <a:prstDash val="solid"/>
            <a:tailEnd type="triangle"/>
          </a:ln>
        </p:spPr>
      </p:sp>
      <p:sp>
        <p:nvSpPr>
          <p:cNvPr id="34" name="Text 32"/>
          <p:cNvSpPr txBox="1"/>
          <p:nvPr/>
        </p:nvSpPr>
        <p:spPr>
          <a:xfrm>
            <a:off x="6949440" y="4773168"/>
            <a:ext cx="3840480" cy="420624"/>
          </a:xfrm>
          <a:prstGeom prst="roundRect">
            <a:avLst>
              <a:gd name="adj" fmla="val 13043"/>
            </a:avLst>
          </a:prstGeom>
          <a:solidFill>
            <a:srgbClr val="A85F16"/>
          </a:solidFill>
          <a:ln w="15875">
            <a:solidFill>
              <a:srgbClr val="A85F16"/>
            </a:solidFill>
          </a:ln>
        </p:spPr>
        <p:txBody>
          <a:bodyPr wrap="square" lIns="50800" tIns="50800" rIns="50800" bIns="5080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EGG (n)</a:t>
            </a:r>
            <a:endParaRPr lang="en-US" sz="1050" dirty="0"/>
          </a:p>
          <a:p>
            <a:pPr marL="0" indent="0" algn="ctr">
              <a:buNone/>
            </a:pPr>
            <a:r>
              <a:rPr lang="en-US" sz="800" dirty="0">
                <a:solidFill>
                  <a:srgbClr val="F7E6CC"/>
                </a:solidFill>
                <a:latin typeface="Calibri" pitchFamily="34" charset="0"/>
                <a:ea typeface="Calibri" pitchFamily="34" charset="-122"/>
                <a:cs typeface="Calibri" pitchFamily="34" charset="-120"/>
              </a:rPr>
              <a:t>one per archegonium; 2–6 archegonia in Pinus</a:t>
            </a:r>
            <a:endParaRPr lang="en-US" sz="1050" dirty="0"/>
          </a:p>
        </p:txBody>
      </p:sp>
      <p:sp>
        <p:nvSpPr>
          <p:cNvPr id="35" name="Shape 33"/>
          <p:cNvSpPr/>
          <p:nvPr/>
        </p:nvSpPr>
        <p:spPr>
          <a:xfrm>
            <a:off x="4581144" y="4334256"/>
            <a:ext cx="2313432" cy="0"/>
          </a:xfrm>
          <a:prstGeom prst="line">
            <a:avLst/>
          </a:prstGeom>
          <a:noFill/>
          <a:ln w="22225">
            <a:solidFill>
              <a:srgbClr val="A85F16"/>
            </a:solidFill>
            <a:prstDash val="solid"/>
            <a:tailEnd type="triangle"/>
          </a:ln>
        </p:spPr>
      </p:sp>
      <p:sp>
        <p:nvSpPr>
          <p:cNvPr id="36" name="Text 34"/>
          <p:cNvSpPr txBox="1"/>
          <p:nvPr/>
        </p:nvSpPr>
        <p:spPr>
          <a:xfrm>
            <a:off x="4480560" y="3931920"/>
            <a:ext cx="2606040" cy="219456"/>
          </a:xfrm>
          <a:prstGeom prst="rect">
            <a:avLst/>
          </a:prstGeom>
          <a:noFill/>
          <a:ln/>
        </p:spPr>
        <p:txBody>
          <a:bodyPr wrap="square" lIns="0" tIns="0" rIns="0" bIns="0" rtlCol="0" anchor="ctr"/>
          <a:lstStyle/>
          <a:p>
            <a:pPr marL="0" indent="0" algn="ctr">
              <a:buNone/>
            </a:pPr>
            <a:r>
              <a:rPr lang="en-US" sz="950" b="1" dirty="0">
                <a:solidFill>
                  <a:srgbClr val="A85F16"/>
                </a:solidFill>
                <a:latin typeface="Calibri" pitchFamily="34" charset="0"/>
                <a:ea typeface="Calibri" pitchFamily="34" charset="-122"/>
                <a:cs typeface="Calibri" pitchFamily="34" charset="-120"/>
              </a:rPr>
              <a:t>POLLINATION</a:t>
            </a:r>
            <a:endParaRPr lang="en-US" sz="950" dirty="0"/>
          </a:p>
        </p:txBody>
      </p:sp>
      <p:sp>
        <p:nvSpPr>
          <p:cNvPr id="37" name="Text 35"/>
          <p:cNvSpPr txBox="1"/>
          <p:nvPr/>
        </p:nvSpPr>
        <p:spPr>
          <a:xfrm>
            <a:off x="4389120" y="4535424"/>
            <a:ext cx="2788920" cy="219456"/>
          </a:xfrm>
          <a:prstGeom prst="rect">
            <a:avLst/>
          </a:prstGeom>
          <a:noFill/>
          <a:ln/>
        </p:spPr>
        <p:txBody>
          <a:bodyPr wrap="square" lIns="0" tIns="0" rIns="0" bIns="0" rtlCol="0" anchor="ctr"/>
          <a:lstStyle/>
          <a:p>
            <a:pPr marL="0" indent="0" algn="ctr">
              <a:buNone/>
            </a:pPr>
            <a:r>
              <a:rPr lang="en-US" sz="800" i="1" dirty="0">
                <a:solidFill>
                  <a:srgbClr val="5F6C60"/>
                </a:solidFill>
                <a:latin typeface="Calibri" pitchFamily="34" charset="0"/>
                <a:ea typeface="Calibri" pitchFamily="34" charset="-122"/>
                <a:cs typeface="Calibri" pitchFamily="34" charset="-120"/>
              </a:rPr>
              <a:t>pollination drop → pollen chamber</a:t>
            </a:r>
            <a:endParaRPr lang="en-US" sz="800" dirty="0"/>
          </a:p>
        </p:txBody>
      </p:sp>
      <p:sp>
        <p:nvSpPr>
          <p:cNvPr id="38" name="Shape 36"/>
          <p:cNvSpPr/>
          <p:nvPr/>
        </p:nvSpPr>
        <p:spPr>
          <a:xfrm>
            <a:off x="2606040" y="5193792"/>
            <a:ext cx="0" cy="201168"/>
          </a:xfrm>
          <a:prstGeom prst="line">
            <a:avLst/>
          </a:prstGeom>
          <a:noFill/>
          <a:ln w="22225">
            <a:solidFill>
              <a:srgbClr val="7A2233"/>
            </a:solidFill>
            <a:prstDash val="solid"/>
            <a:tailEnd type="triangle"/>
          </a:ln>
        </p:spPr>
      </p:sp>
      <p:sp>
        <p:nvSpPr>
          <p:cNvPr id="39" name="Shape 37"/>
          <p:cNvSpPr/>
          <p:nvPr/>
        </p:nvSpPr>
        <p:spPr>
          <a:xfrm>
            <a:off x="8869680" y="5193792"/>
            <a:ext cx="0" cy="201168"/>
          </a:xfrm>
          <a:prstGeom prst="line">
            <a:avLst/>
          </a:prstGeom>
          <a:noFill/>
          <a:ln w="22225">
            <a:solidFill>
              <a:srgbClr val="7A2233"/>
            </a:solidFill>
            <a:prstDash val="solid"/>
            <a:tailEnd type="triangle"/>
          </a:ln>
        </p:spPr>
      </p:sp>
      <p:sp>
        <p:nvSpPr>
          <p:cNvPr id="40" name="Text 38"/>
          <p:cNvSpPr txBox="1"/>
          <p:nvPr/>
        </p:nvSpPr>
        <p:spPr>
          <a:xfrm>
            <a:off x="1828800" y="5394960"/>
            <a:ext cx="8503920" cy="384048"/>
          </a:xfrm>
          <a:prstGeom prst="roundRect">
            <a:avLst>
              <a:gd name="adj" fmla="val 14286"/>
            </a:avLst>
          </a:prstGeom>
          <a:solidFill>
            <a:srgbClr val="7A2233"/>
          </a:solidFill>
          <a:ln w="15875">
            <a:solidFill>
              <a:srgbClr val="7A2233"/>
            </a:solidFill>
          </a:ln>
        </p:spPr>
        <p:txBody>
          <a:bodyPr wrap="square" lIns="50800" tIns="50800" rIns="50800" bIns="5080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FERTILISATION  (syngamy)   —   zooidogamous in Cycas &amp; Ginkgo, siphonogamous in Pinus &amp; Gnetales</a:t>
            </a:r>
            <a:endParaRPr lang="en-US" sz="1100" dirty="0"/>
          </a:p>
        </p:txBody>
      </p:sp>
      <p:sp>
        <p:nvSpPr>
          <p:cNvPr id="41" name="Shape 39"/>
          <p:cNvSpPr/>
          <p:nvPr/>
        </p:nvSpPr>
        <p:spPr>
          <a:xfrm>
            <a:off x="6094476" y="5779008"/>
            <a:ext cx="0" cy="164592"/>
          </a:xfrm>
          <a:prstGeom prst="line">
            <a:avLst/>
          </a:prstGeom>
          <a:noFill/>
          <a:ln w="22225">
            <a:solidFill>
              <a:srgbClr val="7A2233"/>
            </a:solidFill>
            <a:prstDash val="solid"/>
            <a:tailEnd type="triangle"/>
          </a:ln>
        </p:spPr>
      </p:sp>
      <p:sp>
        <p:nvSpPr>
          <p:cNvPr id="42" name="Text 40"/>
          <p:cNvSpPr txBox="1"/>
          <p:nvPr/>
        </p:nvSpPr>
        <p:spPr>
          <a:xfrm>
            <a:off x="4480560" y="5943600"/>
            <a:ext cx="3246120" cy="384048"/>
          </a:xfrm>
          <a:prstGeom prst="roundRect">
            <a:avLst>
              <a:gd name="adj" fmla="val 14286"/>
            </a:avLst>
          </a:prstGeom>
          <a:solidFill>
            <a:srgbClr val="2C5F2D"/>
          </a:solidFill>
          <a:ln w="15875">
            <a:solidFill>
              <a:srgbClr val="2C5F2D"/>
            </a:solidFill>
          </a:ln>
        </p:spPr>
        <p:txBody>
          <a:bodyPr wrap="square" lIns="50800" tIns="50800" rIns="50800" bIns="5080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ZYGOTE  (2n)  →  embryo  →  seed</a:t>
            </a:r>
            <a:endParaRPr lang="en-US" sz="1100" dirty="0"/>
          </a:p>
        </p:txBody>
      </p:sp>
      <p:sp>
        <p:nvSpPr>
          <p:cNvPr id="43" name="Shape 41"/>
          <p:cNvSpPr/>
          <p:nvPr/>
        </p:nvSpPr>
        <p:spPr>
          <a:xfrm>
            <a:off x="7726680" y="6135624"/>
            <a:ext cx="3611880" cy="0"/>
          </a:xfrm>
          <a:prstGeom prst="line">
            <a:avLst/>
          </a:prstGeom>
          <a:noFill/>
          <a:ln w="22225">
            <a:solidFill>
              <a:srgbClr val="2C5F2D"/>
            </a:solidFill>
            <a:prstDash val="solid"/>
          </a:ln>
        </p:spPr>
      </p:sp>
      <p:sp>
        <p:nvSpPr>
          <p:cNvPr id="44" name="Shape 42"/>
          <p:cNvSpPr/>
          <p:nvPr/>
        </p:nvSpPr>
        <p:spPr>
          <a:xfrm>
            <a:off x="11338560" y="1380744"/>
            <a:ext cx="0" cy="4754880"/>
          </a:xfrm>
          <a:prstGeom prst="line">
            <a:avLst/>
          </a:prstGeom>
          <a:noFill/>
          <a:ln w="22225">
            <a:solidFill>
              <a:srgbClr val="2C5F2D"/>
            </a:solidFill>
            <a:prstDash val="solid"/>
          </a:ln>
        </p:spPr>
      </p:sp>
      <p:sp>
        <p:nvSpPr>
          <p:cNvPr id="45" name="Shape 43"/>
          <p:cNvSpPr/>
          <p:nvPr/>
        </p:nvSpPr>
        <p:spPr>
          <a:xfrm flipH="1">
            <a:off x="7726680" y="1380744"/>
            <a:ext cx="3611880" cy="0"/>
          </a:xfrm>
          <a:prstGeom prst="line">
            <a:avLst/>
          </a:prstGeom>
          <a:noFill/>
          <a:ln w="22225">
            <a:solidFill>
              <a:srgbClr val="2C5F2D"/>
            </a:solidFill>
            <a:prstDash val="solid"/>
            <a:headEnd type="none"/>
            <a:tailEnd type="triangle"/>
          </a:ln>
        </p:spPr>
      </p:sp>
      <p:sp>
        <p:nvSpPr>
          <p:cNvPr id="46" name="Text 44"/>
          <p:cNvSpPr txBox="1"/>
          <p:nvPr/>
        </p:nvSpPr>
        <p:spPr>
          <a:xfrm>
            <a:off x="8229600" y="1097280"/>
            <a:ext cx="3017520" cy="219456"/>
          </a:xfrm>
          <a:prstGeom prst="rect">
            <a:avLst/>
          </a:prstGeom>
          <a:noFill/>
          <a:ln/>
        </p:spPr>
        <p:txBody>
          <a:bodyPr wrap="square" lIns="0" tIns="0" rIns="0" bIns="0" rtlCol="0" anchor="ctr"/>
          <a:lstStyle/>
          <a:p>
            <a:pPr marL="0" indent="0" algn="ctr">
              <a:buNone/>
            </a:pPr>
            <a:r>
              <a:rPr lang="en-US" sz="850" i="1" dirty="0">
                <a:solidFill>
                  <a:srgbClr val="5F6C60"/>
                </a:solidFill>
                <a:latin typeface="Calibri" pitchFamily="34" charset="0"/>
                <a:ea typeface="Calibri" pitchFamily="34" charset="-122"/>
                <a:cs typeface="Calibri" pitchFamily="34" charset="-120"/>
              </a:rPr>
              <a:t>germination · mitosis</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txBox="1"/>
          <p:nvPr/>
        </p:nvSpPr>
        <p:spPr>
          <a:xfrm>
            <a:off x="502920" y="274320"/>
            <a:ext cx="11183112" cy="237744"/>
          </a:xfrm>
          <a:prstGeom prst="rect">
            <a:avLst/>
          </a:prstGeom>
          <a:noFill/>
          <a:ln/>
        </p:spPr>
        <p:txBody>
          <a:bodyPr wrap="square" lIns="0" tIns="0" rIns="0" bIns="0" rtlCol="0" anchor="ctr"/>
          <a:lstStyle/>
          <a:p>
            <a:pPr marL="0" indent="0">
              <a:buNone/>
            </a:pPr>
            <a:r>
              <a:rPr lang="en-US" sz="1150" b="1" kern="0" spc="200" dirty="0">
                <a:solidFill>
                  <a:srgbClr val="A85F16"/>
                </a:solidFill>
                <a:latin typeface="Calibri" pitchFamily="34" charset="0"/>
                <a:ea typeface="Calibri" pitchFamily="34" charset="-122"/>
                <a:cs typeface="Calibri" pitchFamily="34" charset="-120"/>
              </a:rPr>
              <a:t>QUICK REFERENCE</a:t>
            </a:r>
            <a:endParaRPr lang="en-US" sz="1150" dirty="0"/>
          </a:p>
        </p:txBody>
      </p:sp>
      <p:sp>
        <p:nvSpPr>
          <p:cNvPr id="3" name="Text 1"/>
          <p:cNvSpPr txBox="1"/>
          <p:nvPr/>
        </p:nvSpPr>
        <p:spPr>
          <a:xfrm>
            <a:off x="502920" y="512064"/>
            <a:ext cx="11183112" cy="566928"/>
          </a:xfrm>
          <a:prstGeom prst="rect">
            <a:avLst/>
          </a:prstGeom>
          <a:noFill/>
          <a:ln/>
        </p:spPr>
        <p:txBody>
          <a:bodyPr wrap="square" lIns="0" tIns="0" rIns="0" bIns="0" rtlCol="0" anchor="ctr"/>
          <a:lstStyle/>
          <a:p>
            <a:pPr marL="0" indent="0">
              <a:buNone/>
            </a:pPr>
            <a:r>
              <a:rPr lang="en-US" sz="2900" b="1" dirty="0">
                <a:solidFill>
                  <a:srgbClr val="1B3D1C"/>
                </a:solidFill>
                <a:latin typeface="Cambria" pitchFamily="34" charset="0"/>
                <a:ea typeface="Cambria" pitchFamily="34" charset="-122"/>
                <a:cs typeface="Cambria" pitchFamily="34" charset="-120"/>
              </a:rPr>
              <a:t>Ploidy ledger — what is 2n, what is n, and why</a:t>
            </a:r>
            <a:endParaRPr lang="en-US" sz="29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502920" y="1207008"/>
          <a:ext cx="11183112" cy="4594860"/>
        </p:xfrm>
        <a:graphic>
          <a:graphicData uri="http://schemas.openxmlformats.org/drawingml/2006/table">
            <a:tbl>
              <a:tblPr/>
              <a:tblGrid>
                <a:gridCol w="3977640">
                  <a:extLst>
                    <a:ext uri="{9D8B030D-6E8A-4147-A177-3AD203B41FA5}">
                      <a16:colId xmlns:a16="http://schemas.microsoft.com/office/drawing/2014/main" val="20000"/>
                    </a:ext>
                  </a:extLst>
                </a:gridCol>
                <a:gridCol w="1600200">
                  <a:extLst>
                    <a:ext uri="{9D8B030D-6E8A-4147-A177-3AD203B41FA5}">
                      <a16:colId xmlns:a16="http://schemas.microsoft.com/office/drawing/2014/main" val="20001"/>
                    </a:ext>
                  </a:extLst>
                </a:gridCol>
                <a:gridCol w="777240">
                  <a:extLst>
                    <a:ext uri="{9D8B030D-6E8A-4147-A177-3AD203B41FA5}">
                      <a16:colId xmlns:a16="http://schemas.microsoft.com/office/drawing/2014/main" val="20002"/>
                    </a:ext>
                  </a:extLst>
                </a:gridCol>
                <a:gridCol w="4828032">
                  <a:extLst>
                    <a:ext uri="{9D8B030D-6E8A-4147-A177-3AD203B41FA5}">
                      <a16:colId xmlns:a16="http://schemas.microsoft.com/office/drawing/2014/main" val="20003"/>
                    </a:ext>
                  </a:extLst>
                </a:gridCol>
              </a:tblGrid>
              <a:tr h="306324">
                <a:tc>
                  <a:txBody>
                    <a:bodyPr/>
                    <a:lstStyle/>
                    <a:p>
                      <a:pPr marL="0" indent="0">
                        <a:buNone/>
                      </a:pPr>
                      <a:r>
                        <a:rPr lang="en-US" sz="1050" b="1" dirty="0">
                          <a:solidFill>
                            <a:srgbClr val="FFFFFF"/>
                          </a:solidFill>
                          <a:latin typeface="Calibri" pitchFamily="34" charset="0"/>
                          <a:ea typeface="Calibri" pitchFamily="34" charset="-122"/>
                          <a:cs typeface="Calibri" pitchFamily="34" charset="-120"/>
                        </a:rPr>
                        <a:t>Structure</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2C5F2D"/>
                    </a:solidFill>
                  </a:tcPr>
                </a:tc>
                <a:tc>
                  <a:txBody>
                    <a:bodyPr/>
                    <a:lstStyle/>
                    <a:p>
                      <a:pPr marL="0" indent="0">
                        <a:buNone/>
                      </a:pPr>
                      <a:r>
                        <a:rPr lang="en-US" sz="1050" b="1" dirty="0">
                          <a:solidFill>
                            <a:srgbClr val="FFFFFF"/>
                          </a:solidFill>
                          <a:latin typeface="Calibri" pitchFamily="34" charset="0"/>
                          <a:ea typeface="Calibri" pitchFamily="34" charset="-122"/>
                          <a:cs typeface="Calibri" pitchFamily="34" charset="-120"/>
                        </a:rPr>
                        <a:t>Belongs to</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2C5F2D"/>
                    </a:solidFill>
                  </a:tcPr>
                </a:tc>
                <a:tc>
                  <a:txBody>
                    <a:bodyPr/>
                    <a:lstStyle/>
                    <a:p>
                      <a:pPr marL="0" indent="0">
                        <a:buNone/>
                      </a:pPr>
                      <a:r>
                        <a:rPr lang="en-US" sz="1050" b="1" dirty="0">
                          <a:solidFill>
                            <a:srgbClr val="FFFFFF"/>
                          </a:solidFill>
                          <a:latin typeface="Calibri" pitchFamily="34" charset="0"/>
                          <a:ea typeface="Calibri" pitchFamily="34" charset="-122"/>
                          <a:cs typeface="Calibri" pitchFamily="34" charset="-120"/>
                        </a:rPr>
                        <a:t>Ploidy</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2C5F2D"/>
                    </a:solidFill>
                  </a:tcPr>
                </a:tc>
                <a:tc>
                  <a:txBody>
                    <a:bodyPr/>
                    <a:lstStyle/>
                    <a:p>
                      <a:pPr marL="0" indent="0">
                        <a:buNone/>
                      </a:pPr>
                      <a:r>
                        <a:rPr lang="en-US" sz="1050" b="1" dirty="0">
                          <a:solidFill>
                            <a:srgbClr val="FFFFFF"/>
                          </a:solidFill>
                          <a:latin typeface="Calibri" pitchFamily="34" charset="0"/>
                          <a:ea typeface="Calibri" pitchFamily="34" charset="-122"/>
                          <a:cs typeface="Calibri" pitchFamily="34" charset="-120"/>
                        </a:rPr>
                        <a:t>How it arises</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2C5F2D"/>
                    </a:solidFill>
                  </a:tcPr>
                </a:tc>
                <a:extLst>
                  <a:ext uri="{0D108BD9-81ED-4DB2-BD59-A6C34878D82A}">
                    <a16:rowId xmlns:a16="http://schemas.microsoft.com/office/drawing/2014/main" val="10000"/>
                  </a:ext>
                </a:extLst>
              </a:tr>
              <a:tr h="306324">
                <a:tc>
                  <a:txBody>
                    <a:bodyPr/>
                    <a:lstStyle/>
                    <a:p>
                      <a:pPr marL="0" indent="0">
                        <a:buNone/>
                      </a:pPr>
                      <a:r>
                        <a:rPr lang="en-US" sz="1020" dirty="0">
                          <a:solidFill>
                            <a:srgbClr val="1C2B1D"/>
                          </a:solidFill>
                          <a:latin typeface="Calibri" pitchFamily="34" charset="0"/>
                          <a:ea typeface="Calibri" pitchFamily="34" charset="-122"/>
                          <a:cs typeface="Calibri" pitchFamily="34" charset="-120"/>
                        </a:rPr>
                        <a:t>Root, stem, leaf, cone axis</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1020" dirty="0">
                          <a:solidFill>
                            <a:srgbClr val="1B3D1C"/>
                          </a:solidFill>
                          <a:latin typeface="Calibri" pitchFamily="34" charset="0"/>
                          <a:ea typeface="Calibri" pitchFamily="34" charset="-122"/>
                          <a:cs typeface="Calibri" pitchFamily="34" charset="-120"/>
                        </a:rPr>
                        <a:t>Sporophyte</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lgn="ctr">
                        <a:buNone/>
                      </a:pPr>
                      <a:r>
                        <a:rPr lang="en-US" sz="1020" b="1" dirty="0">
                          <a:solidFill>
                            <a:srgbClr val="FFFFFF"/>
                          </a:solidFill>
                          <a:latin typeface="Calibri" pitchFamily="34" charset="0"/>
                          <a:ea typeface="Calibri" pitchFamily="34" charset="-122"/>
                          <a:cs typeface="Calibri" pitchFamily="34" charset="-120"/>
                        </a:rPr>
                        <a:t>2n</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2C5F2D"/>
                    </a:solidFill>
                  </a:tcPr>
                </a:tc>
                <a:tc>
                  <a:txBody>
                    <a:bodyPr/>
                    <a:lstStyle/>
                    <a:p>
                      <a:pPr marL="0" indent="0">
                        <a:buNone/>
                      </a:pPr>
                      <a:r>
                        <a:rPr lang="en-US" sz="950" dirty="0">
                          <a:solidFill>
                            <a:srgbClr val="5F6C60"/>
                          </a:solidFill>
                          <a:latin typeface="Calibri" pitchFamily="34" charset="0"/>
                          <a:ea typeface="Calibri" pitchFamily="34" charset="-122"/>
                          <a:cs typeface="Calibri" pitchFamily="34" charset="-120"/>
                        </a:rPr>
                        <a:t>Mitosis from the zygote</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1"/>
                  </a:ext>
                </a:extLst>
              </a:tr>
              <a:tr h="306324">
                <a:tc>
                  <a:txBody>
                    <a:bodyPr/>
                    <a:lstStyle/>
                    <a:p>
                      <a:pPr marL="0" indent="0">
                        <a:buNone/>
                      </a:pPr>
                      <a:r>
                        <a:rPr lang="en-US" sz="1020" dirty="0">
                          <a:solidFill>
                            <a:srgbClr val="1C2B1D"/>
                          </a:solidFill>
                          <a:latin typeface="Calibri" pitchFamily="34" charset="0"/>
                          <a:ea typeface="Calibri" pitchFamily="34" charset="-122"/>
                          <a:cs typeface="Calibri" pitchFamily="34" charset="-120"/>
                        </a:rPr>
                        <a:t>Microsporophyll / megasporophyll / ovuliferous scale</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1020" dirty="0">
                          <a:solidFill>
                            <a:srgbClr val="1B3D1C"/>
                          </a:solidFill>
                          <a:latin typeface="Calibri" pitchFamily="34" charset="0"/>
                          <a:ea typeface="Calibri" pitchFamily="34" charset="-122"/>
                          <a:cs typeface="Calibri" pitchFamily="34" charset="-120"/>
                        </a:rPr>
                        <a:t>Sporophyte</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lgn="ctr">
                        <a:buNone/>
                      </a:pPr>
                      <a:r>
                        <a:rPr lang="en-US" sz="1020" b="1" dirty="0">
                          <a:solidFill>
                            <a:srgbClr val="FFFFFF"/>
                          </a:solidFill>
                          <a:latin typeface="Calibri" pitchFamily="34" charset="0"/>
                          <a:ea typeface="Calibri" pitchFamily="34" charset="-122"/>
                          <a:cs typeface="Calibri" pitchFamily="34" charset="-120"/>
                        </a:rPr>
                        <a:t>2n</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2C5F2D"/>
                    </a:solidFill>
                  </a:tcPr>
                </a:tc>
                <a:tc>
                  <a:txBody>
                    <a:bodyPr/>
                    <a:lstStyle/>
                    <a:p>
                      <a:pPr marL="0" indent="0">
                        <a:buNone/>
                      </a:pPr>
                      <a:r>
                        <a:rPr lang="en-US" sz="950" dirty="0">
                          <a:solidFill>
                            <a:srgbClr val="5F6C60"/>
                          </a:solidFill>
                          <a:latin typeface="Calibri" pitchFamily="34" charset="0"/>
                          <a:ea typeface="Calibri" pitchFamily="34" charset="-122"/>
                          <a:cs typeface="Calibri" pitchFamily="34" charset="-120"/>
                        </a:rPr>
                        <a:t>Modified sporophyte leaves</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2"/>
                  </a:ext>
                </a:extLst>
              </a:tr>
              <a:tr h="306324">
                <a:tc>
                  <a:txBody>
                    <a:bodyPr/>
                    <a:lstStyle/>
                    <a:p>
                      <a:pPr marL="0" indent="0">
                        <a:buNone/>
                      </a:pPr>
                      <a:r>
                        <a:rPr lang="en-US" sz="1020" dirty="0">
                          <a:solidFill>
                            <a:srgbClr val="1C2B1D"/>
                          </a:solidFill>
                          <a:latin typeface="Calibri" pitchFamily="34" charset="0"/>
                          <a:ea typeface="Calibri" pitchFamily="34" charset="-122"/>
                          <a:cs typeface="Calibri" pitchFamily="34" charset="-120"/>
                        </a:rPr>
                        <a:t>Integument, micropyle, seed coat, seed wing</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1020" dirty="0">
                          <a:solidFill>
                            <a:srgbClr val="1B3D1C"/>
                          </a:solidFill>
                          <a:latin typeface="Calibri" pitchFamily="34" charset="0"/>
                          <a:ea typeface="Calibri" pitchFamily="34" charset="-122"/>
                          <a:cs typeface="Calibri" pitchFamily="34" charset="-120"/>
                        </a:rPr>
                        <a:t>Sporophyte</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lgn="ctr">
                        <a:buNone/>
                      </a:pPr>
                      <a:r>
                        <a:rPr lang="en-US" sz="1020" b="1" dirty="0">
                          <a:solidFill>
                            <a:srgbClr val="FFFFFF"/>
                          </a:solidFill>
                          <a:latin typeface="Calibri" pitchFamily="34" charset="0"/>
                          <a:ea typeface="Calibri" pitchFamily="34" charset="-122"/>
                          <a:cs typeface="Calibri" pitchFamily="34" charset="-120"/>
                        </a:rPr>
                        <a:t>2n</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2C5F2D"/>
                    </a:solidFill>
                  </a:tcPr>
                </a:tc>
                <a:tc>
                  <a:txBody>
                    <a:bodyPr/>
                    <a:lstStyle/>
                    <a:p>
                      <a:pPr marL="0" indent="0">
                        <a:buNone/>
                      </a:pPr>
                      <a:r>
                        <a:rPr lang="en-US" sz="950" dirty="0">
                          <a:solidFill>
                            <a:srgbClr val="5F6C60"/>
                          </a:solidFill>
                          <a:latin typeface="Calibri" pitchFamily="34" charset="0"/>
                          <a:ea typeface="Calibri" pitchFamily="34" charset="-122"/>
                          <a:cs typeface="Calibri" pitchFamily="34" charset="-120"/>
                        </a:rPr>
                        <a:t>Outgrowth of the parent sporophyte</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3"/>
                  </a:ext>
                </a:extLst>
              </a:tr>
              <a:tr h="306324">
                <a:tc>
                  <a:txBody>
                    <a:bodyPr/>
                    <a:lstStyle/>
                    <a:p>
                      <a:pPr marL="0" indent="0">
                        <a:buNone/>
                      </a:pPr>
                      <a:r>
                        <a:rPr lang="en-US" sz="1020" dirty="0">
                          <a:solidFill>
                            <a:srgbClr val="1C2B1D"/>
                          </a:solidFill>
                          <a:latin typeface="Calibri" pitchFamily="34" charset="0"/>
                          <a:ea typeface="Calibri" pitchFamily="34" charset="-122"/>
                          <a:cs typeface="Calibri" pitchFamily="34" charset="-120"/>
                        </a:rPr>
                        <a:t>Nucellus (megasporangium) &amp; sporangial wall + tapetum</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1020" dirty="0">
                          <a:solidFill>
                            <a:srgbClr val="1B3D1C"/>
                          </a:solidFill>
                          <a:latin typeface="Calibri" pitchFamily="34" charset="0"/>
                          <a:ea typeface="Calibri" pitchFamily="34" charset="-122"/>
                          <a:cs typeface="Calibri" pitchFamily="34" charset="-120"/>
                        </a:rPr>
                        <a:t>Sporophyte</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lgn="ctr">
                        <a:buNone/>
                      </a:pPr>
                      <a:r>
                        <a:rPr lang="en-US" sz="1020" b="1" dirty="0">
                          <a:solidFill>
                            <a:srgbClr val="FFFFFF"/>
                          </a:solidFill>
                          <a:latin typeface="Calibri" pitchFamily="34" charset="0"/>
                          <a:ea typeface="Calibri" pitchFamily="34" charset="-122"/>
                          <a:cs typeface="Calibri" pitchFamily="34" charset="-120"/>
                        </a:rPr>
                        <a:t>2n</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2C5F2D"/>
                    </a:solidFill>
                  </a:tcPr>
                </a:tc>
                <a:tc>
                  <a:txBody>
                    <a:bodyPr/>
                    <a:lstStyle/>
                    <a:p>
                      <a:pPr marL="0" indent="0">
                        <a:buNone/>
                      </a:pPr>
                      <a:r>
                        <a:rPr lang="en-US" sz="950" dirty="0">
                          <a:solidFill>
                            <a:srgbClr val="5F6C60"/>
                          </a:solidFill>
                          <a:latin typeface="Calibri" pitchFamily="34" charset="0"/>
                          <a:ea typeface="Calibri" pitchFamily="34" charset="-122"/>
                          <a:cs typeface="Calibri" pitchFamily="34" charset="-120"/>
                        </a:rPr>
                        <a:t>Sporophyte tissue that nourishes spores</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4"/>
                  </a:ext>
                </a:extLst>
              </a:tr>
              <a:tr h="306324">
                <a:tc>
                  <a:txBody>
                    <a:bodyPr/>
                    <a:lstStyle/>
                    <a:p>
                      <a:pPr marL="0" indent="0">
                        <a:buNone/>
                      </a:pPr>
                      <a:r>
                        <a:rPr lang="en-US" sz="1020" dirty="0">
                          <a:solidFill>
                            <a:srgbClr val="1C2B1D"/>
                          </a:solidFill>
                          <a:latin typeface="Calibri" pitchFamily="34" charset="0"/>
                          <a:ea typeface="Calibri" pitchFamily="34" charset="-122"/>
                          <a:cs typeface="Calibri" pitchFamily="34" charset="-120"/>
                        </a:rPr>
                        <a:t>Microspore &amp; megaspore mother cells</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1020" dirty="0">
                          <a:solidFill>
                            <a:srgbClr val="1B3D1C"/>
                          </a:solidFill>
                          <a:latin typeface="Calibri" pitchFamily="34" charset="0"/>
                          <a:ea typeface="Calibri" pitchFamily="34" charset="-122"/>
                          <a:cs typeface="Calibri" pitchFamily="34" charset="-120"/>
                        </a:rPr>
                        <a:t>Sporophyte</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lgn="ctr">
                        <a:buNone/>
                      </a:pPr>
                      <a:r>
                        <a:rPr lang="en-US" sz="1020" b="1" dirty="0">
                          <a:solidFill>
                            <a:srgbClr val="FFFFFF"/>
                          </a:solidFill>
                          <a:latin typeface="Calibri" pitchFamily="34" charset="0"/>
                          <a:ea typeface="Calibri" pitchFamily="34" charset="-122"/>
                          <a:cs typeface="Calibri" pitchFamily="34" charset="-120"/>
                        </a:rPr>
                        <a:t>2n</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2C5F2D"/>
                    </a:solidFill>
                  </a:tcPr>
                </a:tc>
                <a:tc>
                  <a:txBody>
                    <a:bodyPr/>
                    <a:lstStyle/>
                    <a:p>
                      <a:pPr marL="0" indent="0">
                        <a:buNone/>
                      </a:pPr>
                      <a:r>
                        <a:rPr lang="en-US" sz="950" dirty="0">
                          <a:solidFill>
                            <a:srgbClr val="5F6C60"/>
                          </a:solidFill>
                          <a:latin typeface="Calibri" pitchFamily="34" charset="0"/>
                          <a:ea typeface="Calibri" pitchFamily="34" charset="-122"/>
                          <a:cs typeface="Calibri" pitchFamily="34" charset="-120"/>
                        </a:rPr>
                        <a:t>The last diploid cells of the generation</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5"/>
                  </a:ext>
                </a:extLst>
              </a:tr>
              <a:tr h="306324">
                <a:tc>
                  <a:txBody>
                    <a:bodyPr/>
                    <a:lstStyle/>
                    <a:p>
                      <a:pPr marL="0" indent="0">
                        <a:buNone/>
                      </a:pPr>
                      <a:r>
                        <a:rPr lang="en-US" sz="1020" dirty="0">
                          <a:solidFill>
                            <a:srgbClr val="1C2B1D"/>
                          </a:solidFill>
                          <a:latin typeface="Calibri" pitchFamily="34" charset="0"/>
                          <a:ea typeface="Calibri" pitchFamily="34" charset="-122"/>
                          <a:cs typeface="Calibri" pitchFamily="34" charset="-120"/>
                        </a:rPr>
                        <a:t>Microspore  →  pollen grain</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1020" dirty="0">
                          <a:solidFill>
                            <a:srgbClr val="7A430E"/>
                          </a:solidFill>
                          <a:latin typeface="Calibri" pitchFamily="34" charset="0"/>
                          <a:ea typeface="Calibri" pitchFamily="34" charset="-122"/>
                          <a:cs typeface="Calibri" pitchFamily="34" charset="-120"/>
                        </a:rPr>
                        <a:t>Gametophyte</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lgn="ctr">
                        <a:buNone/>
                      </a:pPr>
                      <a:r>
                        <a:rPr lang="en-US" sz="1020" b="1" dirty="0">
                          <a:solidFill>
                            <a:srgbClr val="FFFFFF"/>
                          </a:solidFill>
                          <a:latin typeface="Calibri" pitchFamily="34" charset="0"/>
                          <a:ea typeface="Calibri" pitchFamily="34" charset="-122"/>
                          <a:cs typeface="Calibri" pitchFamily="34" charset="-120"/>
                        </a:rPr>
                        <a:t>n</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A85F16"/>
                    </a:solidFill>
                  </a:tcPr>
                </a:tc>
                <a:tc>
                  <a:txBody>
                    <a:bodyPr/>
                    <a:lstStyle/>
                    <a:p>
                      <a:pPr marL="0" indent="0">
                        <a:buNone/>
                      </a:pPr>
                      <a:r>
                        <a:rPr lang="en-US" sz="950" dirty="0">
                          <a:solidFill>
                            <a:srgbClr val="5F6C60"/>
                          </a:solidFill>
                          <a:latin typeface="Calibri" pitchFamily="34" charset="0"/>
                          <a:ea typeface="Calibri" pitchFamily="34" charset="-122"/>
                          <a:cs typeface="Calibri" pitchFamily="34" charset="-120"/>
                        </a:rPr>
                        <a:t>MEIOSIS in the microsporangium</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6"/>
                  </a:ext>
                </a:extLst>
              </a:tr>
              <a:tr h="306324">
                <a:tc>
                  <a:txBody>
                    <a:bodyPr/>
                    <a:lstStyle/>
                    <a:p>
                      <a:pPr marL="0" indent="0">
                        <a:buNone/>
                      </a:pPr>
                      <a:r>
                        <a:rPr lang="en-US" sz="1020" dirty="0">
                          <a:solidFill>
                            <a:srgbClr val="1C2B1D"/>
                          </a:solidFill>
                          <a:latin typeface="Calibri" pitchFamily="34" charset="0"/>
                          <a:ea typeface="Calibri" pitchFamily="34" charset="-122"/>
                          <a:cs typeface="Calibri" pitchFamily="34" charset="-120"/>
                        </a:rPr>
                        <a:t>Functional megaspore</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1020" dirty="0">
                          <a:solidFill>
                            <a:srgbClr val="7A430E"/>
                          </a:solidFill>
                          <a:latin typeface="Calibri" pitchFamily="34" charset="0"/>
                          <a:ea typeface="Calibri" pitchFamily="34" charset="-122"/>
                          <a:cs typeface="Calibri" pitchFamily="34" charset="-120"/>
                        </a:rPr>
                        <a:t>Gametophyte</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lgn="ctr">
                        <a:buNone/>
                      </a:pPr>
                      <a:r>
                        <a:rPr lang="en-US" sz="1020" b="1" dirty="0">
                          <a:solidFill>
                            <a:srgbClr val="FFFFFF"/>
                          </a:solidFill>
                          <a:latin typeface="Calibri" pitchFamily="34" charset="0"/>
                          <a:ea typeface="Calibri" pitchFamily="34" charset="-122"/>
                          <a:cs typeface="Calibri" pitchFamily="34" charset="-120"/>
                        </a:rPr>
                        <a:t>n</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A85F16"/>
                    </a:solidFill>
                  </a:tcPr>
                </a:tc>
                <a:tc>
                  <a:txBody>
                    <a:bodyPr/>
                    <a:lstStyle/>
                    <a:p>
                      <a:pPr marL="0" indent="0">
                        <a:buNone/>
                      </a:pPr>
                      <a:r>
                        <a:rPr lang="en-US" sz="950" dirty="0">
                          <a:solidFill>
                            <a:srgbClr val="5F6C60"/>
                          </a:solidFill>
                          <a:latin typeface="Calibri" pitchFamily="34" charset="0"/>
                          <a:ea typeface="Calibri" pitchFamily="34" charset="-122"/>
                          <a:cs typeface="Calibri" pitchFamily="34" charset="-120"/>
                        </a:rPr>
                        <a:t>MEIOSIS in the nucellus; 3 sisters abort</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7"/>
                  </a:ext>
                </a:extLst>
              </a:tr>
              <a:tr h="306324">
                <a:tc>
                  <a:txBody>
                    <a:bodyPr/>
                    <a:lstStyle/>
                    <a:p>
                      <a:pPr marL="0" indent="0">
                        <a:buNone/>
                      </a:pPr>
                      <a:r>
                        <a:rPr lang="en-US" sz="1020" dirty="0">
                          <a:solidFill>
                            <a:srgbClr val="1C2B1D"/>
                          </a:solidFill>
                          <a:latin typeface="Calibri" pitchFamily="34" charset="0"/>
                          <a:ea typeface="Calibri" pitchFamily="34" charset="-122"/>
                          <a:cs typeface="Calibri" pitchFamily="34" charset="-120"/>
                        </a:rPr>
                        <a:t>Prothallial, tube, stalk &amp; body cells</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1020" dirty="0">
                          <a:solidFill>
                            <a:srgbClr val="7A430E"/>
                          </a:solidFill>
                          <a:latin typeface="Calibri" pitchFamily="34" charset="0"/>
                          <a:ea typeface="Calibri" pitchFamily="34" charset="-122"/>
                          <a:cs typeface="Calibri" pitchFamily="34" charset="-120"/>
                        </a:rPr>
                        <a:t>Gametophyte</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lgn="ctr">
                        <a:buNone/>
                      </a:pPr>
                      <a:r>
                        <a:rPr lang="en-US" sz="1020" b="1" dirty="0">
                          <a:solidFill>
                            <a:srgbClr val="FFFFFF"/>
                          </a:solidFill>
                          <a:latin typeface="Calibri" pitchFamily="34" charset="0"/>
                          <a:ea typeface="Calibri" pitchFamily="34" charset="-122"/>
                          <a:cs typeface="Calibri" pitchFamily="34" charset="-120"/>
                        </a:rPr>
                        <a:t>n</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A85F16"/>
                    </a:solidFill>
                  </a:tcPr>
                </a:tc>
                <a:tc>
                  <a:txBody>
                    <a:bodyPr/>
                    <a:lstStyle/>
                    <a:p>
                      <a:pPr marL="0" indent="0">
                        <a:buNone/>
                      </a:pPr>
                      <a:r>
                        <a:rPr lang="en-US" sz="950" dirty="0">
                          <a:solidFill>
                            <a:srgbClr val="5F6C60"/>
                          </a:solidFill>
                          <a:latin typeface="Calibri" pitchFamily="34" charset="0"/>
                          <a:ea typeface="Calibri" pitchFamily="34" charset="-122"/>
                          <a:cs typeface="Calibri" pitchFamily="34" charset="-120"/>
                        </a:rPr>
                        <a:t>Mitosis inside the microspore wall</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8"/>
                  </a:ext>
                </a:extLst>
              </a:tr>
              <a:tr h="306324">
                <a:tc>
                  <a:txBody>
                    <a:bodyPr/>
                    <a:lstStyle/>
                    <a:p>
                      <a:pPr marL="0" indent="0">
                        <a:buNone/>
                      </a:pPr>
                      <a:r>
                        <a:rPr lang="en-US" sz="1020" dirty="0">
                          <a:solidFill>
                            <a:srgbClr val="1C2B1D"/>
                          </a:solidFill>
                          <a:latin typeface="Calibri" pitchFamily="34" charset="0"/>
                          <a:ea typeface="Calibri" pitchFamily="34" charset="-122"/>
                          <a:cs typeface="Calibri" pitchFamily="34" charset="-120"/>
                        </a:rPr>
                        <a:t>Male gametes (sperm / male nuclei)</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1020" dirty="0">
                          <a:solidFill>
                            <a:srgbClr val="7A430E"/>
                          </a:solidFill>
                          <a:latin typeface="Calibri" pitchFamily="34" charset="0"/>
                          <a:ea typeface="Calibri" pitchFamily="34" charset="-122"/>
                          <a:cs typeface="Calibri" pitchFamily="34" charset="-120"/>
                        </a:rPr>
                        <a:t>Gametophyte</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lgn="ctr">
                        <a:buNone/>
                      </a:pPr>
                      <a:r>
                        <a:rPr lang="en-US" sz="1020" b="1" dirty="0">
                          <a:solidFill>
                            <a:srgbClr val="FFFFFF"/>
                          </a:solidFill>
                          <a:latin typeface="Calibri" pitchFamily="34" charset="0"/>
                          <a:ea typeface="Calibri" pitchFamily="34" charset="-122"/>
                          <a:cs typeface="Calibri" pitchFamily="34" charset="-120"/>
                        </a:rPr>
                        <a:t>n</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A85F16"/>
                    </a:solidFill>
                  </a:tcPr>
                </a:tc>
                <a:tc>
                  <a:txBody>
                    <a:bodyPr/>
                    <a:lstStyle/>
                    <a:p>
                      <a:pPr marL="0" indent="0">
                        <a:buNone/>
                      </a:pPr>
                      <a:r>
                        <a:rPr lang="en-US" sz="950" dirty="0">
                          <a:solidFill>
                            <a:srgbClr val="5F6C60"/>
                          </a:solidFill>
                          <a:latin typeface="Calibri" pitchFamily="34" charset="0"/>
                          <a:ea typeface="Calibri" pitchFamily="34" charset="-122"/>
                          <a:cs typeface="Calibri" pitchFamily="34" charset="-120"/>
                        </a:rPr>
                        <a:t>Mitosis of the body cell</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9"/>
                  </a:ext>
                </a:extLst>
              </a:tr>
              <a:tr h="306324">
                <a:tc>
                  <a:txBody>
                    <a:bodyPr/>
                    <a:lstStyle/>
                    <a:p>
                      <a:pPr marL="0" indent="0">
                        <a:buNone/>
                      </a:pPr>
                      <a:r>
                        <a:rPr lang="en-US" sz="1020" dirty="0">
                          <a:solidFill>
                            <a:srgbClr val="1C2B1D"/>
                          </a:solidFill>
                          <a:latin typeface="Calibri" pitchFamily="34" charset="0"/>
                          <a:ea typeface="Calibri" pitchFamily="34" charset="-122"/>
                          <a:cs typeface="Calibri" pitchFamily="34" charset="-120"/>
                        </a:rPr>
                        <a:t>Female gametophyte = “endosperm” / prothallus</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1020" dirty="0">
                          <a:solidFill>
                            <a:srgbClr val="7A430E"/>
                          </a:solidFill>
                          <a:latin typeface="Calibri" pitchFamily="34" charset="0"/>
                          <a:ea typeface="Calibri" pitchFamily="34" charset="-122"/>
                          <a:cs typeface="Calibri" pitchFamily="34" charset="-120"/>
                        </a:rPr>
                        <a:t>Gametophyte</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lgn="ctr">
                        <a:buNone/>
                      </a:pPr>
                      <a:r>
                        <a:rPr lang="en-US" sz="1020" b="1" dirty="0">
                          <a:solidFill>
                            <a:srgbClr val="FFFFFF"/>
                          </a:solidFill>
                          <a:latin typeface="Calibri" pitchFamily="34" charset="0"/>
                          <a:ea typeface="Calibri" pitchFamily="34" charset="-122"/>
                          <a:cs typeface="Calibri" pitchFamily="34" charset="-120"/>
                        </a:rPr>
                        <a:t>n</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A85F16"/>
                    </a:solidFill>
                  </a:tcPr>
                </a:tc>
                <a:tc>
                  <a:txBody>
                    <a:bodyPr/>
                    <a:lstStyle/>
                    <a:p>
                      <a:pPr marL="0" indent="0">
                        <a:buNone/>
                      </a:pPr>
                      <a:r>
                        <a:rPr lang="en-US" sz="950" dirty="0">
                          <a:solidFill>
                            <a:srgbClr val="5F6C60"/>
                          </a:solidFill>
                          <a:latin typeface="Calibri" pitchFamily="34" charset="0"/>
                          <a:ea typeface="Calibri" pitchFamily="34" charset="-122"/>
                          <a:cs typeface="Calibri" pitchFamily="34" charset="-120"/>
                        </a:rPr>
                        <a:t>Free-nuclear then cellular mitosis of the megaspore</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10"/>
                  </a:ext>
                </a:extLst>
              </a:tr>
              <a:tr h="306324">
                <a:tc>
                  <a:txBody>
                    <a:bodyPr/>
                    <a:lstStyle/>
                    <a:p>
                      <a:pPr marL="0" indent="0">
                        <a:buNone/>
                      </a:pPr>
                      <a:r>
                        <a:rPr lang="en-US" sz="1020" dirty="0">
                          <a:solidFill>
                            <a:srgbClr val="1C2B1D"/>
                          </a:solidFill>
                          <a:latin typeface="Calibri" pitchFamily="34" charset="0"/>
                          <a:ea typeface="Calibri" pitchFamily="34" charset="-122"/>
                          <a:cs typeface="Calibri" pitchFamily="34" charset="-120"/>
                        </a:rPr>
                        <a:t>Archegonial neck cells, jacket, ventral canal cell</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1020" dirty="0">
                          <a:solidFill>
                            <a:srgbClr val="7A430E"/>
                          </a:solidFill>
                          <a:latin typeface="Calibri" pitchFamily="34" charset="0"/>
                          <a:ea typeface="Calibri" pitchFamily="34" charset="-122"/>
                          <a:cs typeface="Calibri" pitchFamily="34" charset="-120"/>
                        </a:rPr>
                        <a:t>Gametophyte</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lgn="ctr">
                        <a:buNone/>
                      </a:pPr>
                      <a:r>
                        <a:rPr lang="en-US" sz="1020" b="1" dirty="0">
                          <a:solidFill>
                            <a:srgbClr val="FFFFFF"/>
                          </a:solidFill>
                          <a:latin typeface="Calibri" pitchFamily="34" charset="0"/>
                          <a:ea typeface="Calibri" pitchFamily="34" charset="-122"/>
                          <a:cs typeface="Calibri" pitchFamily="34" charset="-120"/>
                        </a:rPr>
                        <a:t>n</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A85F16"/>
                    </a:solidFill>
                  </a:tcPr>
                </a:tc>
                <a:tc>
                  <a:txBody>
                    <a:bodyPr/>
                    <a:lstStyle/>
                    <a:p>
                      <a:pPr marL="0" indent="0">
                        <a:buNone/>
                      </a:pPr>
                      <a:r>
                        <a:rPr lang="en-US" sz="950" dirty="0">
                          <a:solidFill>
                            <a:srgbClr val="5F6C60"/>
                          </a:solidFill>
                          <a:latin typeface="Calibri" pitchFamily="34" charset="0"/>
                          <a:ea typeface="Calibri" pitchFamily="34" charset="-122"/>
                          <a:cs typeface="Calibri" pitchFamily="34" charset="-120"/>
                        </a:rPr>
                        <a:t>Mitosis in the female gametophyte</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11"/>
                  </a:ext>
                </a:extLst>
              </a:tr>
              <a:tr h="306324">
                <a:tc>
                  <a:txBody>
                    <a:bodyPr/>
                    <a:lstStyle/>
                    <a:p>
                      <a:pPr marL="0" indent="0">
                        <a:buNone/>
                      </a:pPr>
                      <a:r>
                        <a:rPr lang="en-US" sz="1020" dirty="0">
                          <a:solidFill>
                            <a:srgbClr val="1C2B1D"/>
                          </a:solidFill>
                          <a:latin typeface="Calibri" pitchFamily="34" charset="0"/>
                          <a:ea typeface="Calibri" pitchFamily="34" charset="-122"/>
                          <a:cs typeface="Calibri" pitchFamily="34" charset="-120"/>
                        </a:rPr>
                        <a:t>Egg</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1020" dirty="0">
                          <a:solidFill>
                            <a:srgbClr val="7A430E"/>
                          </a:solidFill>
                          <a:latin typeface="Calibri" pitchFamily="34" charset="0"/>
                          <a:ea typeface="Calibri" pitchFamily="34" charset="-122"/>
                          <a:cs typeface="Calibri" pitchFamily="34" charset="-120"/>
                        </a:rPr>
                        <a:t>Gametophyte</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lgn="ctr">
                        <a:buNone/>
                      </a:pPr>
                      <a:r>
                        <a:rPr lang="en-US" sz="1020" b="1" dirty="0">
                          <a:solidFill>
                            <a:srgbClr val="FFFFFF"/>
                          </a:solidFill>
                          <a:latin typeface="Calibri" pitchFamily="34" charset="0"/>
                          <a:ea typeface="Calibri" pitchFamily="34" charset="-122"/>
                          <a:cs typeface="Calibri" pitchFamily="34" charset="-120"/>
                        </a:rPr>
                        <a:t>n</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A85F16"/>
                    </a:solidFill>
                  </a:tcPr>
                </a:tc>
                <a:tc>
                  <a:txBody>
                    <a:bodyPr/>
                    <a:lstStyle/>
                    <a:p>
                      <a:pPr marL="0" indent="0">
                        <a:buNone/>
                      </a:pPr>
                      <a:r>
                        <a:rPr lang="en-US" sz="950" dirty="0">
                          <a:solidFill>
                            <a:srgbClr val="5F6C60"/>
                          </a:solidFill>
                          <a:latin typeface="Calibri" pitchFamily="34" charset="0"/>
                          <a:ea typeface="Calibri" pitchFamily="34" charset="-122"/>
                          <a:cs typeface="Calibri" pitchFamily="34" charset="-120"/>
                        </a:rPr>
                        <a:t>Mitosis of the central cell of the archegonium</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12"/>
                  </a:ext>
                </a:extLst>
              </a:tr>
              <a:tr h="306324">
                <a:tc>
                  <a:txBody>
                    <a:bodyPr/>
                    <a:lstStyle/>
                    <a:p>
                      <a:pPr marL="0" indent="0">
                        <a:buNone/>
                      </a:pPr>
                      <a:r>
                        <a:rPr lang="en-US" sz="1020" dirty="0">
                          <a:solidFill>
                            <a:srgbClr val="1C2B1D"/>
                          </a:solidFill>
                          <a:latin typeface="Calibri" pitchFamily="34" charset="0"/>
                          <a:ea typeface="Calibri" pitchFamily="34" charset="-122"/>
                          <a:cs typeface="Calibri" pitchFamily="34" charset="-120"/>
                        </a:rPr>
                        <a:t>Zygote / proembryo / suspensor</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1020" dirty="0">
                          <a:solidFill>
                            <a:srgbClr val="1B3D1C"/>
                          </a:solidFill>
                          <a:latin typeface="Calibri" pitchFamily="34" charset="0"/>
                          <a:ea typeface="Calibri" pitchFamily="34" charset="-122"/>
                          <a:cs typeface="Calibri" pitchFamily="34" charset="-120"/>
                        </a:rPr>
                        <a:t>Sporophyte</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lgn="ctr">
                        <a:buNone/>
                      </a:pPr>
                      <a:r>
                        <a:rPr lang="en-US" sz="1020" b="1" dirty="0">
                          <a:solidFill>
                            <a:srgbClr val="FFFFFF"/>
                          </a:solidFill>
                          <a:latin typeface="Calibri" pitchFamily="34" charset="0"/>
                          <a:ea typeface="Calibri" pitchFamily="34" charset="-122"/>
                          <a:cs typeface="Calibri" pitchFamily="34" charset="-120"/>
                        </a:rPr>
                        <a:t>2n</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2C5F2D"/>
                    </a:solidFill>
                  </a:tcPr>
                </a:tc>
                <a:tc>
                  <a:txBody>
                    <a:bodyPr/>
                    <a:lstStyle/>
                    <a:p>
                      <a:pPr marL="0" indent="0">
                        <a:buNone/>
                      </a:pPr>
                      <a:r>
                        <a:rPr lang="en-US" sz="950" dirty="0">
                          <a:solidFill>
                            <a:srgbClr val="5F6C60"/>
                          </a:solidFill>
                          <a:latin typeface="Calibri" pitchFamily="34" charset="0"/>
                          <a:ea typeface="Calibri" pitchFamily="34" charset="-122"/>
                          <a:cs typeface="Calibri" pitchFamily="34" charset="-120"/>
                        </a:rPr>
                        <a:t>FERTILISATION: n + n</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13"/>
                  </a:ext>
                </a:extLst>
              </a:tr>
              <a:tr h="306324">
                <a:tc>
                  <a:txBody>
                    <a:bodyPr/>
                    <a:lstStyle/>
                    <a:p>
                      <a:pPr marL="0" indent="0">
                        <a:buNone/>
                      </a:pPr>
                      <a:r>
                        <a:rPr lang="en-US" sz="1020" dirty="0">
                          <a:solidFill>
                            <a:srgbClr val="1C2B1D"/>
                          </a:solidFill>
                          <a:latin typeface="Calibri" pitchFamily="34" charset="0"/>
                          <a:ea typeface="Calibri" pitchFamily="34" charset="-122"/>
                          <a:cs typeface="Calibri" pitchFamily="34" charset="-120"/>
                        </a:rPr>
                        <a:t>Embryo &amp; its cotyledons</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1020" dirty="0">
                          <a:solidFill>
                            <a:srgbClr val="1B3D1C"/>
                          </a:solidFill>
                          <a:latin typeface="Calibri" pitchFamily="34" charset="0"/>
                          <a:ea typeface="Calibri" pitchFamily="34" charset="-122"/>
                          <a:cs typeface="Calibri" pitchFamily="34" charset="-120"/>
                        </a:rPr>
                        <a:t>Sporophyte</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lgn="ctr">
                        <a:buNone/>
                      </a:pPr>
                      <a:r>
                        <a:rPr lang="en-US" sz="1020" b="1" dirty="0">
                          <a:solidFill>
                            <a:srgbClr val="FFFFFF"/>
                          </a:solidFill>
                          <a:latin typeface="Calibri" pitchFamily="34" charset="0"/>
                          <a:ea typeface="Calibri" pitchFamily="34" charset="-122"/>
                          <a:cs typeface="Calibri" pitchFamily="34" charset="-120"/>
                        </a:rPr>
                        <a:t>2n</a:t>
                      </a:r>
                      <a:endParaRPr lang="en-US" sz="102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2C5F2D"/>
                    </a:solidFill>
                  </a:tcPr>
                </a:tc>
                <a:tc>
                  <a:txBody>
                    <a:bodyPr/>
                    <a:lstStyle/>
                    <a:p>
                      <a:pPr marL="0" indent="0">
                        <a:buNone/>
                      </a:pPr>
                      <a:r>
                        <a:rPr lang="en-US" sz="950" dirty="0">
                          <a:solidFill>
                            <a:srgbClr val="5F6C60"/>
                          </a:solidFill>
                          <a:latin typeface="Calibri" pitchFamily="34" charset="0"/>
                          <a:ea typeface="Calibri" pitchFamily="34" charset="-122"/>
                          <a:cs typeface="Calibri" pitchFamily="34" charset="-120"/>
                        </a:rPr>
                        <a:t>Mitosis of the zygote — the new generation</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sp>
        <p:nvSpPr>
          <p:cNvPr id="5" name="Text 2"/>
          <p:cNvSpPr txBox="1"/>
          <p:nvPr/>
        </p:nvSpPr>
        <p:spPr>
          <a:xfrm>
            <a:off x="502920" y="5870448"/>
            <a:ext cx="11183112" cy="548640"/>
          </a:xfrm>
          <a:prstGeom prst="roundRect">
            <a:avLst>
              <a:gd name="adj" fmla="val 10000"/>
            </a:avLst>
          </a:prstGeom>
          <a:solidFill>
            <a:srgbClr val="F3DFE2"/>
          </a:solidFill>
          <a:ln w="12700">
            <a:solidFill>
              <a:srgbClr val="7A2233"/>
            </a:solidFill>
          </a:ln>
        </p:spPr>
        <p:txBody>
          <a:bodyPr wrap="square" lIns="114300" tIns="114300" rIns="114300" bIns="114300" rtlCol="0" anchor="ctr"/>
          <a:lstStyle/>
          <a:p>
            <a:pPr marL="0" indent="0">
              <a:buNone/>
            </a:pPr>
            <a:r>
              <a:rPr lang="en-US" sz="1150" b="1" dirty="0">
                <a:solidFill>
                  <a:srgbClr val="5C1A28"/>
                </a:solidFill>
                <a:latin typeface="Calibri" pitchFamily="34" charset="0"/>
                <a:ea typeface="Calibri" pitchFamily="34" charset="-122"/>
                <a:cs typeface="Calibri" pitchFamily="34" charset="-120"/>
              </a:rPr>
              <a:t>Read the ledger as a story:  </a:t>
            </a:r>
            <a:r>
              <a:rPr lang="en-US" sz="1150" dirty="0">
                <a:solidFill>
                  <a:srgbClr val="5C1A28"/>
                </a:solidFill>
                <a:latin typeface="Calibri" pitchFamily="34" charset="0"/>
                <a:ea typeface="Calibri" pitchFamily="34" charset="-122"/>
                <a:cs typeface="Calibri" pitchFamily="34" charset="-120"/>
              </a:rPr>
              <a:t>the green rows run from the tree down to the spore mother cells; ONE event (meiosis) tips into the ochre rows; the ochre rows run from spore to gamete; ONE event (fertilisation) tips back into green.</a:t>
            </a:r>
            <a:endParaRPr lang="en-US" sz="11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txBox="1"/>
          <p:nvPr/>
        </p:nvSpPr>
        <p:spPr>
          <a:xfrm>
            <a:off x="502920" y="274320"/>
            <a:ext cx="11183112" cy="237744"/>
          </a:xfrm>
          <a:prstGeom prst="rect">
            <a:avLst/>
          </a:prstGeom>
          <a:noFill/>
          <a:ln/>
        </p:spPr>
        <p:txBody>
          <a:bodyPr wrap="square" lIns="0" tIns="0" rIns="0" bIns="0" rtlCol="0" anchor="ctr"/>
          <a:lstStyle/>
          <a:p>
            <a:pPr marL="0" indent="0">
              <a:buNone/>
            </a:pPr>
            <a:r>
              <a:rPr lang="en-US" sz="1150" b="1" kern="0" spc="200" dirty="0">
                <a:solidFill>
                  <a:srgbClr val="A85F16"/>
                </a:solidFill>
                <a:latin typeface="Calibri" pitchFamily="34" charset="0"/>
                <a:ea typeface="Calibri" pitchFamily="34" charset="-122"/>
                <a:cs typeface="Calibri" pitchFamily="34" charset="-120"/>
              </a:rPr>
              <a:t>COMPARATIVE SURVEY</a:t>
            </a:r>
            <a:endParaRPr lang="en-US" sz="1150" dirty="0"/>
          </a:p>
        </p:txBody>
      </p:sp>
      <p:sp>
        <p:nvSpPr>
          <p:cNvPr id="3" name="Text 1"/>
          <p:cNvSpPr txBox="1"/>
          <p:nvPr/>
        </p:nvSpPr>
        <p:spPr>
          <a:xfrm>
            <a:off x="502920" y="512064"/>
            <a:ext cx="11183112" cy="566928"/>
          </a:xfrm>
          <a:prstGeom prst="rect">
            <a:avLst/>
          </a:prstGeom>
          <a:noFill/>
          <a:ln/>
        </p:spPr>
        <p:txBody>
          <a:bodyPr wrap="square" lIns="0" tIns="0" rIns="0" bIns="0" rtlCol="0" anchor="ctr"/>
          <a:lstStyle/>
          <a:p>
            <a:pPr marL="0" indent="0">
              <a:buNone/>
            </a:pPr>
            <a:r>
              <a:rPr lang="en-US" sz="2900" b="1" dirty="0">
                <a:solidFill>
                  <a:srgbClr val="1B3D1C"/>
                </a:solidFill>
                <a:latin typeface="Cambria" pitchFamily="34" charset="0"/>
                <a:ea typeface="Cambria" pitchFamily="34" charset="-122"/>
                <a:cs typeface="Cambria" pitchFamily="34" charset="-120"/>
              </a:rPr>
              <a:t>Cycas · Ginkgo · Pinus · Gnetum — one trend across four genera</a:t>
            </a:r>
            <a:endParaRPr lang="en-US" sz="290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502920" y="1207008"/>
          <a:ext cx="11183112" cy="4718304"/>
        </p:xfrm>
        <a:graphic>
          <a:graphicData uri="http://schemas.openxmlformats.org/drawingml/2006/table">
            <a:tbl>
              <a:tblPr/>
              <a:tblGrid>
                <a:gridCol w="1965960">
                  <a:extLst>
                    <a:ext uri="{9D8B030D-6E8A-4147-A177-3AD203B41FA5}">
                      <a16:colId xmlns:a16="http://schemas.microsoft.com/office/drawing/2014/main" val="20000"/>
                    </a:ext>
                  </a:extLst>
                </a:gridCol>
                <a:gridCol w="2304288">
                  <a:extLst>
                    <a:ext uri="{9D8B030D-6E8A-4147-A177-3AD203B41FA5}">
                      <a16:colId xmlns:a16="http://schemas.microsoft.com/office/drawing/2014/main" val="20001"/>
                    </a:ext>
                  </a:extLst>
                </a:gridCol>
                <a:gridCol w="2304288">
                  <a:extLst>
                    <a:ext uri="{9D8B030D-6E8A-4147-A177-3AD203B41FA5}">
                      <a16:colId xmlns:a16="http://schemas.microsoft.com/office/drawing/2014/main" val="20002"/>
                    </a:ext>
                  </a:extLst>
                </a:gridCol>
                <a:gridCol w="2304288">
                  <a:extLst>
                    <a:ext uri="{9D8B030D-6E8A-4147-A177-3AD203B41FA5}">
                      <a16:colId xmlns:a16="http://schemas.microsoft.com/office/drawing/2014/main" val="20003"/>
                    </a:ext>
                  </a:extLst>
                </a:gridCol>
                <a:gridCol w="2304288">
                  <a:extLst>
                    <a:ext uri="{9D8B030D-6E8A-4147-A177-3AD203B41FA5}">
                      <a16:colId xmlns:a16="http://schemas.microsoft.com/office/drawing/2014/main" val="20004"/>
                    </a:ext>
                  </a:extLst>
                </a:gridCol>
              </a:tblGrid>
              <a:tr h="393192">
                <a:tc>
                  <a:txBody>
                    <a:bodyPr/>
                    <a:lstStyle/>
                    <a:p>
                      <a:pPr marL="0" indent="0">
                        <a:buNone/>
                      </a:pP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2C5F2D"/>
                    </a:solidFill>
                  </a:tcPr>
                </a:tc>
                <a:tc>
                  <a:txBody>
                    <a:bodyPr/>
                    <a:lstStyle/>
                    <a:p>
                      <a:pPr marL="0" indent="0" algn="ctr">
                        <a:buNone/>
                      </a:pPr>
                      <a:r>
                        <a:rPr lang="en-US" sz="1050" b="1" dirty="0">
                          <a:solidFill>
                            <a:srgbClr val="FFFFFF"/>
                          </a:solidFill>
                          <a:latin typeface="Calibri" pitchFamily="34" charset="0"/>
                          <a:ea typeface="Calibri" pitchFamily="34" charset="-122"/>
                          <a:cs typeface="Calibri" pitchFamily="34" charset="-120"/>
                        </a:rPr>
                        <a:t>CYCAS</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2C5F2D"/>
                    </a:solidFill>
                  </a:tcPr>
                </a:tc>
                <a:tc>
                  <a:txBody>
                    <a:bodyPr/>
                    <a:lstStyle/>
                    <a:p>
                      <a:pPr marL="0" indent="0" algn="ctr">
                        <a:buNone/>
                      </a:pPr>
                      <a:r>
                        <a:rPr lang="en-US" sz="1050" b="1" dirty="0">
                          <a:solidFill>
                            <a:srgbClr val="FFFFFF"/>
                          </a:solidFill>
                          <a:latin typeface="Calibri" pitchFamily="34" charset="0"/>
                          <a:ea typeface="Calibri" pitchFamily="34" charset="-122"/>
                          <a:cs typeface="Calibri" pitchFamily="34" charset="-120"/>
                        </a:rPr>
                        <a:t>GINKGO</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2C5F2D"/>
                    </a:solidFill>
                  </a:tcPr>
                </a:tc>
                <a:tc>
                  <a:txBody>
                    <a:bodyPr/>
                    <a:lstStyle/>
                    <a:p>
                      <a:pPr marL="0" indent="0" algn="ctr">
                        <a:buNone/>
                      </a:pPr>
                      <a:r>
                        <a:rPr lang="en-US" sz="1050" b="1" dirty="0">
                          <a:solidFill>
                            <a:srgbClr val="FFFFFF"/>
                          </a:solidFill>
                          <a:latin typeface="Calibri" pitchFamily="34" charset="0"/>
                          <a:ea typeface="Calibri" pitchFamily="34" charset="-122"/>
                          <a:cs typeface="Calibri" pitchFamily="34" charset="-120"/>
                        </a:rPr>
                        <a:t>PINUS</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2C5F2D"/>
                    </a:solidFill>
                  </a:tcPr>
                </a:tc>
                <a:tc>
                  <a:txBody>
                    <a:bodyPr/>
                    <a:lstStyle/>
                    <a:p>
                      <a:pPr marL="0" indent="0" algn="ctr">
                        <a:buNone/>
                      </a:pPr>
                      <a:r>
                        <a:rPr lang="en-US" sz="1050" b="1" dirty="0">
                          <a:solidFill>
                            <a:srgbClr val="FFFFFF"/>
                          </a:solidFill>
                          <a:latin typeface="Calibri" pitchFamily="34" charset="0"/>
                          <a:ea typeface="Calibri" pitchFamily="34" charset="-122"/>
                          <a:cs typeface="Calibri" pitchFamily="34" charset="-120"/>
                        </a:rPr>
                        <a:t>GNETUM</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2C5F2D"/>
                    </a:solidFill>
                  </a:tcPr>
                </a:tc>
                <a:extLst>
                  <a:ext uri="{0D108BD9-81ED-4DB2-BD59-A6C34878D82A}">
                    <a16:rowId xmlns:a16="http://schemas.microsoft.com/office/drawing/2014/main" val="10000"/>
                  </a:ext>
                </a:extLst>
              </a:tr>
              <a:tr h="393192">
                <a:tc>
                  <a:txBody>
                    <a:bodyPr/>
                    <a:lstStyle/>
                    <a:p>
                      <a:pPr marL="0" indent="0">
                        <a:buNone/>
                      </a:pPr>
                      <a:r>
                        <a:rPr lang="en-US" sz="980" b="1" dirty="0">
                          <a:solidFill>
                            <a:srgbClr val="1B3D1C"/>
                          </a:solidFill>
                          <a:latin typeface="Calibri" pitchFamily="34" charset="0"/>
                          <a:ea typeface="Calibri" pitchFamily="34" charset="-122"/>
                          <a:cs typeface="Calibri" pitchFamily="34" charset="-120"/>
                        </a:rPr>
                        <a:t>Sexuality</a:t>
                      </a:r>
                      <a:endParaRPr lang="en-US" sz="98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F1F5EE"/>
                    </a:solidFill>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Dioecious</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Dioecious</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Monoecious</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Dioecious</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1"/>
                  </a:ext>
                </a:extLst>
              </a:tr>
              <a:tr h="393192">
                <a:tc>
                  <a:txBody>
                    <a:bodyPr/>
                    <a:lstStyle/>
                    <a:p>
                      <a:pPr marL="0" indent="0">
                        <a:buNone/>
                      </a:pPr>
                      <a:r>
                        <a:rPr lang="en-US" sz="980" b="1" dirty="0">
                          <a:solidFill>
                            <a:srgbClr val="1B3D1C"/>
                          </a:solidFill>
                          <a:latin typeface="Calibri" pitchFamily="34" charset="0"/>
                          <a:ea typeface="Calibri" pitchFamily="34" charset="-122"/>
                          <a:cs typeface="Calibri" pitchFamily="34" charset="-120"/>
                        </a:rPr>
                        <a:t>Female reproductive shoot</a:t>
                      </a:r>
                      <a:endParaRPr lang="en-US" sz="98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F1F5EE"/>
                    </a:solidFill>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Loose megasporophylls, no true cone</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Paired ovules on a stalk (spur shoot)</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Compound megastrobilus; 80–90 scales, 2 ovules each</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Fruit-like megastrobili in whorls</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2"/>
                  </a:ext>
                </a:extLst>
              </a:tr>
              <a:tr h="393192">
                <a:tc>
                  <a:txBody>
                    <a:bodyPr/>
                    <a:lstStyle/>
                    <a:p>
                      <a:pPr marL="0" indent="0">
                        <a:buNone/>
                      </a:pPr>
                      <a:r>
                        <a:rPr lang="en-US" sz="980" b="1" dirty="0">
                          <a:solidFill>
                            <a:srgbClr val="1B3D1C"/>
                          </a:solidFill>
                          <a:latin typeface="Calibri" pitchFamily="34" charset="0"/>
                          <a:ea typeface="Calibri" pitchFamily="34" charset="-122"/>
                          <a:cs typeface="Calibri" pitchFamily="34" charset="-120"/>
                        </a:rPr>
                        <a:t>Integuments</a:t>
                      </a:r>
                      <a:endParaRPr lang="en-US" sz="98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F1F5EE"/>
                    </a:solidFill>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One (3-layered)</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One (sarco-, sclero-, endotesta)</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One (3-layered)</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Two — angiosperm-like</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3"/>
                  </a:ext>
                </a:extLst>
              </a:tr>
              <a:tr h="393192">
                <a:tc>
                  <a:txBody>
                    <a:bodyPr/>
                    <a:lstStyle/>
                    <a:p>
                      <a:pPr marL="0" indent="0">
                        <a:buNone/>
                      </a:pPr>
                      <a:r>
                        <a:rPr lang="en-US" sz="980" b="1" dirty="0">
                          <a:solidFill>
                            <a:srgbClr val="1B3D1C"/>
                          </a:solidFill>
                          <a:latin typeface="Calibri" pitchFamily="34" charset="0"/>
                          <a:ea typeface="Calibri" pitchFamily="34" charset="-122"/>
                          <a:cs typeface="Calibri" pitchFamily="34" charset="-120"/>
                        </a:rPr>
                        <a:t>Pollen at shedding</a:t>
                      </a:r>
                      <a:endParaRPr lang="en-US" sz="98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F1F5EE"/>
                    </a:solidFill>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3-celled (1 prothallial)</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4-celled (2 prothallial)</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4-celled (2 prothallial)</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2–3-celled, NO prothallial cell</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4"/>
                  </a:ext>
                </a:extLst>
              </a:tr>
              <a:tr h="393192">
                <a:tc>
                  <a:txBody>
                    <a:bodyPr/>
                    <a:lstStyle/>
                    <a:p>
                      <a:pPr marL="0" indent="0">
                        <a:buNone/>
                      </a:pPr>
                      <a:r>
                        <a:rPr lang="en-US" sz="980" b="1" dirty="0">
                          <a:solidFill>
                            <a:srgbClr val="1B3D1C"/>
                          </a:solidFill>
                          <a:latin typeface="Calibri" pitchFamily="34" charset="0"/>
                          <a:ea typeface="Calibri" pitchFamily="34" charset="-122"/>
                          <a:cs typeface="Calibri" pitchFamily="34" charset="-120"/>
                        </a:rPr>
                        <a:t>Male gametes</a:t>
                      </a:r>
                      <a:endParaRPr lang="en-US" sz="98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F1F5EE"/>
                    </a:solidFill>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2 large multiflagellate spermatozoids (12–16 in Microcycas)</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2 multiflagellate spermatozoids, 70–90 µm</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2 non-motile male nuclei</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2 non-motile male nuclei</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5"/>
                  </a:ext>
                </a:extLst>
              </a:tr>
              <a:tr h="393192">
                <a:tc>
                  <a:txBody>
                    <a:bodyPr/>
                    <a:lstStyle/>
                    <a:p>
                      <a:pPr marL="0" indent="0">
                        <a:buNone/>
                      </a:pPr>
                      <a:r>
                        <a:rPr lang="en-US" sz="980" b="1" dirty="0">
                          <a:solidFill>
                            <a:srgbClr val="1B3D1C"/>
                          </a:solidFill>
                          <a:latin typeface="Calibri" pitchFamily="34" charset="0"/>
                          <a:ea typeface="Calibri" pitchFamily="34" charset="-122"/>
                          <a:cs typeface="Calibri" pitchFamily="34" charset="-120"/>
                        </a:rPr>
                        <a:t>Role of pollen tube</a:t>
                      </a:r>
                      <a:endParaRPr lang="en-US" sz="98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F1F5EE"/>
                    </a:solidFill>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Haustorial — absorbs food, then bursts</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Haustorial — absorbs food, then bursts</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Delivery tube to the archegonium</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Delivery tube to the gametophyte</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6"/>
                  </a:ext>
                </a:extLst>
              </a:tr>
              <a:tr h="393192">
                <a:tc>
                  <a:txBody>
                    <a:bodyPr/>
                    <a:lstStyle/>
                    <a:p>
                      <a:pPr marL="0" indent="0">
                        <a:buNone/>
                      </a:pPr>
                      <a:r>
                        <a:rPr lang="en-US" sz="980" b="1" dirty="0">
                          <a:solidFill>
                            <a:srgbClr val="1B3D1C"/>
                          </a:solidFill>
                          <a:latin typeface="Calibri" pitchFamily="34" charset="0"/>
                          <a:ea typeface="Calibri" pitchFamily="34" charset="-122"/>
                          <a:cs typeface="Calibri" pitchFamily="34" charset="-120"/>
                        </a:rPr>
                        <a:t>Fertilisation type</a:t>
                      </a:r>
                      <a:endParaRPr lang="en-US" sz="98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F1F5EE"/>
                    </a:solidFill>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ZOOIDOGAMY</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ZOOIDOGAMY</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SIPHONOGAMY</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SIPHONOGAMY + double fertilisation</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7"/>
                  </a:ext>
                </a:extLst>
              </a:tr>
              <a:tr h="393192">
                <a:tc>
                  <a:txBody>
                    <a:bodyPr/>
                    <a:lstStyle/>
                    <a:p>
                      <a:pPr marL="0" indent="0">
                        <a:buNone/>
                      </a:pPr>
                      <a:r>
                        <a:rPr lang="en-US" sz="980" b="1" dirty="0">
                          <a:solidFill>
                            <a:srgbClr val="1B3D1C"/>
                          </a:solidFill>
                          <a:latin typeface="Calibri" pitchFamily="34" charset="0"/>
                          <a:ea typeface="Calibri" pitchFamily="34" charset="-122"/>
                          <a:cs typeface="Calibri" pitchFamily="34" charset="-120"/>
                        </a:rPr>
                        <a:t>Archegonia</a:t>
                      </a:r>
                      <a:endParaRPr lang="en-US" sz="98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F1F5EE"/>
                    </a:solidFill>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1–6 usual (up to 100 in Microcycas)</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2–3</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2–6</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ABSENT — free nuclei act as eggs</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8"/>
                  </a:ext>
                </a:extLst>
              </a:tr>
              <a:tr h="393192">
                <a:tc>
                  <a:txBody>
                    <a:bodyPr/>
                    <a:lstStyle/>
                    <a:p>
                      <a:pPr marL="0" indent="0">
                        <a:buNone/>
                      </a:pPr>
                      <a:r>
                        <a:rPr lang="en-US" sz="980" b="1" dirty="0">
                          <a:solidFill>
                            <a:srgbClr val="1B3D1C"/>
                          </a:solidFill>
                          <a:latin typeface="Calibri" pitchFamily="34" charset="0"/>
                          <a:ea typeface="Calibri" pitchFamily="34" charset="-122"/>
                          <a:cs typeface="Calibri" pitchFamily="34" charset="-120"/>
                        </a:rPr>
                        <a:t>Pollination → fertilisation</a:t>
                      </a:r>
                      <a:endParaRPr lang="en-US" sz="98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F1F5EE"/>
                    </a:solidFill>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~4–6 months</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3–4 months, often after ovule drop</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~12–13 months</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Weeks to a few months</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9"/>
                  </a:ext>
                </a:extLst>
              </a:tr>
              <a:tr h="393192">
                <a:tc>
                  <a:txBody>
                    <a:bodyPr/>
                    <a:lstStyle/>
                    <a:p>
                      <a:pPr marL="0" indent="0">
                        <a:buNone/>
                      </a:pPr>
                      <a:r>
                        <a:rPr lang="en-US" sz="980" b="1" dirty="0">
                          <a:solidFill>
                            <a:srgbClr val="1B3D1C"/>
                          </a:solidFill>
                          <a:latin typeface="Calibri" pitchFamily="34" charset="0"/>
                          <a:ea typeface="Calibri" pitchFamily="34" charset="-122"/>
                          <a:cs typeface="Calibri" pitchFamily="34" charset="-120"/>
                        </a:rPr>
                        <a:t>Polyembryony</a:t>
                      </a:r>
                      <a:endParaRPr lang="en-US" sz="98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F1F5EE"/>
                    </a:solidFill>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Simple only — no cleavage</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Simple</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Simple AND cleavage</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Simple; supernumerary embryos</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10"/>
                  </a:ext>
                </a:extLst>
              </a:tr>
              <a:tr h="393192">
                <a:tc>
                  <a:txBody>
                    <a:bodyPr/>
                    <a:lstStyle/>
                    <a:p>
                      <a:pPr marL="0" indent="0">
                        <a:buNone/>
                      </a:pPr>
                      <a:r>
                        <a:rPr lang="en-US" sz="980" b="1" dirty="0">
                          <a:solidFill>
                            <a:srgbClr val="1B3D1C"/>
                          </a:solidFill>
                          <a:latin typeface="Calibri" pitchFamily="34" charset="0"/>
                          <a:ea typeface="Calibri" pitchFamily="34" charset="-122"/>
                          <a:cs typeface="Calibri" pitchFamily="34" charset="-120"/>
                        </a:rPr>
                        <a:t>Vessels in xylem</a:t>
                      </a:r>
                      <a:endParaRPr lang="en-US" sz="98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F1F5EE"/>
                    </a:solidFill>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Absent</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Absent</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Absent (tracheids only)</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PRESENT — convergent with angiosperms</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11"/>
                  </a:ext>
                </a:extLst>
              </a:tr>
            </a:tbl>
          </a:graphicData>
        </a:graphic>
      </p:graphicFrame>
      <p:sp>
        <p:nvSpPr>
          <p:cNvPr id="5" name="Text 2"/>
          <p:cNvSpPr txBox="1"/>
          <p:nvPr/>
        </p:nvSpPr>
        <p:spPr>
          <a:xfrm>
            <a:off x="502920" y="6272784"/>
            <a:ext cx="11183112" cy="329184"/>
          </a:xfrm>
          <a:prstGeom prst="rect">
            <a:avLst/>
          </a:prstGeom>
          <a:noFill/>
          <a:ln/>
        </p:spPr>
        <p:txBody>
          <a:bodyPr wrap="square" lIns="0" tIns="0" rIns="0" bIns="0" rtlCol="0" anchor="ctr"/>
          <a:lstStyle/>
          <a:p>
            <a:pPr marL="0" indent="0">
              <a:buNone/>
            </a:pPr>
            <a:r>
              <a:rPr lang="en-US" sz="1050" i="1" dirty="0">
                <a:solidFill>
                  <a:srgbClr val="5F6C60"/>
                </a:solidFill>
                <a:latin typeface="Calibri" pitchFamily="34" charset="0"/>
                <a:ea typeface="Calibri" pitchFamily="34" charset="-122"/>
                <a:cs typeface="Calibri" pitchFamily="34" charset="-120"/>
              </a:rPr>
              <a:t>Read the table left to right: it is an evolutionary gradient. Motile sperm and a haustorial tube give way to non-motile nuclei and a delivery tube; archegonia dwindle from a hundred to none; a single integument becomes two.</a:t>
            </a:r>
            <a:endParaRPr lang="en-US" sz="10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txBox="1"/>
          <p:nvPr/>
        </p:nvSpPr>
        <p:spPr>
          <a:xfrm>
            <a:off x="502920" y="274320"/>
            <a:ext cx="11183112" cy="237744"/>
          </a:xfrm>
          <a:prstGeom prst="rect">
            <a:avLst/>
          </a:prstGeom>
          <a:noFill/>
          <a:ln/>
        </p:spPr>
        <p:txBody>
          <a:bodyPr wrap="square" lIns="0" tIns="0" rIns="0" bIns="0" rtlCol="0" anchor="ctr"/>
          <a:lstStyle/>
          <a:p>
            <a:pPr marL="0" indent="0">
              <a:buNone/>
            </a:pPr>
            <a:r>
              <a:rPr lang="en-US" sz="1150" b="1" kern="0" spc="200" dirty="0">
                <a:solidFill>
                  <a:srgbClr val="A85F16"/>
                </a:solidFill>
                <a:latin typeface="Calibri" pitchFamily="34" charset="0"/>
                <a:ea typeface="Calibri" pitchFamily="34" charset="-122"/>
                <a:cs typeface="Calibri" pitchFamily="34" charset="-120"/>
              </a:rPr>
              <a:t>TIMELINE</a:t>
            </a:r>
            <a:endParaRPr lang="en-US" sz="1150" dirty="0"/>
          </a:p>
        </p:txBody>
      </p:sp>
      <p:sp>
        <p:nvSpPr>
          <p:cNvPr id="3" name="Text 1"/>
          <p:cNvSpPr txBox="1"/>
          <p:nvPr/>
        </p:nvSpPr>
        <p:spPr>
          <a:xfrm>
            <a:off x="502920" y="512064"/>
            <a:ext cx="11183112" cy="566928"/>
          </a:xfrm>
          <a:prstGeom prst="rect">
            <a:avLst/>
          </a:prstGeom>
          <a:noFill/>
          <a:ln/>
        </p:spPr>
        <p:txBody>
          <a:bodyPr wrap="square" lIns="0" tIns="0" rIns="0" bIns="0" rtlCol="0" anchor="ctr"/>
          <a:lstStyle/>
          <a:p>
            <a:pPr marL="0" indent="0">
              <a:buNone/>
            </a:pPr>
            <a:r>
              <a:rPr lang="en-US" sz="2900" b="1" dirty="0">
                <a:solidFill>
                  <a:srgbClr val="1B3D1C"/>
                </a:solidFill>
                <a:latin typeface="Cambria" pitchFamily="34" charset="0"/>
                <a:ea typeface="Cambria" pitchFamily="34" charset="-122"/>
                <a:cs typeface="Cambria" pitchFamily="34" charset="-120"/>
              </a:rPr>
              <a:t>The Pinus reproductive calendar — why it takes two to three years</a:t>
            </a:r>
            <a:endParaRPr lang="en-US" sz="2900" dirty="0"/>
          </a:p>
        </p:txBody>
      </p:sp>
      <p:sp>
        <p:nvSpPr>
          <p:cNvPr id="4" name="Text 2"/>
          <p:cNvSpPr txBox="1"/>
          <p:nvPr/>
        </p:nvSpPr>
        <p:spPr>
          <a:xfrm>
            <a:off x="502920" y="1188720"/>
            <a:ext cx="11155680" cy="365760"/>
          </a:xfrm>
          <a:prstGeom prst="rect">
            <a:avLst/>
          </a:prstGeom>
          <a:noFill/>
          <a:ln/>
        </p:spPr>
        <p:txBody>
          <a:bodyPr wrap="square" lIns="0" tIns="0" rIns="0" bIns="0" rtlCol="0" anchor="ctr"/>
          <a:lstStyle/>
          <a:p>
            <a:pPr marL="0" indent="0">
              <a:buNone/>
            </a:pPr>
            <a:r>
              <a:rPr lang="en-US" sz="1200" dirty="0">
                <a:solidFill>
                  <a:srgbClr val="5F6C60"/>
                </a:solidFill>
                <a:latin typeface="Calibri" pitchFamily="34" charset="0"/>
                <a:ea typeface="Calibri" pitchFamily="34" charset="-122"/>
                <a:cs typeface="Calibri" pitchFamily="34" charset="-120"/>
              </a:rPr>
              <a:t>Nowhere else in the plant kingdom is pollination separated from fertilisation by a full year. Following the calendar is the clearest way to see how much of the life cycle is gametophyte time.</a:t>
            </a:r>
            <a:endParaRPr lang="en-US" sz="1200" dirty="0"/>
          </a:p>
        </p:txBody>
      </p:sp>
      <p:sp>
        <p:nvSpPr>
          <p:cNvPr id="5" name="Shape 3"/>
          <p:cNvSpPr/>
          <p:nvPr/>
        </p:nvSpPr>
        <p:spPr>
          <a:xfrm>
            <a:off x="502920" y="1700784"/>
            <a:ext cx="2157984" cy="3291840"/>
          </a:xfrm>
          <a:prstGeom prst="roundRect">
            <a:avLst>
              <a:gd name="adj" fmla="val 3814"/>
            </a:avLst>
          </a:prstGeom>
          <a:solidFill>
            <a:srgbClr val="DDE9D4"/>
          </a:solidFill>
          <a:ln w="15875">
            <a:solidFill>
              <a:srgbClr val="2C5F2D"/>
            </a:solidFill>
            <a:prstDash val="solid"/>
          </a:ln>
        </p:spPr>
      </p:sp>
      <p:sp>
        <p:nvSpPr>
          <p:cNvPr id="6" name="Text 4"/>
          <p:cNvSpPr txBox="1"/>
          <p:nvPr/>
        </p:nvSpPr>
        <p:spPr>
          <a:xfrm>
            <a:off x="649224" y="1828800"/>
            <a:ext cx="1865376" cy="219456"/>
          </a:xfrm>
          <a:prstGeom prst="rect">
            <a:avLst/>
          </a:prstGeom>
          <a:noFill/>
          <a:ln/>
        </p:spPr>
        <p:txBody>
          <a:bodyPr wrap="square" lIns="0" tIns="0" rIns="0" bIns="0" rtlCol="0" anchor="ctr"/>
          <a:lstStyle/>
          <a:p>
            <a:pPr marL="0" indent="0">
              <a:buNone/>
            </a:pPr>
            <a:r>
              <a:rPr lang="en-US" sz="900" b="1" kern="0" spc="80" dirty="0">
                <a:solidFill>
                  <a:srgbClr val="2C5F2D"/>
                </a:solidFill>
                <a:latin typeface="Calibri" pitchFamily="34" charset="0"/>
                <a:ea typeface="Calibri" pitchFamily="34" charset="-122"/>
                <a:cs typeface="Calibri" pitchFamily="34" charset="-120"/>
              </a:rPr>
              <a:t>YEAR 1 · spring</a:t>
            </a:r>
            <a:endParaRPr lang="en-US" sz="900" dirty="0"/>
          </a:p>
        </p:txBody>
      </p:sp>
      <p:sp>
        <p:nvSpPr>
          <p:cNvPr id="7" name="Text 5"/>
          <p:cNvSpPr txBox="1"/>
          <p:nvPr/>
        </p:nvSpPr>
        <p:spPr>
          <a:xfrm>
            <a:off x="649224" y="2066544"/>
            <a:ext cx="1865376" cy="566928"/>
          </a:xfrm>
          <a:prstGeom prst="rect">
            <a:avLst/>
          </a:prstGeom>
          <a:noFill/>
          <a:ln/>
        </p:spPr>
        <p:txBody>
          <a:bodyPr wrap="square" lIns="0" tIns="0" rIns="0" bIns="0" rtlCol="0" anchor="ctr"/>
          <a:lstStyle/>
          <a:p>
            <a:pPr marL="0" indent="0">
              <a:buNone/>
            </a:pPr>
            <a:r>
              <a:rPr lang="en-US" sz="1300" b="1" dirty="0">
                <a:solidFill>
                  <a:srgbClr val="1B3D1C"/>
                </a:solidFill>
                <a:latin typeface="Calibri" pitchFamily="34" charset="0"/>
                <a:ea typeface="Calibri" pitchFamily="34" charset="-122"/>
                <a:cs typeface="Calibri" pitchFamily="34" charset="-120"/>
              </a:rPr>
              <a:t>Cones appear &amp; pollination</a:t>
            </a:r>
            <a:endParaRPr lang="en-US" sz="1300" dirty="0"/>
          </a:p>
        </p:txBody>
      </p:sp>
      <p:sp>
        <p:nvSpPr>
          <p:cNvPr id="8" name="Text 6"/>
          <p:cNvSpPr txBox="1"/>
          <p:nvPr/>
        </p:nvSpPr>
        <p:spPr>
          <a:xfrm>
            <a:off x="649224" y="2688336"/>
            <a:ext cx="1865376" cy="2194560"/>
          </a:xfrm>
          <a:prstGeom prst="rect">
            <a:avLst/>
          </a:prstGeom>
          <a:noFill/>
          <a:ln/>
        </p:spPr>
        <p:txBody>
          <a:bodyPr wrap="square" lIns="0" tIns="0" rIns="0" bIns="0" rtlCol="0" anchor="t"/>
          <a:lstStyle/>
          <a:p>
            <a:pPr marL="342900" indent="-342900">
              <a:lnSpc>
                <a:spcPct val="102000"/>
              </a:lnSpc>
              <a:spcAft>
                <a:spcPts val="700"/>
              </a:spcAft>
              <a:buSzPct val="100000"/>
              <a:buChar char="•"/>
            </a:pPr>
            <a:r>
              <a:rPr lang="en-US" sz="920" dirty="0">
                <a:solidFill>
                  <a:srgbClr val="1B3D1C"/>
                </a:solidFill>
                <a:latin typeface="Calibri" pitchFamily="34" charset="0"/>
                <a:ea typeface="Calibri" pitchFamily="34" charset="-122"/>
                <a:cs typeface="Calibri" pitchFamily="34" charset="-120"/>
              </a:rPr>
              <a:t>Male cones (2–4 cm, 60–150 microsporophylls) shed bisaccate pollen — the “sulphur shower”.</a:t>
            </a:r>
            <a:endParaRPr lang="en-US" sz="920" dirty="0"/>
          </a:p>
          <a:p>
            <a:pPr marL="342900" indent="-342900">
              <a:lnSpc>
                <a:spcPct val="102000"/>
              </a:lnSpc>
              <a:spcAft>
                <a:spcPts val="700"/>
              </a:spcAft>
              <a:buSzPct val="100000"/>
              <a:buChar char="•"/>
            </a:pPr>
            <a:r>
              <a:rPr lang="en-US" sz="920" dirty="0">
                <a:solidFill>
                  <a:srgbClr val="1B3D1C"/>
                </a:solidFill>
                <a:latin typeface="Calibri" pitchFamily="34" charset="0"/>
                <a:ea typeface="Calibri" pitchFamily="34" charset="-122"/>
                <a:cs typeface="Calibri" pitchFamily="34" charset="-120"/>
              </a:rPr>
              <a:t>Pollen is 4-celled (n). Female cone is small, soft, red-green, 1–2 cm.</a:t>
            </a:r>
            <a:endParaRPr lang="en-US" sz="920" dirty="0"/>
          </a:p>
          <a:p>
            <a:pPr marL="342900" indent="-342900">
              <a:lnSpc>
                <a:spcPct val="102000"/>
              </a:lnSpc>
              <a:spcAft>
                <a:spcPts val="700"/>
              </a:spcAft>
              <a:buSzPct val="100000"/>
              <a:buChar char="•"/>
            </a:pPr>
            <a:r>
              <a:rPr lang="en-US" sz="920" dirty="0">
                <a:solidFill>
                  <a:srgbClr val="1B3D1C"/>
                </a:solidFill>
                <a:latin typeface="Calibri" pitchFamily="34" charset="0"/>
                <a:ea typeface="Calibri" pitchFamily="34" charset="-122"/>
                <a:cs typeface="Calibri" pitchFamily="34" charset="-120"/>
              </a:rPr>
              <a:t>The pollination drop draws pollen into the pollen chamber; the micropyle seals.</a:t>
            </a:r>
            <a:endParaRPr lang="en-US" sz="920" dirty="0"/>
          </a:p>
        </p:txBody>
      </p:sp>
      <p:sp>
        <p:nvSpPr>
          <p:cNvPr id="9" name="Shape 7"/>
          <p:cNvSpPr/>
          <p:nvPr/>
        </p:nvSpPr>
        <p:spPr>
          <a:xfrm>
            <a:off x="2665476" y="3346704"/>
            <a:ext cx="91440" cy="0"/>
          </a:xfrm>
          <a:prstGeom prst="line">
            <a:avLst/>
          </a:prstGeom>
          <a:noFill/>
          <a:ln w="19050">
            <a:solidFill>
              <a:srgbClr val="5F6C60"/>
            </a:solidFill>
            <a:prstDash val="solid"/>
            <a:tailEnd type="triangle"/>
          </a:ln>
        </p:spPr>
      </p:sp>
      <p:sp>
        <p:nvSpPr>
          <p:cNvPr id="10" name="Shape 8"/>
          <p:cNvSpPr/>
          <p:nvPr/>
        </p:nvSpPr>
        <p:spPr>
          <a:xfrm>
            <a:off x="2761488" y="1700784"/>
            <a:ext cx="2157984" cy="3291840"/>
          </a:xfrm>
          <a:prstGeom prst="roundRect">
            <a:avLst>
              <a:gd name="adj" fmla="val 3814"/>
            </a:avLst>
          </a:prstGeom>
          <a:solidFill>
            <a:srgbClr val="F7E6CC"/>
          </a:solidFill>
          <a:ln w="15875">
            <a:solidFill>
              <a:srgbClr val="A85F16"/>
            </a:solidFill>
            <a:prstDash val="solid"/>
          </a:ln>
        </p:spPr>
      </p:sp>
      <p:sp>
        <p:nvSpPr>
          <p:cNvPr id="11" name="Text 9"/>
          <p:cNvSpPr txBox="1"/>
          <p:nvPr/>
        </p:nvSpPr>
        <p:spPr>
          <a:xfrm>
            <a:off x="2907792" y="1828800"/>
            <a:ext cx="1865376" cy="219456"/>
          </a:xfrm>
          <a:prstGeom prst="rect">
            <a:avLst/>
          </a:prstGeom>
          <a:noFill/>
          <a:ln/>
        </p:spPr>
        <p:txBody>
          <a:bodyPr wrap="square" lIns="0" tIns="0" rIns="0" bIns="0" rtlCol="0" anchor="ctr"/>
          <a:lstStyle/>
          <a:p>
            <a:pPr marL="0" indent="0">
              <a:buNone/>
            </a:pPr>
            <a:r>
              <a:rPr lang="en-US" sz="900" b="1" kern="0" spc="80" dirty="0">
                <a:solidFill>
                  <a:srgbClr val="A85F16"/>
                </a:solidFill>
                <a:latin typeface="Calibri" pitchFamily="34" charset="0"/>
                <a:ea typeface="Calibri" pitchFamily="34" charset="-122"/>
                <a:cs typeface="Calibri" pitchFamily="34" charset="-120"/>
              </a:rPr>
              <a:t>YEAR 1 · summer–winter</a:t>
            </a:r>
            <a:endParaRPr lang="en-US" sz="900" dirty="0"/>
          </a:p>
        </p:txBody>
      </p:sp>
      <p:sp>
        <p:nvSpPr>
          <p:cNvPr id="12" name="Text 10"/>
          <p:cNvSpPr txBox="1"/>
          <p:nvPr/>
        </p:nvSpPr>
        <p:spPr>
          <a:xfrm>
            <a:off x="2907792" y="2066544"/>
            <a:ext cx="1865376" cy="566928"/>
          </a:xfrm>
          <a:prstGeom prst="rect">
            <a:avLst/>
          </a:prstGeom>
          <a:noFill/>
          <a:ln/>
        </p:spPr>
        <p:txBody>
          <a:bodyPr wrap="square" lIns="0" tIns="0" rIns="0" bIns="0" rtlCol="0" anchor="ctr"/>
          <a:lstStyle/>
          <a:p>
            <a:pPr marL="0" indent="0">
              <a:buNone/>
            </a:pPr>
            <a:r>
              <a:rPr lang="en-US" sz="1300" b="1" dirty="0">
                <a:solidFill>
                  <a:srgbClr val="7A430E"/>
                </a:solidFill>
                <a:latin typeface="Calibri" pitchFamily="34" charset="0"/>
                <a:ea typeface="Calibri" pitchFamily="34" charset="-122"/>
                <a:cs typeface="Calibri" pitchFamily="34" charset="-120"/>
              </a:rPr>
              <a:t>The long pause</a:t>
            </a:r>
            <a:endParaRPr lang="en-US" sz="1300" dirty="0"/>
          </a:p>
        </p:txBody>
      </p:sp>
      <p:sp>
        <p:nvSpPr>
          <p:cNvPr id="13" name="Text 11"/>
          <p:cNvSpPr txBox="1"/>
          <p:nvPr/>
        </p:nvSpPr>
        <p:spPr>
          <a:xfrm>
            <a:off x="2907792" y="2688336"/>
            <a:ext cx="1865376" cy="2194560"/>
          </a:xfrm>
          <a:prstGeom prst="rect">
            <a:avLst/>
          </a:prstGeom>
          <a:noFill/>
          <a:ln/>
        </p:spPr>
        <p:txBody>
          <a:bodyPr wrap="square" lIns="0" tIns="0" rIns="0" bIns="0" rtlCol="0" anchor="t"/>
          <a:lstStyle/>
          <a:p>
            <a:pPr marL="342900" indent="-342900">
              <a:lnSpc>
                <a:spcPct val="102000"/>
              </a:lnSpc>
              <a:spcAft>
                <a:spcPts val="700"/>
              </a:spcAft>
              <a:buSzPct val="100000"/>
              <a:buChar char="•"/>
            </a:pPr>
            <a:r>
              <a:rPr lang="en-US" sz="920" dirty="0">
                <a:solidFill>
                  <a:srgbClr val="7A430E"/>
                </a:solidFill>
                <a:latin typeface="Calibri" pitchFamily="34" charset="0"/>
                <a:ea typeface="Calibri" pitchFamily="34" charset="-122"/>
                <a:cs typeface="Calibri" pitchFamily="34" charset="-120"/>
              </a:rPr>
              <a:t>Pollen sits UNGERMINATED in the pollen chamber for about 11 months.</a:t>
            </a:r>
            <a:endParaRPr lang="en-US" sz="920" dirty="0"/>
          </a:p>
          <a:p>
            <a:pPr marL="342900" indent="-342900">
              <a:lnSpc>
                <a:spcPct val="102000"/>
              </a:lnSpc>
              <a:spcAft>
                <a:spcPts val="700"/>
              </a:spcAft>
              <a:buSzPct val="100000"/>
              <a:buChar char="•"/>
            </a:pPr>
            <a:r>
              <a:rPr lang="en-US" sz="920" dirty="0">
                <a:solidFill>
                  <a:srgbClr val="7A430E"/>
                </a:solidFill>
                <a:latin typeface="Calibri" pitchFamily="34" charset="0"/>
                <a:ea typeface="Calibri" pitchFamily="34" charset="-122"/>
                <a:cs typeface="Calibri" pitchFamily="34" charset="-120"/>
              </a:rPr>
              <a:t>Meanwhile the megaspore mother cell undergoes meiosis; three megaspores abort.</a:t>
            </a:r>
            <a:endParaRPr lang="en-US" sz="920" dirty="0"/>
          </a:p>
          <a:p>
            <a:pPr marL="342900" indent="-342900">
              <a:lnSpc>
                <a:spcPct val="102000"/>
              </a:lnSpc>
              <a:spcAft>
                <a:spcPts val="700"/>
              </a:spcAft>
              <a:buSzPct val="100000"/>
              <a:buChar char="•"/>
            </a:pPr>
            <a:r>
              <a:rPr lang="en-US" sz="920" dirty="0">
                <a:solidFill>
                  <a:srgbClr val="7A430E"/>
                </a:solidFill>
                <a:latin typeface="Calibri" pitchFamily="34" charset="0"/>
                <a:ea typeface="Calibri" pitchFamily="34" charset="-122"/>
                <a:cs typeface="Calibri" pitchFamily="34" charset="-120"/>
              </a:rPr>
              <a:t>The functional megaspore begins its free-nuclear divisions.</a:t>
            </a:r>
            <a:endParaRPr lang="en-US" sz="920" dirty="0"/>
          </a:p>
        </p:txBody>
      </p:sp>
      <p:sp>
        <p:nvSpPr>
          <p:cNvPr id="14" name="Shape 12"/>
          <p:cNvSpPr/>
          <p:nvPr/>
        </p:nvSpPr>
        <p:spPr>
          <a:xfrm>
            <a:off x="4924044" y="3346704"/>
            <a:ext cx="91440" cy="0"/>
          </a:xfrm>
          <a:prstGeom prst="line">
            <a:avLst/>
          </a:prstGeom>
          <a:noFill/>
          <a:ln w="19050">
            <a:solidFill>
              <a:srgbClr val="5F6C60"/>
            </a:solidFill>
            <a:prstDash val="solid"/>
            <a:tailEnd type="triangle"/>
          </a:ln>
        </p:spPr>
      </p:sp>
      <p:sp>
        <p:nvSpPr>
          <p:cNvPr id="15" name="Shape 13"/>
          <p:cNvSpPr/>
          <p:nvPr/>
        </p:nvSpPr>
        <p:spPr>
          <a:xfrm>
            <a:off x="5020056" y="1700784"/>
            <a:ext cx="2157984" cy="3291840"/>
          </a:xfrm>
          <a:prstGeom prst="roundRect">
            <a:avLst>
              <a:gd name="adj" fmla="val 3814"/>
            </a:avLst>
          </a:prstGeom>
          <a:solidFill>
            <a:srgbClr val="F7E6CC"/>
          </a:solidFill>
          <a:ln w="15875">
            <a:solidFill>
              <a:srgbClr val="A85F16"/>
            </a:solidFill>
            <a:prstDash val="solid"/>
          </a:ln>
        </p:spPr>
      </p:sp>
      <p:sp>
        <p:nvSpPr>
          <p:cNvPr id="16" name="Text 14"/>
          <p:cNvSpPr txBox="1"/>
          <p:nvPr/>
        </p:nvSpPr>
        <p:spPr>
          <a:xfrm>
            <a:off x="5166360" y="1828800"/>
            <a:ext cx="1865376" cy="219456"/>
          </a:xfrm>
          <a:prstGeom prst="rect">
            <a:avLst/>
          </a:prstGeom>
          <a:noFill/>
          <a:ln/>
        </p:spPr>
        <p:txBody>
          <a:bodyPr wrap="square" lIns="0" tIns="0" rIns="0" bIns="0" rtlCol="0" anchor="ctr"/>
          <a:lstStyle/>
          <a:p>
            <a:pPr marL="0" indent="0">
              <a:buNone/>
            </a:pPr>
            <a:r>
              <a:rPr lang="en-US" sz="900" b="1" kern="0" spc="80" dirty="0">
                <a:solidFill>
                  <a:srgbClr val="A85F16"/>
                </a:solidFill>
                <a:latin typeface="Calibri" pitchFamily="34" charset="0"/>
                <a:ea typeface="Calibri" pitchFamily="34" charset="-122"/>
                <a:cs typeface="Calibri" pitchFamily="34" charset="-120"/>
              </a:rPr>
              <a:t>YEAR 2 · spring</a:t>
            </a:r>
            <a:endParaRPr lang="en-US" sz="900" dirty="0"/>
          </a:p>
        </p:txBody>
      </p:sp>
      <p:sp>
        <p:nvSpPr>
          <p:cNvPr id="17" name="Text 15"/>
          <p:cNvSpPr txBox="1"/>
          <p:nvPr/>
        </p:nvSpPr>
        <p:spPr>
          <a:xfrm>
            <a:off x="5166360" y="2066544"/>
            <a:ext cx="1865376" cy="566928"/>
          </a:xfrm>
          <a:prstGeom prst="rect">
            <a:avLst/>
          </a:prstGeom>
          <a:noFill/>
          <a:ln/>
        </p:spPr>
        <p:txBody>
          <a:bodyPr wrap="square" lIns="0" tIns="0" rIns="0" bIns="0" rtlCol="0" anchor="ctr"/>
          <a:lstStyle/>
          <a:p>
            <a:pPr marL="0" indent="0">
              <a:buNone/>
            </a:pPr>
            <a:r>
              <a:rPr lang="en-US" sz="1300" b="1" dirty="0">
                <a:solidFill>
                  <a:srgbClr val="7A430E"/>
                </a:solidFill>
                <a:latin typeface="Calibri" pitchFamily="34" charset="0"/>
                <a:ea typeface="Calibri" pitchFamily="34" charset="-122"/>
                <a:cs typeface="Calibri" pitchFamily="34" charset="-120"/>
              </a:rPr>
              <a:t>Gametophytes mature</a:t>
            </a:r>
            <a:endParaRPr lang="en-US" sz="1300" dirty="0"/>
          </a:p>
        </p:txBody>
      </p:sp>
      <p:sp>
        <p:nvSpPr>
          <p:cNvPr id="18" name="Text 16"/>
          <p:cNvSpPr txBox="1"/>
          <p:nvPr/>
        </p:nvSpPr>
        <p:spPr>
          <a:xfrm>
            <a:off x="5166360" y="2688336"/>
            <a:ext cx="1865376" cy="2194560"/>
          </a:xfrm>
          <a:prstGeom prst="rect">
            <a:avLst/>
          </a:prstGeom>
          <a:noFill/>
          <a:ln/>
        </p:spPr>
        <p:txBody>
          <a:bodyPr wrap="square" lIns="0" tIns="0" rIns="0" bIns="0" rtlCol="0" anchor="t"/>
          <a:lstStyle/>
          <a:p>
            <a:pPr marL="342900" indent="-342900">
              <a:lnSpc>
                <a:spcPct val="102000"/>
              </a:lnSpc>
              <a:spcAft>
                <a:spcPts val="700"/>
              </a:spcAft>
              <a:buSzPct val="100000"/>
              <a:buChar char="•"/>
            </a:pPr>
            <a:r>
              <a:rPr lang="en-US" sz="920" dirty="0">
                <a:solidFill>
                  <a:srgbClr val="7A430E"/>
                </a:solidFill>
                <a:latin typeface="Calibri" pitchFamily="34" charset="0"/>
                <a:ea typeface="Calibri" pitchFamily="34" charset="-122"/>
                <a:cs typeface="Calibri" pitchFamily="34" charset="-120"/>
              </a:rPr>
              <a:t>Pollen germinates; the tube cell grows a pollen tube through the nucellus.</a:t>
            </a:r>
            <a:endParaRPr lang="en-US" sz="920" dirty="0"/>
          </a:p>
          <a:p>
            <a:pPr marL="342900" indent="-342900">
              <a:lnSpc>
                <a:spcPct val="102000"/>
              </a:lnSpc>
              <a:spcAft>
                <a:spcPts val="700"/>
              </a:spcAft>
              <a:buSzPct val="100000"/>
              <a:buChar char="•"/>
            </a:pPr>
            <a:r>
              <a:rPr lang="en-US" sz="920" dirty="0">
                <a:solidFill>
                  <a:srgbClr val="7A430E"/>
                </a:solidFill>
                <a:latin typeface="Calibri" pitchFamily="34" charset="0"/>
                <a:ea typeface="Calibri" pitchFamily="34" charset="-122"/>
                <a:cs typeface="Calibri" pitchFamily="34" charset="-120"/>
              </a:rPr>
              <a:t>The generative cell divides → stalk cell + body cell; the body cell divides → 2 male gametes.</a:t>
            </a:r>
            <a:endParaRPr lang="en-US" sz="920" dirty="0"/>
          </a:p>
          <a:p>
            <a:pPr marL="342900" indent="-342900">
              <a:lnSpc>
                <a:spcPct val="102000"/>
              </a:lnSpc>
              <a:spcAft>
                <a:spcPts val="700"/>
              </a:spcAft>
              <a:buSzPct val="100000"/>
              <a:buChar char="•"/>
            </a:pPr>
            <a:r>
              <a:rPr lang="en-US" sz="920" dirty="0">
                <a:solidFill>
                  <a:srgbClr val="7A430E"/>
                </a:solidFill>
                <a:latin typeface="Calibri" pitchFamily="34" charset="0"/>
                <a:ea typeface="Calibri" pitchFamily="34" charset="-122"/>
                <a:cs typeface="Calibri" pitchFamily="34" charset="-120"/>
              </a:rPr>
              <a:t>The female gametophyte becomes cellular and differentiates 2–6 archegonia. Cone now 5–8 cm, green, woody.</a:t>
            </a:r>
            <a:endParaRPr lang="en-US" sz="920" dirty="0"/>
          </a:p>
        </p:txBody>
      </p:sp>
      <p:sp>
        <p:nvSpPr>
          <p:cNvPr id="19" name="Shape 17"/>
          <p:cNvSpPr/>
          <p:nvPr/>
        </p:nvSpPr>
        <p:spPr>
          <a:xfrm>
            <a:off x="7182612" y="3346704"/>
            <a:ext cx="91440" cy="0"/>
          </a:xfrm>
          <a:prstGeom prst="line">
            <a:avLst/>
          </a:prstGeom>
          <a:noFill/>
          <a:ln w="19050">
            <a:solidFill>
              <a:srgbClr val="5F6C60"/>
            </a:solidFill>
            <a:prstDash val="solid"/>
            <a:tailEnd type="triangle"/>
          </a:ln>
        </p:spPr>
      </p:sp>
      <p:sp>
        <p:nvSpPr>
          <p:cNvPr id="20" name="Shape 18"/>
          <p:cNvSpPr/>
          <p:nvPr/>
        </p:nvSpPr>
        <p:spPr>
          <a:xfrm>
            <a:off x="7278624" y="1700784"/>
            <a:ext cx="2157984" cy="3291840"/>
          </a:xfrm>
          <a:prstGeom prst="roundRect">
            <a:avLst>
              <a:gd name="adj" fmla="val 3814"/>
            </a:avLst>
          </a:prstGeom>
          <a:solidFill>
            <a:srgbClr val="F3DFE2"/>
          </a:solidFill>
          <a:ln w="15875">
            <a:solidFill>
              <a:srgbClr val="7A2233"/>
            </a:solidFill>
            <a:prstDash val="solid"/>
          </a:ln>
        </p:spPr>
      </p:sp>
      <p:sp>
        <p:nvSpPr>
          <p:cNvPr id="21" name="Text 19"/>
          <p:cNvSpPr txBox="1"/>
          <p:nvPr/>
        </p:nvSpPr>
        <p:spPr>
          <a:xfrm>
            <a:off x="7424928" y="1828800"/>
            <a:ext cx="1865376" cy="219456"/>
          </a:xfrm>
          <a:prstGeom prst="rect">
            <a:avLst/>
          </a:prstGeom>
          <a:noFill/>
          <a:ln/>
        </p:spPr>
        <p:txBody>
          <a:bodyPr wrap="square" lIns="0" tIns="0" rIns="0" bIns="0" rtlCol="0" anchor="ctr"/>
          <a:lstStyle/>
          <a:p>
            <a:pPr marL="0" indent="0">
              <a:buNone/>
            </a:pPr>
            <a:r>
              <a:rPr lang="en-US" sz="900" b="1" kern="0" spc="80" dirty="0">
                <a:solidFill>
                  <a:srgbClr val="7A2233"/>
                </a:solidFill>
                <a:latin typeface="Calibri" pitchFamily="34" charset="0"/>
                <a:ea typeface="Calibri" pitchFamily="34" charset="-122"/>
                <a:cs typeface="Calibri" pitchFamily="34" charset="-120"/>
              </a:rPr>
              <a:t>YEAR 2 · summer</a:t>
            </a:r>
            <a:endParaRPr lang="en-US" sz="900" dirty="0"/>
          </a:p>
        </p:txBody>
      </p:sp>
      <p:sp>
        <p:nvSpPr>
          <p:cNvPr id="22" name="Text 20"/>
          <p:cNvSpPr txBox="1"/>
          <p:nvPr/>
        </p:nvSpPr>
        <p:spPr>
          <a:xfrm>
            <a:off x="7424928" y="2066544"/>
            <a:ext cx="1865376" cy="566928"/>
          </a:xfrm>
          <a:prstGeom prst="rect">
            <a:avLst/>
          </a:prstGeom>
          <a:noFill/>
          <a:ln/>
        </p:spPr>
        <p:txBody>
          <a:bodyPr wrap="square" lIns="0" tIns="0" rIns="0" bIns="0" rtlCol="0" anchor="ctr"/>
          <a:lstStyle/>
          <a:p>
            <a:pPr marL="0" indent="0">
              <a:buNone/>
            </a:pPr>
            <a:r>
              <a:rPr lang="en-US" sz="1300" b="1" dirty="0">
                <a:solidFill>
                  <a:srgbClr val="5C1A28"/>
                </a:solidFill>
                <a:latin typeface="Calibri" pitchFamily="34" charset="0"/>
                <a:ea typeface="Calibri" pitchFamily="34" charset="-122"/>
                <a:cs typeface="Calibri" pitchFamily="34" charset="-120"/>
              </a:rPr>
              <a:t>FERTILISATION</a:t>
            </a:r>
            <a:endParaRPr lang="en-US" sz="1300" dirty="0"/>
          </a:p>
        </p:txBody>
      </p:sp>
      <p:sp>
        <p:nvSpPr>
          <p:cNvPr id="23" name="Text 21"/>
          <p:cNvSpPr txBox="1"/>
          <p:nvPr/>
        </p:nvSpPr>
        <p:spPr>
          <a:xfrm>
            <a:off x="7424928" y="2688336"/>
            <a:ext cx="1865376" cy="2194560"/>
          </a:xfrm>
          <a:prstGeom prst="rect">
            <a:avLst/>
          </a:prstGeom>
          <a:noFill/>
          <a:ln/>
        </p:spPr>
        <p:txBody>
          <a:bodyPr wrap="square" lIns="0" tIns="0" rIns="0" bIns="0" rtlCol="0" anchor="t"/>
          <a:lstStyle/>
          <a:p>
            <a:pPr marL="342900" indent="-342900">
              <a:lnSpc>
                <a:spcPct val="102000"/>
              </a:lnSpc>
              <a:spcAft>
                <a:spcPts val="700"/>
              </a:spcAft>
              <a:buSzPct val="100000"/>
              <a:buChar char="•"/>
            </a:pPr>
            <a:r>
              <a:rPr lang="en-US" sz="920" dirty="0">
                <a:solidFill>
                  <a:srgbClr val="5C1A28"/>
                </a:solidFill>
                <a:latin typeface="Calibri" pitchFamily="34" charset="0"/>
                <a:ea typeface="Calibri" pitchFamily="34" charset="-122"/>
                <a:cs typeface="Calibri" pitchFamily="34" charset="-120"/>
              </a:rPr>
              <a:t>About 13 months after pollination one male nucleus fuses with the egg → zygote (2n).</a:t>
            </a:r>
            <a:endParaRPr lang="en-US" sz="920" dirty="0"/>
          </a:p>
          <a:p>
            <a:pPr marL="342900" indent="-342900">
              <a:lnSpc>
                <a:spcPct val="102000"/>
              </a:lnSpc>
              <a:spcAft>
                <a:spcPts val="700"/>
              </a:spcAft>
              <a:buSzPct val="100000"/>
              <a:buChar char="•"/>
            </a:pPr>
            <a:r>
              <a:rPr lang="en-US" sz="920" dirty="0">
                <a:solidFill>
                  <a:srgbClr val="5C1A28"/>
                </a:solidFill>
                <a:latin typeface="Calibri" pitchFamily="34" charset="0"/>
                <a:ea typeface="Calibri" pitchFamily="34" charset="-122"/>
                <a:cs typeface="Calibri" pitchFamily="34" charset="-120"/>
              </a:rPr>
              <a:t>Free-nuclear proembryo → 4 tiers of 4 cells → suspensor elongates ~7×.</a:t>
            </a:r>
            <a:endParaRPr lang="en-US" sz="920" dirty="0"/>
          </a:p>
          <a:p>
            <a:pPr marL="342900" indent="-342900">
              <a:lnSpc>
                <a:spcPct val="102000"/>
              </a:lnSpc>
              <a:spcAft>
                <a:spcPts val="700"/>
              </a:spcAft>
              <a:buSzPct val="100000"/>
              <a:buChar char="•"/>
            </a:pPr>
            <a:r>
              <a:rPr lang="en-US" sz="920" dirty="0">
                <a:solidFill>
                  <a:srgbClr val="5C1A28"/>
                </a:solidFill>
                <a:latin typeface="Calibri" pitchFamily="34" charset="0"/>
                <a:ea typeface="Calibri" pitchFamily="34" charset="-122"/>
                <a:cs typeface="Calibri" pitchFamily="34" charset="-120"/>
              </a:rPr>
              <a:t>Cleavage polyembryony gives up to four identical embryos; one wins.</a:t>
            </a:r>
            <a:endParaRPr lang="en-US" sz="920" dirty="0"/>
          </a:p>
        </p:txBody>
      </p:sp>
      <p:sp>
        <p:nvSpPr>
          <p:cNvPr id="24" name="Shape 22"/>
          <p:cNvSpPr/>
          <p:nvPr/>
        </p:nvSpPr>
        <p:spPr>
          <a:xfrm>
            <a:off x="9441180" y="3346704"/>
            <a:ext cx="91440" cy="0"/>
          </a:xfrm>
          <a:prstGeom prst="line">
            <a:avLst/>
          </a:prstGeom>
          <a:noFill/>
          <a:ln w="19050">
            <a:solidFill>
              <a:srgbClr val="5F6C60"/>
            </a:solidFill>
            <a:prstDash val="solid"/>
            <a:tailEnd type="triangle"/>
          </a:ln>
        </p:spPr>
      </p:sp>
      <p:sp>
        <p:nvSpPr>
          <p:cNvPr id="25" name="Shape 23"/>
          <p:cNvSpPr/>
          <p:nvPr/>
        </p:nvSpPr>
        <p:spPr>
          <a:xfrm>
            <a:off x="9537192" y="1700784"/>
            <a:ext cx="2157984" cy="3291840"/>
          </a:xfrm>
          <a:prstGeom prst="roundRect">
            <a:avLst>
              <a:gd name="adj" fmla="val 3814"/>
            </a:avLst>
          </a:prstGeom>
          <a:solidFill>
            <a:srgbClr val="DDE9D4"/>
          </a:solidFill>
          <a:ln w="15875">
            <a:solidFill>
              <a:srgbClr val="2C5F2D"/>
            </a:solidFill>
            <a:prstDash val="solid"/>
          </a:ln>
        </p:spPr>
      </p:sp>
      <p:sp>
        <p:nvSpPr>
          <p:cNvPr id="26" name="Text 24"/>
          <p:cNvSpPr txBox="1"/>
          <p:nvPr/>
        </p:nvSpPr>
        <p:spPr>
          <a:xfrm>
            <a:off x="9683496" y="1828800"/>
            <a:ext cx="1865376" cy="219456"/>
          </a:xfrm>
          <a:prstGeom prst="rect">
            <a:avLst/>
          </a:prstGeom>
          <a:noFill/>
          <a:ln/>
        </p:spPr>
        <p:txBody>
          <a:bodyPr wrap="square" lIns="0" tIns="0" rIns="0" bIns="0" rtlCol="0" anchor="ctr"/>
          <a:lstStyle/>
          <a:p>
            <a:pPr marL="0" indent="0">
              <a:buNone/>
            </a:pPr>
            <a:r>
              <a:rPr lang="en-US" sz="900" b="1" kern="0" spc="80" dirty="0">
                <a:solidFill>
                  <a:srgbClr val="2C5F2D"/>
                </a:solidFill>
                <a:latin typeface="Calibri" pitchFamily="34" charset="0"/>
                <a:ea typeface="Calibri" pitchFamily="34" charset="-122"/>
                <a:cs typeface="Calibri" pitchFamily="34" charset="-120"/>
              </a:rPr>
              <a:t>YEAR 2–3 · autumn</a:t>
            </a:r>
            <a:endParaRPr lang="en-US" sz="900" dirty="0"/>
          </a:p>
        </p:txBody>
      </p:sp>
      <p:sp>
        <p:nvSpPr>
          <p:cNvPr id="27" name="Text 25"/>
          <p:cNvSpPr txBox="1"/>
          <p:nvPr/>
        </p:nvSpPr>
        <p:spPr>
          <a:xfrm>
            <a:off x="9683496" y="2066544"/>
            <a:ext cx="1865376" cy="566928"/>
          </a:xfrm>
          <a:prstGeom prst="rect">
            <a:avLst/>
          </a:prstGeom>
          <a:noFill/>
          <a:ln/>
        </p:spPr>
        <p:txBody>
          <a:bodyPr wrap="square" lIns="0" tIns="0" rIns="0" bIns="0" rtlCol="0" anchor="ctr"/>
          <a:lstStyle/>
          <a:p>
            <a:pPr marL="0" indent="0">
              <a:buNone/>
            </a:pPr>
            <a:r>
              <a:rPr lang="en-US" sz="1300" b="1" dirty="0">
                <a:solidFill>
                  <a:srgbClr val="1B3D1C"/>
                </a:solidFill>
                <a:latin typeface="Calibri" pitchFamily="34" charset="0"/>
                <a:ea typeface="Calibri" pitchFamily="34" charset="-122"/>
                <a:cs typeface="Calibri" pitchFamily="34" charset="-120"/>
              </a:rPr>
              <a:t>Seed shed</a:t>
            </a:r>
            <a:endParaRPr lang="en-US" sz="1300" dirty="0"/>
          </a:p>
        </p:txBody>
      </p:sp>
      <p:sp>
        <p:nvSpPr>
          <p:cNvPr id="28" name="Text 26"/>
          <p:cNvSpPr txBox="1"/>
          <p:nvPr/>
        </p:nvSpPr>
        <p:spPr>
          <a:xfrm>
            <a:off x="9683496" y="2688336"/>
            <a:ext cx="1865376" cy="2194560"/>
          </a:xfrm>
          <a:prstGeom prst="rect">
            <a:avLst/>
          </a:prstGeom>
          <a:noFill/>
          <a:ln/>
        </p:spPr>
        <p:txBody>
          <a:bodyPr wrap="square" lIns="0" tIns="0" rIns="0" bIns="0" rtlCol="0" anchor="t"/>
          <a:lstStyle/>
          <a:p>
            <a:pPr marL="342900" indent="-342900">
              <a:lnSpc>
                <a:spcPct val="102000"/>
              </a:lnSpc>
              <a:spcAft>
                <a:spcPts val="700"/>
              </a:spcAft>
              <a:buSzPct val="100000"/>
              <a:buChar char="•"/>
            </a:pPr>
            <a:r>
              <a:rPr lang="en-US" sz="920" dirty="0">
                <a:solidFill>
                  <a:srgbClr val="1B3D1C"/>
                </a:solidFill>
                <a:latin typeface="Calibri" pitchFamily="34" charset="0"/>
                <a:ea typeface="Calibri" pitchFamily="34" charset="-122"/>
                <a:cs typeface="Calibri" pitchFamily="34" charset="-120"/>
              </a:rPr>
              <a:t>Embryo matures with 3–18 cotyledons, embedded in haploid gametophyte tissue.</a:t>
            </a:r>
            <a:endParaRPr lang="en-US" sz="920" dirty="0"/>
          </a:p>
          <a:p>
            <a:pPr marL="342900" indent="-342900">
              <a:lnSpc>
                <a:spcPct val="102000"/>
              </a:lnSpc>
              <a:spcAft>
                <a:spcPts val="700"/>
              </a:spcAft>
              <a:buSzPct val="100000"/>
              <a:buChar char="•"/>
            </a:pPr>
            <a:r>
              <a:rPr lang="en-US" sz="920" dirty="0">
                <a:solidFill>
                  <a:srgbClr val="1B3D1C"/>
                </a:solidFill>
                <a:latin typeface="Calibri" pitchFamily="34" charset="0"/>
                <a:ea typeface="Calibri" pitchFamily="34" charset="-122"/>
                <a:cs typeface="Calibri" pitchFamily="34" charset="-120"/>
              </a:rPr>
              <a:t>Cone becomes woody and brown; winged seeds are released and wind-dispersed.</a:t>
            </a:r>
            <a:endParaRPr lang="en-US" sz="920" dirty="0"/>
          </a:p>
          <a:p>
            <a:pPr marL="342900" indent="-342900">
              <a:lnSpc>
                <a:spcPct val="102000"/>
              </a:lnSpc>
              <a:spcAft>
                <a:spcPts val="700"/>
              </a:spcAft>
              <a:buSzPct val="100000"/>
              <a:buChar char="•"/>
            </a:pPr>
            <a:r>
              <a:rPr lang="en-US" sz="920" dirty="0">
                <a:solidFill>
                  <a:srgbClr val="1B3D1C"/>
                </a:solidFill>
                <a:latin typeface="Calibri" pitchFamily="34" charset="0"/>
                <a:ea typeface="Calibri" pitchFamily="34" charset="-122"/>
                <a:cs typeface="Calibri" pitchFamily="34" charset="-120"/>
              </a:rPr>
              <a:t>Two-year species shed in year 2; three-year species (fertilisation delayed to year 3) shed in year 3.</a:t>
            </a:r>
            <a:endParaRPr lang="en-US" sz="920" dirty="0"/>
          </a:p>
        </p:txBody>
      </p:sp>
      <p:sp>
        <p:nvSpPr>
          <p:cNvPr id="29" name="Text 27"/>
          <p:cNvSpPr txBox="1"/>
          <p:nvPr/>
        </p:nvSpPr>
        <p:spPr>
          <a:xfrm>
            <a:off x="502920" y="5120640"/>
            <a:ext cx="11183112" cy="274320"/>
          </a:xfrm>
          <a:prstGeom prst="rect">
            <a:avLst/>
          </a:prstGeom>
          <a:noFill/>
          <a:ln/>
        </p:spPr>
        <p:txBody>
          <a:bodyPr wrap="square" lIns="0" tIns="0" rIns="0" bIns="0" rtlCol="0" anchor="ctr"/>
          <a:lstStyle/>
          <a:p>
            <a:pPr marL="0" indent="0">
              <a:buNone/>
            </a:pPr>
            <a:r>
              <a:rPr lang="en-US" sz="1050" i="1" dirty="0">
                <a:solidFill>
                  <a:srgbClr val="5F6C60"/>
                </a:solidFill>
                <a:latin typeface="Calibri" pitchFamily="34" charset="0"/>
                <a:ea typeface="Calibri" pitchFamily="34" charset="-122"/>
                <a:cs typeface="Calibri" pitchFamily="34" charset="-120"/>
              </a:rPr>
              <a:t>Female cone growth: year 1 — 1–2 cm, soft, red-green   →   year 2 — 5–8 cm, green, woody   →   year 3 — mature, brown, woody, scales reflexed for seed release.</a:t>
            </a:r>
            <a:endParaRPr lang="en-US" sz="1050" dirty="0"/>
          </a:p>
        </p:txBody>
      </p:sp>
      <p:sp>
        <p:nvSpPr>
          <p:cNvPr id="30" name="Text 28"/>
          <p:cNvSpPr txBox="1"/>
          <p:nvPr/>
        </p:nvSpPr>
        <p:spPr>
          <a:xfrm>
            <a:off x="502920" y="5486400"/>
            <a:ext cx="11183112" cy="822960"/>
          </a:xfrm>
          <a:prstGeom prst="roundRect">
            <a:avLst>
              <a:gd name="adj" fmla="val 6667"/>
            </a:avLst>
          </a:prstGeom>
          <a:solidFill>
            <a:srgbClr val="F3DFE2"/>
          </a:solidFill>
          <a:ln w="12700">
            <a:solidFill>
              <a:srgbClr val="7A2233"/>
            </a:solidFill>
          </a:ln>
        </p:spPr>
        <p:txBody>
          <a:bodyPr wrap="square" lIns="127000" tIns="127000" rIns="127000" bIns="127000" rtlCol="0" anchor="ctr"/>
          <a:lstStyle/>
          <a:p>
            <a:pPr marL="0" indent="0">
              <a:buNone/>
            </a:pPr>
            <a:r>
              <a:rPr lang="en-US" sz="1150" b="1" dirty="0">
                <a:solidFill>
                  <a:srgbClr val="5C1A28"/>
                </a:solidFill>
                <a:latin typeface="Calibri" pitchFamily="34" charset="0"/>
                <a:ea typeface="Calibri" pitchFamily="34" charset="-122"/>
                <a:cs typeface="Calibri" pitchFamily="34" charset="-120"/>
              </a:rPr>
              <a:t>Why so slow?  </a:t>
            </a:r>
            <a:r>
              <a:rPr lang="en-US" sz="1150" dirty="0">
                <a:solidFill>
                  <a:srgbClr val="5C1A28"/>
                </a:solidFill>
                <a:latin typeface="Calibri" pitchFamily="34" charset="0"/>
                <a:ea typeface="Calibri" pitchFamily="34" charset="-122"/>
                <a:cs typeface="Calibri" pitchFamily="34" charset="-120"/>
              </a:rPr>
              <a:t>Because the gametophytes are built after pollination, not before. The male gametophyte finishes its development only when the tube grows; the female gametophyte must run through ~2,000 free-nuclear divisions, build a cellular prothallus and then differentiate archegonia — all provisioned by the mother sporophyte. Angiosperms compress this to a few days by reducing the female gametophyte to eight nuclei and making endosperm only after fertilisation.</a:t>
            </a:r>
            <a:endParaRPr lang="en-US" sz="11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txBox="1"/>
          <p:nvPr/>
        </p:nvSpPr>
        <p:spPr>
          <a:xfrm>
            <a:off x="502920" y="274320"/>
            <a:ext cx="11183112" cy="237744"/>
          </a:xfrm>
          <a:prstGeom prst="rect">
            <a:avLst/>
          </a:prstGeom>
          <a:noFill/>
          <a:ln/>
        </p:spPr>
        <p:txBody>
          <a:bodyPr wrap="square" lIns="0" tIns="0" rIns="0" bIns="0" rtlCol="0" anchor="ctr"/>
          <a:lstStyle/>
          <a:p>
            <a:pPr marL="0" indent="0">
              <a:buNone/>
            </a:pPr>
            <a:r>
              <a:rPr lang="en-US" sz="1150" b="1" kern="0" spc="200" dirty="0">
                <a:solidFill>
                  <a:srgbClr val="A85F16"/>
                </a:solidFill>
                <a:latin typeface="Calibri" pitchFamily="34" charset="0"/>
                <a:ea typeface="Calibri" pitchFamily="34" charset="-122"/>
                <a:cs typeface="Calibri" pitchFamily="34" charset="-120"/>
              </a:rPr>
              <a:t>EVOLUTIONARY TRENDS · 1</a:t>
            </a:r>
            <a:endParaRPr lang="en-US" sz="1150" dirty="0"/>
          </a:p>
        </p:txBody>
      </p:sp>
      <p:sp>
        <p:nvSpPr>
          <p:cNvPr id="3" name="Text 1"/>
          <p:cNvSpPr txBox="1"/>
          <p:nvPr/>
        </p:nvSpPr>
        <p:spPr>
          <a:xfrm>
            <a:off x="502920" y="512064"/>
            <a:ext cx="11183112" cy="566928"/>
          </a:xfrm>
          <a:prstGeom prst="rect">
            <a:avLst/>
          </a:prstGeom>
          <a:noFill/>
          <a:ln/>
        </p:spPr>
        <p:txBody>
          <a:bodyPr wrap="square" lIns="0" tIns="0" rIns="0" bIns="0" rtlCol="0" anchor="ctr"/>
          <a:lstStyle/>
          <a:p>
            <a:pPr marL="0" indent="0">
              <a:buNone/>
            </a:pPr>
            <a:r>
              <a:rPr lang="en-US" sz="2900" b="1" dirty="0">
                <a:solidFill>
                  <a:srgbClr val="1B3D1C"/>
                </a:solidFill>
                <a:latin typeface="Cambria" pitchFamily="34" charset="0"/>
                <a:ea typeface="Cambria" pitchFamily="34" charset="-122"/>
                <a:cs typeface="Cambria" pitchFamily="34" charset="-120"/>
              </a:rPr>
              <a:t>The shrinking gametophyte and the origin of the seed</a:t>
            </a:r>
            <a:endParaRPr lang="en-US" sz="2900" dirty="0"/>
          </a:p>
        </p:txBody>
      </p:sp>
      <p:sp>
        <p:nvSpPr>
          <p:cNvPr id="4" name="Text 2"/>
          <p:cNvSpPr txBox="1"/>
          <p:nvPr/>
        </p:nvSpPr>
        <p:spPr>
          <a:xfrm>
            <a:off x="502920" y="1188720"/>
            <a:ext cx="5486400" cy="274320"/>
          </a:xfrm>
          <a:prstGeom prst="rect">
            <a:avLst/>
          </a:prstGeom>
          <a:noFill/>
          <a:ln/>
        </p:spPr>
        <p:txBody>
          <a:bodyPr wrap="square" lIns="0" tIns="0" rIns="0" bIns="0" rtlCol="0" anchor="ctr"/>
          <a:lstStyle/>
          <a:p>
            <a:pPr marL="0" indent="0">
              <a:buNone/>
            </a:pPr>
            <a:r>
              <a:rPr lang="en-US" sz="1400" b="1" dirty="0">
                <a:solidFill>
                  <a:srgbClr val="1B3D1C"/>
                </a:solidFill>
                <a:latin typeface="Calibri" pitchFamily="34" charset="0"/>
                <a:ea typeface="Calibri" pitchFamily="34" charset="-122"/>
                <a:cs typeface="Calibri" pitchFamily="34" charset="-120"/>
              </a:rPr>
              <a:t>Seven steps from a spore to a seed</a:t>
            </a:r>
            <a:endParaRPr lang="en-US" sz="1400" dirty="0"/>
          </a:p>
        </p:txBody>
      </p:sp>
      <p:sp>
        <p:nvSpPr>
          <p:cNvPr id="5" name="Text 3"/>
          <p:cNvSpPr txBox="1"/>
          <p:nvPr/>
        </p:nvSpPr>
        <p:spPr>
          <a:xfrm>
            <a:off x="502920" y="1572768"/>
            <a:ext cx="292608" cy="292608"/>
          </a:xfrm>
          <a:prstGeom prst="ellipse">
            <a:avLst/>
          </a:prstGeom>
          <a:solidFill>
            <a:srgbClr val="2C5F2D"/>
          </a:solidFill>
          <a:ln w="12700">
            <a:solidFill>
              <a:srgbClr val="2C5F2D"/>
            </a:solid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6" name="Text 4"/>
          <p:cNvSpPr txBox="1"/>
          <p:nvPr/>
        </p:nvSpPr>
        <p:spPr>
          <a:xfrm>
            <a:off x="905256" y="1517904"/>
            <a:ext cx="4937760" cy="237744"/>
          </a:xfrm>
          <a:prstGeom prst="rect">
            <a:avLst/>
          </a:prstGeom>
          <a:noFill/>
          <a:ln/>
        </p:spPr>
        <p:txBody>
          <a:bodyPr wrap="square" lIns="0" tIns="0" rIns="0" bIns="0" rtlCol="0" anchor="ctr"/>
          <a:lstStyle/>
          <a:p>
            <a:pPr marL="0" indent="0">
              <a:buNone/>
            </a:pPr>
            <a:r>
              <a:rPr lang="en-US" sz="1150" b="1" dirty="0">
                <a:solidFill>
                  <a:srgbClr val="1B3D1C"/>
                </a:solidFill>
                <a:latin typeface="Calibri" pitchFamily="34" charset="0"/>
                <a:ea typeface="Calibri" pitchFamily="34" charset="-122"/>
                <a:cs typeface="Calibri" pitchFamily="34" charset="-120"/>
              </a:rPr>
              <a:t>Homospory</a:t>
            </a:r>
            <a:endParaRPr lang="en-US" sz="1150" dirty="0"/>
          </a:p>
        </p:txBody>
      </p:sp>
      <p:sp>
        <p:nvSpPr>
          <p:cNvPr id="7" name="Text 5"/>
          <p:cNvSpPr txBox="1"/>
          <p:nvPr/>
        </p:nvSpPr>
        <p:spPr>
          <a:xfrm>
            <a:off x="905256" y="1755648"/>
            <a:ext cx="4937760" cy="384048"/>
          </a:xfrm>
          <a:prstGeom prst="rect">
            <a:avLst/>
          </a:prstGeom>
          <a:noFill/>
          <a:ln/>
        </p:spPr>
        <p:txBody>
          <a:bodyPr wrap="square" lIns="0" tIns="0" rIns="0" bIns="0" rtlCol="0" anchor="ctr"/>
          <a:lstStyle/>
          <a:p>
            <a:pPr marL="0" indent="0">
              <a:buNone/>
            </a:pPr>
            <a:r>
              <a:rPr lang="en-US" sz="950" dirty="0">
                <a:solidFill>
                  <a:srgbClr val="5F6C60"/>
                </a:solidFill>
                <a:latin typeface="Calibri" pitchFamily="34" charset="0"/>
                <a:ea typeface="Calibri" pitchFamily="34" charset="-122"/>
                <a:cs typeface="Calibri" pitchFamily="34" charset="-120"/>
              </a:rPr>
              <a:t>One spore type, one bisexual free-living gametophyte — the fern condition.</a:t>
            </a:r>
            <a:endParaRPr lang="en-US" sz="950" dirty="0"/>
          </a:p>
        </p:txBody>
      </p:sp>
      <p:sp>
        <p:nvSpPr>
          <p:cNvPr id="8" name="Shape 6"/>
          <p:cNvSpPr/>
          <p:nvPr/>
        </p:nvSpPr>
        <p:spPr>
          <a:xfrm>
            <a:off x="649224" y="1883664"/>
            <a:ext cx="0" cy="237744"/>
          </a:xfrm>
          <a:prstGeom prst="line">
            <a:avLst/>
          </a:prstGeom>
          <a:noFill/>
          <a:ln w="19050">
            <a:solidFill>
              <a:srgbClr val="C3D0BB"/>
            </a:solidFill>
            <a:prstDash val="solid"/>
          </a:ln>
        </p:spPr>
      </p:sp>
      <p:sp>
        <p:nvSpPr>
          <p:cNvPr id="9" name="Text 7"/>
          <p:cNvSpPr txBox="1"/>
          <p:nvPr/>
        </p:nvSpPr>
        <p:spPr>
          <a:xfrm>
            <a:off x="502920" y="2194560"/>
            <a:ext cx="292608" cy="292608"/>
          </a:xfrm>
          <a:prstGeom prst="ellipse">
            <a:avLst/>
          </a:prstGeom>
          <a:solidFill>
            <a:srgbClr val="A85F16"/>
          </a:solidFill>
          <a:ln w="12700">
            <a:solidFill>
              <a:srgbClr val="A85F16"/>
            </a:solid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0" name="Text 8"/>
          <p:cNvSpPr txBox="1"/>
          <p:nvPr/>
        </p:nvSpPr>
        <p:spPr>
          <a:xfrm>
            <a:off x="905256" y="2139696"/>
            <a:ext cx="4937760" cy="237744"/>
          </a:xfrm>
          <a:prstGeom prst="rect">
            <a:avLst/>
          </a:prstGeom>
          <a:noFill/>
          <a:ln/>
        </p:spPr>
        <p:txBody>
          <a:bodyPr wrap="square" lIns="0" tIns="0" rIns="0" bIns="0" rtlCol="0" anchor="ctr"/>
          <a:lstStyle/>
          <a:p>
            <a:pPr marL="0" indent="0">
              <a:buNone/>
            </a:pPr>
            <a:r>
              <a:rPr lang="en-US" sz="1150" b="1" dirty="0">
                <a:solidFill>
                  <a:srgbClr val="1B3D1C"/>
                </a:solidFill>
                <a:latin typeface="Calibri" pitchFamily="34" charset="0"/>
                <a:ea typeface="Calibri" pitchFamily="34" charset="-122"/>
                <a:cs typeface="Calibri" pitchFamily="34" charset="-120"/>
              </a:rPr>
              <a:t>Heterospory</a:t>
            </a:r>
            <a:endParaRPr lang="en-US" sz="1150" dirty="0"/>
          </a:p>
        </p:txBody>
      </p:sp>
      <p:sp>
        <p:nvSpPr>
          <p:cNvPr id="11" name="Text 9"/>
          <p:cNvSpPr txBox="1"/>
          <p:nvPr/>
        </p:nvSpPr>
        <p:spPr>
          <a:xfrm>
            <a:off x="905256" y="2377440"/>
            <a:ext cx="4937760" cy="384048"/>
          </a:xfrm>
          <a:prstGeom prst="rect">
            <a:avLst/>
          </a:prstGeom>
          <a:noFill/>
          <a:ln/>
        </p:spPr>
        <p:txBody>
          <a:bodyPr wrap="square" lIns="0" tIns="0" rIns="0" bIns="0" rtlCol="0" anchor="ctr"/>
          <a:lstStyle/>
          <a:p>
            <a:pPr marL="0" indent="0">
              <a:buNone/>
            </a:pPr>
            <a:r>
              <a:rPr lang="en-US" sz="950" dirty="0">
                <a:solidFill>
                  <a:srgbClr val="5F6C60"/>
                </a:solidFill>
                <a:latin typeface="Calibri" pitchFamily="34" charset="0"/>
                <a:ea typeface="Calibri" pitchFamily="34" charset="-122"/>
                <a:cs typeface="Calibri" pitchFamily="34" charset="-120"/>
              </a:rPr>
              <a:t>Micro- and megaspores diverge; gametophytes become unisexual. Selaginella, Marsilea.</a:t>
            </a:r>
            <a:endParaRPr lang="en-US" sz="950" dirty="0"/>
          </a:p>
        </p:txBody>
      </p:sp>
      <p:sp>
        <p:nvSpPr>
          <p:cNvPr id="12" name="Shape 10"/>
          <p:cNvSpPr/>
          <p:nvPr/>
        </p:nvSpPr>
        <p:spPr>
          <a:xfrm>
            <a:off x="649224" y="2505456"/>
            <a:ext cx="0" cy="237744"/>
          </a:xfrm>
          <a:prstGeom prst="line">
            <a:avLst/>
          </a:prstGeom>
          <a:noFill/>
          <a:ln w="19050">
            <a:solidFill>
              <a:srgbClr val="C3D0BB"/>
            </a:solidFill>
            <a:prstDash val="solid"/>
          </a:ln>
        </p:spPr>
      </p:sp>
      <p:sp>
        <p:nvSpPr>
          <p:cNvPr id="13" name="Text 11"/>
          <p:cNvSpPr txBox="1"/>
          <p:nvPr/>
        </p:nvSpPr>
        <p:spPr>
          <a:xfrm>
            <a:off x="502920" y="2816352"/>
            <a:ext cx="292608" cy="292608"/>
          </a:xfrm>
          <a:prstGeom prst="ellipse">
            <a:avLst/>
          </a:prstGeom>
          <a:solidFill>
            <a:srgbClr val="A85F16"/>
          </a:solidFill>
          <a:ln w="12700">
            <a:solidFill>
              <a:srgbClr val="A85F16"/>
            </a:solid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4" name="Text 12"/>
          <p:cNvSpPr txBox="1"/>
          <p:nvPr/>
        </p:nvSpPr>
        <p:spPr>
          <a:xfrm>
            <a:off x="905256" y="2761488"/>
            <a:ext cx="4937760" cy="237744"/>
          </a:xfrm>
          <a:prstGeom prst="rect">
            <a:avLst/>
          </a:prstGeom>
          <a:noFill/>
          <a:ln/>
        </p:spPr>
        <p:txBody>
          <a:bodyPr wrap="square" lIns="0" tIns="0" rIns="0" bIns="0" rtlCol="0" anchor="ctr"/>
          <a:lstStyle/>
          <a:p>
            <a:pPr marL="0" indent="0">
              <a:buNone/>
            </a:pPr>
            <a:r>
              <a:rPr lang="en-US" sz="1150" b="1" dirty="0">
                <a:solidFill>
                  <a:srgbClr val="1B3D1C"/>
                </a:solidFill>
                <a:latin typeface="Calibri" pitchFamily="34" charset="0"/>
                <a:ea typeface="Calibri" pitchFamily="34" charset="-122"/>
                <a:cs typeface="Calibri" pitchFamily="34" charset="-120"/>
              </a:rPr>
              <a:t>Reduction to one megaspore</a:t>
            </a:r>
            <a:endParaRPr lang="en-US" sz="1150" dirty="0"/>
          </a:p>
        </p:txBody>
      </p:sp>
      <p:sp>
        <p:nvSpPr>
          <p:cNvPr id="15" name="Text 13"/>
          <p:cNvSpPr txBox="1"/>
          <p:nvPr/>
        </p:nvSpPr>
        <p:spPr>
          <a:xfrm>
            <a:off x="905256" y="2999232"/>
            <a:ext cx="4937760" cy="384048"/>
          </a:xfrm>
          <a:prstGeom prst="rect">
            <a:avLst/>
          </a:prstGeom>
          <a:noFill/>
          <a:ln/>
        </p:spPr>
        <p:txBody>
          <a:bodyPr wrap="square" lIns="0" tIns="0" rIns="0" bIns="0" rtlCol="0" anchor="ctr"/>
          <a:lstStyle/>
          <a:p>
            <a:pPr marL="0" indent="0">
              <a:buNone/>
            </a:pPr>
            <a:r>
              <a:rPr lang="en-US" sz="950" dirty="0">
                <a:solidFill>
                  <a:srgbClr val="5F6C60"/>
                </a:solidFill>
                <a:latin typeface="Calibri" pitchFamily="34" charset="0"/>
                <a:ea typeface="Calibri" pitchFamily="34" charset="-122"/>
                <a:cs typeface="Calibri" pitchFamily="34" charset="-120"/>
              </a:rPr>
              <a:t>Three of the four meiotic products abort; the survivor inherits their food.</a:t>
            </a:r>
            <a:endParaRPr lang="en-US" sz="950" dirty="0"/>
          </a:p>
        </p:txBody>
      </p:sp>
      <p:sp>
        <p:nvSpPr>
          <p:cNvPr id="16" name="Shape 14"/>
          <p:cNvSpPr/>
          <p:nvPr/>
        </p:nvSpPr>
        <p:spPr>
          <a:xfrm>
            <a:off x="649224" y="3127248"/>
            <a:ext cx="0" cy="237744"/>
          </a:xfrm>
          <a:prstGeom prst="line">
            <a:avLst/>
          </a:prstGeom>
          <a:noFill/>
          <a:ln w="19050">
            <a:solidFill>
              <a:srgbClr val="C3D0BB"/>
            </a:solidFill>
            <a:prstDash val="solid"/>
          </a:ln>
        </p:spPr>
      </p:sp>
      <p:sp>
        <p:nvSpPr>
          <p:cNvPr id="17" name="Text 15"/>
          <p:cNvSpPr txBox="1"/>
          <p:nvPr/>
        </p:nvSpPr>
        <p:spPr>
          <a:xfrm>
            <a:off x="502920" y="3438144"/>
            <a:ext cx="292608" cy="292608"/>
          </a:xfrm>
          <a:prstGeom prst="ellipse">
            <a:avLst/>
          </a:prstGeom>
          <a:solidFill>
            <a:srgbClr val="A85F16"/>
          </a:solidFill>
          <a:ln w="12700">
            <a:solidFill>
              <a:srgbClr val="A85F16"/>
            </a:solid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18" name="Text 16"/>
          <p:cNvSpPr txBox="1"/>
          <p:nvPr/>
        </p:nvSpPr>
        <p:spPr>
          <a:xfrm>
            <a:off x="905256" y="3383280"/>
            <a:ext cx="4937760" cy="237744"/>
          </a:xfrm>
          <a:prstGeom prst="rect">
            <a:avLst/>
          </a:prstGeom>
          <a:noFill/>
          <a:ln/>
        </p:spPr>
        <p:txBody>
          <a:bodyPr wrap="square" lIns="0" tIns="0" rIns="0" bIns="0" rtlCol="0" anchor="ctr"/>
          <a:lstStyle/>
          <a:p>
            <a:pPr marL="0" indent="0">
              <a:buNone/>
            </a:pPr>
            <a:r>
              <a:rPr lang="en-US" sz="1150" b="1" dirty="0">
                <a:solidFill>
                  <a:srgbClr val="1B3D1C"/>
                </a:solidFill>
                <a:latin typeface="Calibri" pitchFamily="34" charset="0"/>
                <a:ea typeface="Calibri" pitchFamily="34" charset="-122"/>
                <a:cs typeface="Calibri" pitchFamily="34" charset="-120"/>
              </a:rPr>
              <a:t>Retention of the megaspore</a:t>
            </a:r>
            <a:endParaRPr lang="en-US" sz="1150" dirty="0"/>
          </a:p>
        </p:txBody>
      </p:sp>
      <p:sp>
        <p:nvSpPr>
          <p:cNvPr id="19" name="Text 17"/>
          <p:cNvSpPr txBox="1"/>
          <p:nvPr/>
        </p:nvSpPr>
        <p:spPr>
          <a:xfrm>
            <a:off x="905256" y="3621024"/>
            <a:ext cx="4937760" cy="384048"/>
          </a:xfrm>
          <a:prstGeom prst="rect">
            <a:avLst/>
          </a:prstGeom>
          <a:noFill/>
          <a:ln/>
        </p:spPr>
        <p:txBody>
          <a:bodyPr wrap="square" lIns="0" tIns="0" rIns="0" bIns="0" rtlCol="0" anchor="ctr"/>
          <a:lstStyle/>
          <a:p>
            <a:pPr marL="0" indent="0">
              <a:buNone/>
            </a:pPr>
            <a:r>
              <a:rPr lang="en-US" sz="950" dirty="0">
                <a:solidFill>
                  <a:srgbClr val="5F6C60"/>
                </a:solidFill>
                <a:latin typeface="Calibri" pitchFamily="34" charset="0"/>
                <a:ea typeface="Calibri" pitchFamily="34" charset="-122"/>
                <a:cs typeface="Calibri" pitchFamily="34" charset="-120"/>
              </a:rPr>
              <a:t>The megaspore is never shed — it germinates inside the megasporangium.</a:t>
            </a:r>
            <a:endParaRPr lang="en-US" sz="950" dirty="0"/>
          </a:p>
        </p:txBody>
      </p:sp>
      <p:sp>
        <p:nvSpPr>
          <p:cNvPr id="20" name="Shape 18"/>
          <p:cNvSpPr/>
          <p:nvPr/>
        </p:nvSpPr>
        <p:spPr>
          <a:xfrm>
            <a:off x="649224" y="3749040"/>
            <a:ext cx="0" cy="237744"/>
          </a:xfrm>
          <a:prstGeom prst="line">
            <a:avLst/>
          </a:prstGeom>
          <a:noFill/>
          <a:ln w="19050">
            <a:solidFill>
              <a:srgbClr val="C3D0BB"/>
            </a:solidFill>
            <a:prstDash val="solid"/>
          </a:ln>
        </p:spPr>
      </p:sp>
      <p:sp>
        <p:nvSpPr>
          <p:cNvPr id="21" name="Text 19"/>
          <p:cNvSpPr txBox="1"/>
          <p:nvPr/>
        </p:nvSpPr>
        <p:spPr>
          <a:xfrm>
            <a:off x="502920" y="4059936"/>
            <a:ext cx="292608" cy="292608"/>
          </a:xfrm>
          <a:prstGeom prst="ellipse">
            <a:avLst/>
          </a:prstGeom>
          <a:solidFill>
            <a:srgbClr val="A85F16"/>
          </a:solidFill>
          <a:ln w="12700">
            <a:solidFill>
              <a:srgbClr val="A85F16"/>
            </a:solid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2" name="Text 20"/>
          <p:cNvSpPr txBox="1"/>
          <p:nvPr/>
        </p:nvSpPr>
        <p:spPr>
          <a:xfrm>
            <a:off x="905256" y="4005072"/>
            <a:ext cx="4937760" cy="237744"/>
          </a:xfrm>
          <a:prstGeom prst="rect">
            <a:avLst/>
          </a:prstGeom>
          <a:noFill/>
          <a:ln/>
        </p:spPr>
        <p:txBody>
          <a:bodyPr wrap="square" lIns="0" tIns="0" rIns="0" bIns="0" rtlCol="0" anchor="ctr"/>
          <a:lstStyle/>
          <a:p>
            <a:pPr marL="0" indent="0">
              <a:buNone/>
            </a:pPr>
            <a:r>
              <a:rPr lang="en-US" sz="1150" b="1" dirty="0">
                <a:solidFill>
                  <a:srgbClr val="1B3D1C"/>
                </a:solidFill>
                <a:latin typeface="Calibri" pitchFamily="34" charset="0"/>
                <a:ea typeface="Calibri" pitchFamily="34" charset="-122"/>
                <a:cs typeface="Calibri" pitchFamily="34" charset="-120"/>
              </a:rPr>
              <a:t>Endospory</a:t>
            </a:r>
            <a:endParaRPr lang="en-US" sz="1150" dirty="0"/>
          </a:p>
        </p:txBody>
      </p:sp>
      <p:sp>
        <p:nvSpPr>
          <p:cNvPr id="23" name="Text 21"/>
          <p:cNvSpPr txBox="1"/>
          <p:nvPr/>
        </p:nvSpPr>
        <p:spPr>
          <a:xfrm>
            <a:off x="905256" y="4242816"/>
            <a:ext cx="4937760" cy="384048"/>
          </a:xfrm>
          <a:prstGeom prst="rect">
            <a:avLst/>
          </a:prstGeom>
          <a:noFill/>
          <a:ln/>
        </p:spPr>
        <p:txBody>
          <a:bodyPr wrap="square" lIns="0" tIns="0" rIns="0" bIns="0" rtlCol="0" anchor="ctr"/>
          <a:lstStyle/>
          <a:p>
            <a:pPr marL="0" indent="0">
              <a:buNone/>
            </a:pPr>
            <a:r>
              <a:rPr lang="en-US" sz="950" dirty="0">
                <a:solidFill>
                  <a:srgbClr val="5F6C60"/>
                </a:solidFill>
                <a:latin typeface="Calibri" pitchFamily="34" charset="0"/>
                <a:ea typeface="Calibri" pitchFamily="34" charset="-122"/>
                <a:cs typeface="Calibri" pitchFamily="34" charset="-120"/>
              </a:rPr>
              <a:t>The gametophyte develops entirely within the spore wall, fed by the sporophyte.</a:t>
            </a:r>
            <a:endParaRPr lang="en-US" sz="950" dirty="0"/>
          </a:p>
        </p:txBody>
      </p:sp>
      <p:sp>
        <p:nvSpPr>
          <p:cNvPr id="24" name="Shape 22"/>
          <p:cNvSpPr/>
          <p:nvPr/>
        </p:nvSpPr>
        <p:spPr>
          <a:xfrm>
            <a:off x="649224" y="4370832"/>
            <a:ext cx="0" cy="237744"/>
          </a:xfrm>
          <a:prstGeom prst="line">
            <a:avLst/>
          </a:prstGeom>
          <a:noFill/>
          <a:ln w="19050">
            <a:solidFill>
              <a:srgbClr val="C3D0BB"/>
            </a:solidFill>
            <a:prstDash val="solid"/>
          </a:ln>
        </p:spPr>
      </p:sp>
      <p:sp>
        <p:nvSpPr>
          <p:cNvPr id="25" name="Text 23"/>
          <p:cNvSpPr txBox="1"/>
          <p:nvPr/>
        </p:nvSpPr>
        <p:spPr>
          <a:xfrm>
            <a:off x="502920" y="4681728"/>
            <a:ext cx="292608" cy="292608"/>
          </a:xfrm>
          <a:prstGeom prst="ellipse">
            <a:avLst/>
          </a:prstGeom>
          <a:solidFill>
            <a:srgbClr val="A85F16"/>
          </a:solidFill>
          <a:ln w="12700">
            <a:solidFill>
              <a:srgbClr val="A85F16"/>
            </a:solid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6</a:t>
            </a:r>
            <a:endParaRPr lang="en-US" sz="1200" dirty="0"/>
          </a:p>
        </p:txBody>
      </p:sp>
      <p:sp>
        <p:nvSpPr>
          <p:cNvPr id="26" name="Text 24"/>
          <p:cNvSpPr txBox="1"/>
          <p:nvPr/>
        </p:nvSpPr>
        <p:spPr>
          <a:xfrm>
            <a:off x="905256" y="4626864"/>
            <a:ext cx="4937760" cy="237744"/>
          </a:xfrm>
          <a:prstGeom prst="rect">
            <a:avLst/>
          </a:prstGeom>
          <a:noFill/>
          <a:ln/>
        </p:spPr>
        <p:txBody>
          <a:bodyPr wrap="square" lIns="0" tIns="0" rIns="0" bIns="0" rtlCol="0" anchor="ctr"/>
          <a:lstStyle/>
          <a:p>
            <a:pPr marL="0" indent="0">
              <a:buNone/>
            </a:pPr>
            <a:r>
              <a:rPr lang="en-US" sz="1150" b="1" dirty="0">
                <a:solidFill>
                  <a:srgbClr val="1B3D1C"/>
                </a:solidFill>
                <a:latin typeface="Calibri" pitchFamily="34" charset="0"/>
                <a:ea typeface="Calibri" pitchFamily="34" charset="-122"/>
                <a:cs typeface="Calibri" pitchFamily="34" charset="-120"/>
              </a:rPr>
              <a:t>Integument, micropyle, pollen chamber</a:t>
            </a:r>
            <a:endParaRPr lang="en-US" sz="1150" dirty="0"/>
          </a:p>
        </p:txBody>
      </p:sp>
      <p:sp>
        <p:nvSpPr>
          <p:cNvPr id="27" name="Text 25"/>
          <p:cNvSpPr txBox="1"/>
          <p:nvPr/>
        </p:nvSpPr>
        <p:spPr>
          <a:xfrm>
            <a:off x="905256" y="4864608"/>
            <a:ext cx="4937760" cy="384048"/>
          </a:xfrm>
          <a:prstGeom prst="rect">
            <a:avLst/>
          </a:prstGeom>
          <a:noFill/>
          <a:ln/>
        </p:spPr>
        <p:txBody>
          <a:bodyPr wrap="square" lIns="0" tIns="0" rIns="0" bIns="0" rtlCol="0" anchor="ctr"/>
          <a:lstStyle/>
          <a:p>
            <a:pPr marL="0" indent="0">
              <a:buNone/>
            </a:pPr>
            <a:r>
              <a:rPr lang="en-US" sz="950" dirty="0">
                <a:solidFill>
                  <a:srgbClr val="5F6C60"/>
                </a:solidFill>
                <a:latin typeface="Calibri" pitchFamily="34" charset="0"/>
                <a:ea typeface="Calibri" pitchFamily="34" charset="-122"/>
                <a:cs typeface="Calibri" pitchFamily="34" charset="-120"/>
              </a:rPr>
              <a:t>Sterile sporophyte tissue envelops the nucellus; Lepidocarpon shows a seed-like flap.</a:t>
            </a:r>
            <a:endParaRPr lang="en-US" sz="950" dirty="0"/>
          </a:p>
        </p:txBody>
      </p:sp>
      <p:sp>
        <p:nvSpPr>
          <p:cNvPr id="28" name="Shape 26"/>
          <p:cNvSpPr/>
          <p:nvPr/>
        </p:nvSpPr>
        <p:spPr>
          <a:xfrm>
            <a:off x="649224" y="4992624"/>
            <a:ext cx="0" cy="237744"/>
          </a:xfrm>
          <a:prstGeom prst="line">
            <a:avLst/>
          </a:prstGeom>
          <a:noFill/>
          <a:ln w="19050">
            <a:solidFill>
              <a:srgbClr val="C3D0BB"/>
            </a:solidFill>
            <a:prstDash val="solid"/>
          </a:ln>
        </p:spPr>
      </p:sp>
      <p:sp>
        <p:nvSpPr>
          <p:cNvPr id="29" name="Text 27"/>
          <p:cNvSpPr txBox="1"/>
          <p:nvPr/>
        </p:nvSpPr>
        <p:spPr>
          <a:xfrm>
            <a:off x="502920" y="5303520"/>
            <a:ext cx="292608" cy="292608"/>
          </a:xfrm>
          <a:prstGeom prst="ellipse">
            <a:avLst/>
          </a:prstGeom>
          <a:solidFill>
            <a:srgbClr val="7A2233"/>
          </a:solidFill>
          <a:ln w="12700">
            <a:solidFill>
              <a:srgbClr val="7A2233"/>
            </a:solid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7</a:t>
            </a:r>
            <a:endParaRPr lang="en-US" sz="1200" dirty="0"/>
          </a:p>
        </p:txBody>
      </p:sp>
      <p:sp>
        <p:nvSpPr>
          <p:cNvPr id="30" name="Text 28"/>
          <p:cNvSpPr txBox="1"/>
          <p:nvPr/>
        </p:nvSpPr>
        <p:spPr>
          <a:xfrm>
            <a:off x="905256" y="5248656"/>
            <a:ext cx="4937760" cy="237744"/>
          </a:xfrm>
          <a:prstGeom prst="rect">
            <a:avLst/>
          </a:prstGeom>
          <a:noFill/>
          <a:ln/>
        </p:spPr>
        <p:txBody>
          <a:bodyPr wrap="square" lIns="0" tIns="0" rIns="0" bIns="0" rtlCol="0" anchor="ctr"/>
          <a:lstStyle/>
          <a:p>
            <a:pPr marL="0" indent="0">
              <a:buNone/>
            </a:pPr>
            <a:r>
              <a:rPr lang="en-US" sz="1150" b="1" dirty="0">
                <a:solidFill>
                  <a:srgbClr val="1B3D1C"/>
                </a:solidFill>
                <a:latin typeface="Calibri" pitchFamily="34" charset="0"/>
                <a:ea typeface="Calibri" pitchFamily="34" charset="-122"/>
                <a:cs typeface="Calibri" pitchFamily="34" charset="-120"/>
              </a:rPr>
              <a:t>Embryo retention → the SEED</a:t>
            </a:r>
            <a:endParaRPr lang="en-US" sz="1150" dirty="0"/>
          </a:p>
        </p:txBody>
      </p:sp>
      <p:sp>
        <p:nvSpPr>
          <p:cNvPr id="31" name="Text 29"/>
          <p:cNvSpPr txBox="1"/>
          <p:nvPr/>
        </p:nvSpPr>
        <p:spPr>
          <a:xfrm>
            <a:off x="905256" y="5486400"/>
            <a:ext cx="4937760" cy="384048"/>
          </a:xfrm>
          <a:prstGeom prst="rect">
            <a:avLst/>
          </a:prstGeom>
          <a:noFill/>
          <a:ln/>
        </p:spPr>
        <p:txBody>
          <a:bodyPr wrap="square" lIns="0" tIns="0" rIns="0" bIns="0" rtlCol="0" anchor="ctr"/>
          <a:lstStyle/>
          <a:p>
            <a:pPr marL="0" indent="0">
              <a:buNone/>
            </a:pPr>
            <a:r>
              <a:rPr lang="en-US" sz="950" dirty="0">
                <a:solidFill>
                  <a:srgbClr val="5F6C60"/>
                </a:solidFill>
                <a:latin typeface="Calibri" pitchFamily="34" charset="0"/>
                <a:ea typeface="Calibri" pitchFamily="34" charset="-122"/>
                <a:cs typeface="Calibri" pitchFamily="34" charset="-120"/>
              </a:rPr>
              <a:t>The young sporophyte is packaged with food and a coat, then dispersed.</a:t>
            </a:r>
            <a:endParaRPr lang="en-US" sz="950" dirty="0"/>
          </a:p>
        </p:txBody>
      </p:sp>
      <p:sp>
        <p:nvSpPr>
          <p:cNvPr id="32" name="Shape 30"/>
          <p:cNvSpPr/>
          <p:nvPr/>
        </p:nvSpPr>
        <p:spPr>
          <a:xfrm>
            <a:off x="6199632" y="1188720"/>
            <a:ext cx="5486400" cy="2395728"/>
          </a:xfrm>
          <a:prstGeom prst="roundRect">
            <a:avLst>
              <a:gd name="adj" fmla="val 3053"/>
            </a:avLst>
          </a:prstGeom>
          <a:solidFill>
            <a:srgbClr val="F7E6CC"/>
          </a:solidFill>
          <a:ln w="12700">
            <a:solidFill>
              <a:srgbClr val="A85F16"/>
            </a:solidFill>
            <a:prstDash val="solid"/>
          </a:ln>
        </p:spPr>
      </p:sp>
      <p:sp>
        <p:nvSpPr>
          <p:cNvPr id="33" name="Text 31"/>
          <p:cNvSpPr txBox="1"/>
          <p:nvPr/>
        </p:nvSpPr>
        <p:spPr>
          <a:xfrm>
            <a:off x="6428232" y="1316736"/>
            <a:ext cx="5029200" cy="457200"/>
          </a:xfrm>
          <a:prstGeom prst="rect">
            <a:avLst/>
          </a:prstGeom>
          <a:noFill/>
          <a:ln/>
        </p:spPr>
        <p:txBody>
          <a:bodyPr wrap="square" lIns="0" tIns="0" rIns="0" bIns="0" rtlCol="0" anchor="ctr"/>
          <a:lstStyle/>
          <a:p>
            <a:pPr marL="0" indent="0">
              <a:buNone/>
            </a:pPr>
            <a:r>
              <a:rPr lang="en-US" sz="1300" b="1" dirty="0">
                <a:solidFill>
                  <a:srgbClr val="7A430E"/>
                </a:solidFill>
                <a:latin typeface="Calibri" pitchFamily="34" charset="0"/>
                <a:ea typeface="Calibri" pitchFamily="34" charset="-122"/>
                <a:cs typeface="Calibri" pitchFamily="34" charset="-120"/>
              </a:rPr>
              <a:t>Trend: the gametophyte gets smaller and more dependent</a:t>
            </a:r>
            <a:endParaRPr lang="en-US" sz="1300" dirty="0"/>
          </a:p>
        </p:txBody>
      </p:sp>
      <p:sp>
        <p:nvSpPr>
          <p:cNvPr id="34" name="Text 32"/>
          <p:cNvSpPr txBox="1"/>
          <p:nvPr/>
        </p:nvSpPr>
        <p:spPr>
          <a:xfrm>
            <a:off x="6428232" y="1773936"/>
            <a:ext cx="5029200" cy="1737360"/>
          </a:xfrm>
          <a:prstGeom prst="rect">
            <a:avLst/>
          </a:prstGeom>
          <a:noFill/>
          <a:ln/>
        </p:spPr>
        <p:txBody>
          <a:bodyPr wrap="square" lIns="0" tIns="0" rIns="0" bIns="0" rtlCol="0" anchor="t"/>
          <a:lstStyle/>
          <a:p>
            <a:pPr marL="342900" indent="-342900">
              <a:lnSpc>
                <a:spcPct val="102000"/>
              </a:lnSpc>
              <a:spcAft>
                <a:spcPts val="500"/>
              </a:spcAft>
              <a:buSzPct val="100000"/>
              <a:buChar char="•"/>
            </a:pPr>
            <a:r>
              <a:rPr lang="en-US" sz="1000" dirty="0">
                <a:solidFill>
                  <a:srgbClr val="5F3A0C"/>
                </a:solidFill>
                <a:latin typeface="Calibri" pitchFamily="34" charset="0"/>
                <a:ea typeface="Calibri" pitchFamily="34" charset="-122"/>
                <a:cs typeface="Calibri" pitchFamily="34" charset="-120"/>
              </a:rPr>
              <a:t>Free-living and photosynthetic in ferns  →  enclosed, non-green and parasitic on the sporophyte in gymnosperms.</a:t>
            </a:r>
            <a:endParaRPr lang="en-US" sz="1000" dirty="0"/>
          </a:p>
          <a:p>
            <a:pPr marL="342900" indent="-342900">
              <a:lnSpc>
                <a:spcPct val="102000"/>
              </a:lnSpc>
              <a:spcAft>
                <a:spcPts val="500"/>
              </a:spcAft>
              <a:buSzPct val="100000"/>
              <a:buChar char="•"/>
            </a:pPr>
            <a:r>
              <a:rPr lang="en-US" sz="1000" dirty="0">
                <a:solidFill>
                  <a:srgbClr val="5F3A0C"/>
                </a:solidFill>
                <a:latin typeface="Calibri" pitchFamily="34" charset="0"/>
                <a:ea typeface="Calibri" pitchFamily="34" charset="-122"/>
                <a:cs typeface="Calibri" pitchFamily="34" charset="-120"/>
              </a:rPr>
              <a:t>Male gametophyte body shrinks: Agathis up to 40 prothallial cells  →  Ginkgo and Pinus 2  →  Cycas 1  →  Gnetum 0.</a:t>
            </a:r>
            <a:endParaRPr lang="en-US" sz="1000" dirty="0"/>
          </a:p>
          <a:p>
            <a:pPr marL="342900" indent="-342900">
              <a:lnSpc>
                <a:spcPct val="102000"/>
              </a:lnSpc>
              <a:spcAft>
                <a:spcPts val="500"/>
              </a:spcAft>
              <a:buSzPct val="100000"/>
              <a:buChar char="•"/>
            </a:pPr>
            <a:r>
              <a:rPr lang="en-US" sz="1000" dirty="0">
                <a:solidFill>
                  <a:srgbClr val="5F3A0C"/>
                </a:solidFill>
                <a:latin typeface="Calibri" pitchFamily="34" charset="0"/>
                <a:ea typeface="Calibri" pitchFamily="34" charset="-122"/>
                <a:cs typeface="Calibri" pitchFamily="34" charset="-120"/>
              </a:rPr>
              <a:t>The ANTHERIDIUM is lost completely; only a generative cell remains of it.</a:t>
            </a:r>
            <a:endParaRPr lang="en-US" sz="1000" dirty="0"/>
          </a:p>
          <a:p>
            <a:pPr marL="342900" indent="-342900">
              <a:lnSpc>
                <a:spcPct val="102000"/>
              </a:lnSpc>
              <a:spcAft>
                <a:spcPts val="500"/>
              </a:spcAft>
              <a:buSzPct val="100000"/>
              <a:buChar char="•"/>
            </a:pPr>
            <a:r>
              <a:rPr lang="en-US" sz="1000" dirty="0">
                <a:solidFill>
                  <a:srgbClr val="5F3A0C"/>
                </a:solidFill>
                <a:latin typeface="Calibri" pitchFamily="34" charset="0"/>
                <a:ea typeface="Calibri" pitchFamily="34" charset="-122"/>
                <a:cs typeface="Calibri" pitchFamily="34" charset="-120"/>
              </a:rPr>
              <a:t>The ARCHEGONIUM is reduced — no neck canal cell, an ephemeral ventral canal cell — then lost altogether in Gnetum and Welwitschia, where free nuclei serve as eggs.</a:t>
            </a:r>
            <a:endParaRPr lang="en-US" sz="1000" dirty="0"/>
          </a:p>
          <a:p>
            <a:pPr marL="342900" indent="-342900">
              <a:lnSpc>
                <a:spcPct val="102000"/>
              </a:lnSpc>
              <a:spcAft>
                <a:spcPts val="500"/>
              </a:spcAft>
              <a:buSzPct val="100000"/>
              <a:buChar char="•"/>
            </a:pPr>
            <a:r>
              <a:rPr lang="en-US" sz="1000" dirty="0">
                <a:solidFill>
                  <a:srgbClr val="5F3A0C"/>
                </a:solidFill>
                <a:latin typeface="Calibri" pitchFamily="34" charset="0"/>
                <a:ea typeface="Calibri" pitchFamily="34" charset="-122"/>
                <a:cs typeface="Calibri" pitchFamily="34" charset="-120"/>
              </a:rPr>
              <a:t>Ginkgo keeps one relic the others lost: its female gametophyte contains chlorophyll.</a:t>
            </a:r>
            <a:endParaRPr lang="en-US" sz="1000" dirty="0"/>
          </a:p>
        </p:txBody>
      </p:sp>
      <p:sp>
        <p:nvSpPr>
          <p:cNvPr id="35" name="Shape 33"/>
          <p:cNvSpPr/>
          <p:nvPr/>
        </p:nvSpPr>
        <p:spPr>
          <a:xfrm>
            <a:off x="6199632" y="3694176"/>
            <a:ext cx="5486400" cy="2157984"/>
          </a:xfrm>
          <a:prstGeom prst="roundRect">
            <a:avLst>
              <a:gd name="adj" fmla="val 3390"/>
            </a:avLst>
          </a:prstGeom>
          <a:solidFill>
            <a:srgbClr val="DDE9D4"/>
          </a:solidFill>
          <a:ln w="12700">
            <a:solidFill>
              <a:srgbClr val="2C5F2D"/>
            </a:solidFill>
            <a:prstDash val="solid"/>
          </a:ln>
        </p:spPr>
      </p:sp>
      <p:sp>
        <p:nvSpPr>
          <p:cNvPr id="36" name="Text 34"/>
          <p:cNvSpPr txBox="1"/>
          <p:nvPr/>
        </p:nvSpPr>
        <p:spPr>
          <a:xfrm>
            <a:off x="6428232" y="3822192"/>
            <a:ext cx="5029200" cy="274320"/>
          </a:xfrm>
          <a:prstGeom prst="rect">
            <a:avLst/>
          </a:prstGeom>
          <a:noFill/>
          <a:ln/>
        </p:spPr>
        <p:txBody>
          <a:bodyPr wrap="square" lIns="0" tIns="0" rIns="0" bIns="0" rtlCol="0" anchor="ctr"/>
          <a:lstStyle/>
          <a:p>
            <a:pPr marL="0" indent="0">
              <a:buNone/>
            </a:pPr>
            <a:r>
              <a:rPr lang="en-US" sz="1300" b="1" dirty="0">
                <a:solidFill>
                  <a:srgbClr val="1B3D1C"/>
                </a:solidFill>
                <a:latin typeface="Calibri" pitchFamily="34" charset="0"/>
                <a:ea typeface="Calibri" pitchFamily="34" charset="-122"/>
                <a:cs typeface="Calibri" pitchFamily="34" charset="-120"/>
              </a:rPr>
              <a:t>Trend: fertilisation escapes from water</a:t>
            </a:r>
            <a:endParaRPr lang="en-US" sz="1300" dirty="0"/>
          </a:p>
        </p:txBody>
      </p:sp>
      <p:sp>
        <p:nvSpPr>
          <p:cNvPr id="37" name="Text 35"/>
          <p:cNvSpPr txBox="1"/>
          <p:nvPr/>
        </p:nvSpPr>
        <p:spPr>
          <a:xfrm>
            <a:off x="6428232" y="4133088"/>
            <a:ext cx="5029200" cy="1627632"/>
          </a:xfrm>
          <a:prstGeom prst="rect">
            <a:avLst/>
          </a:prstGeom>
          <a:noFill/>
          <a:ln/>
        </p:spPr>
        <p:txBody>
          <a:bodyPr wrap="square" lIns="0" tIns="0" rIns="0" bIns="0" rtlCol="0" anchor="t"/>
          <a:lstStyle/>
          <a:p>
            <a:pPr marL="342900" indent="-342900">
              <a:lnSpc>
                <a:spcPct val="102000"/>
              </a:lnSpc>
              <a:spcAft>
                <a:spcPts val="500"/>
              </a:spcAft>
              <a:buSzPct val="100000"/>
              <a:buChar char="•"/>
            </a:pPr>
            <a:r>
              <a:rPr lang="en-US" sz="1000" dirty="0">
                <a:solidFill>
                  <a:srgbClr val="1C2B1D"/>
                </a:solidFill>
                <a:latin typeface="Calibri" pitchFamily="34" charset="0"/>
                <a:ea typeface="Calibri" pitchFamily="34" charset="-122"/>
                <a:cs typeface="Calibri" pitchFamily="34" charset="-120"/>
              </a:rPr>
              <a:t>Ferns: free water is essential — sperm swim from antheridium to archegonium across the soil surface.</a:t>
            </a:r>
            <a:endParaRPr lang="en-US" sz="1000" dirty="0"/>
          </a:p>
          <a:p>
            <a:pPr marL="342900" indent="-342900">
              <a:lnSpc>
                <a:spcPct val="102000"/>
              </a:lnSpc>
              <a:spcAft>
                <a:spcPts val="500"/>
              </a:spcAft>
              <a:buSzPct val="100000"/>
              <a:buChar char="•"/>
            </a:pPr>
            <a:r>
              <a:rPr lang="en-US" sz="1000" dirty="0">
                <a:solidFill>
                  <a:srgbClr val="1C2B1D"/>
                </a:solidFill>
                <a:latin typeface="Calibri" pitchFamily="34" charset="0"/>
                <a:ea typeface="Calibri" pitchFamily="34" charset="-122"/>
                <a:cs typeface="Calibri" pitchFamily="34" charset="-120"/>
              </a:rPr>
              <a:t>Cycas and Ginkgo: an intermediate — a pollen tube exists but only as a haustorium; the sperm still swim, in fluid held inside the ovule.</a:t>
            </a:r>
            <a:endParaRPr lang="en-US" sz="1000" dirty="0"/>
          </a:p>
          <a:p>
            <a:pPr marL="342900" indent="-342900">
              <a:lnSpc>
                <a:spcPct val="102000"/>
              </a:lnSpc>
              <a:spcAft>
                <a:spcPts val="500"/>
              </a:spcAft>
              <a:buSzPct val="100000"/>
              <a:buChar char="•"/>
            </a:pPr>
            <a:r>
              <a:rPr lang="en-US" sz="1000" dirty="0">
                <a:solidFill>
                  <a:srgbClr val="1C2B1D"/>
                </a:solidFill>
                <a:latin typeface="Calibri" pitchFamily="34" charset="0"/>
                <a:ea typeface="Calibri" pitchFamily="34" charset="-122"/>
                <a:cs typeface="Calibri" pitchFamily="34" charset="-120"/>
              </a:rPr>
              <a:t>Pinus and Gnetales: siphonogamy — the tube delivers non-motile nuclei directly. Water is not needed at any point.</a:t>
            </a:r>
            <a:endParaRPr lang="en-US" sz="1000" dirty="0"/>
          </a:p>
          <a:p>
            <a:pPr marL="342900" indent="-342900">
              <a:lnSpc>
                <a:spcPct val="102000"/>
              </a:lnSpc>
              <a:spcAft>
                <a:spcPts val="500"/>
              </a:spcAft>
              <a:buSzPct val="100000"/>
              <a:buChar char="•"/>
            </a:pPr>
            <a:r>
              <a:rPr lang="en-US" sz="1000" dirty="0">
                <a:solidFill>
                  <a:srgbClr val="1C2B1D"/>
                </a:solidFill>
                <a:latin typeface="Calibri" pitchFamily="34" charset="0"/>
                <a:ea typeface="Calibri" pitchFamily="34" charset="-122"/>
                <a:cs typeface="Calibri" pitchFamily="34" charset="-120"/>
              </a:rPr>
              <a:t>Result: seed plants can reproduce in dry, seasonal and montane habitats closed to ferns.</a:t>
            </a:r>
            <a:endParaRPr lang="en-US" sz="1000" dirty="0"/>
          </a:p>
        </p:txBody>
      </p:sp>
      <p:sp>
        <p:nvSpPr>
          <p:cNvPr id="38" name="Text 36"/>
          <p:cNvSpPr txBox="1"/>
          <p:nvPr/>
        </p:nvSpPr>
        <p:spPr>
          <a:xfrm>
            <a:off x="502920" y="6053328"/>
            <a:ext cx="11183112" cy="457200"/>
          </a:xfrm>
          <a:prstGeom prst="rect">
            <a:avLst/>
          </a:prstGeom>
          <a:noFill/>
          <a:ln/>
        </p:spPr>
        <p:txBody>
          <a:bodyPr wrap="square" lIns="0" tIns="0" rIns="0" bIns="0" rtlCol="0" anchor="ctr"/>
          <a:lstStyle/>
          <a:p>
            <a:pPr marL="0" indent="0">
              <a:buNone/>
            </a:pPr>
            <a:r>
              <a:rPr lang="en-US" sz="1050" i="1" dirty="0">
                <a:solidFill>
                  <a:srgbClr val="5F6C60"/>
                </a:solidFill>
                <a:latin typeface="Calibri" pitchFamily="34" charset="0"/>
                <a:ea typeface="Calibri" pitchFamily="34" charset="-122"/>
                <a:cs typeface="Calibri" pitchFamily="34" charset="-120"/>
              </a:rPr>
              <a:t>Fossil signposts: progymnosperms such as Archaeopteris (~383 Ma) show advanced heterospory with a woody, conifer-like trunk; Elkinsia and other Late Devonian seed ferns (~365 Ma) bear the first true ovules. Gymnosperms diverged from the angiosperm lineage in the Early Carboniferous, and their Late Carboniferous radiation is linked to a whole-genome duplication around 319 Ma.</a:t>
            </a:r>
            <a:endParaRPr lang="en-US" sz="10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16301A"/>
        </a:solidFill>
        <a:effectLst/>
      </p:bgPr>
    </p:bg>
    <p:spTree>
      <p:nvGrpSpPr>
        <p:cNvPr id="1" name=""/>
        <p:cNvGrpSpPr/>
        <p:nvPr/>
      </p:nvGrpSpPr>
      <p:grpSpPr>
        <a:xfrm>
          <a:off x="0" y="0"/>
          <a:ext cx="0" cy="0"/>
          <a:chOff x="0" y="0"/>
          <a:chExt cx="0" cy="0"/>
        </a:xfrm>
      </p:grpSpPr>
      <p:sp>
        <p:nvSpPr>
          <p:cNvPr id="2" name="Text 0"/>
          <p:cNvSpPr txBox="1"/>
          <p:nvPr/>
        </p:nvSpPr>
        <p:spPr>
          <a:xfrm>
            <a:off x="502920" y="274320"/>
            <a:ext cx="11183112" cy="237744"/>
          </a:xfrm>
          <a:prstGeom prst="rect">
            <a:avLst/>
          </a:prstGeom>
          <a:noFill/>
          <a:ln/>
        </p:spPr>
        <p:txBody>
          <a:bodyPr wrap="square" lIns="0" tIns="0" rIns="0" bIns="0" rtlCol="0" anchor="ctr"/>
          <a:lstStyle/>
          <a:p>
            <a:pPr marL="0" indent="0">
              <a:buNone/>
            </a:pPr>
            <a:r>
              <a:rPr lang="en-US" sz="1150" b="1" kern="0" spc="200" dirty="0">
                <a:solidFill>
                  <a:srgbClr val="97BC62"/>
                </a:solidFill>
                <a:latin typeface="Calibri" pitchFamily="34" charset="0"/>
                <a:ea typeface="Calibri" pitchFamily="34" charset="-122"/>
                <a:cs typeface="Calibri" pitchFamily="34" charset="-120"/>
              </a:rPr>
              <a:t>EVOLUTIONARY TRENDS · 2</a:t>
            </a:r>
            <a:endParaRPr lang="en-US" sz="1150" dirty="0"/>
          </a:p>
        </p:txBody>
      </p:sp>
      <p:sp>
        <p:nvSpPr>
          <p:cNvPr id="3" name="Text 1"/>
          <p:cNvSpPr txBox="1"/>
          <p:nvPr/>
        </p:nvSpPr>
        <p:spPr>
          <a:xfrm>
            <a:off x="502920" y="512064"/>
            <a:ext cx="11183112" cy="566928"/>
          </a:xfrm>
          <a:prstGeom prst="rect">
            <a:avLst/>
          </a:prstGeom>
          <a:noFill/>
          <a:ln/>
        </p:spPr>
        <p:txBody>
          <a:bodyPr wrap="square" lIns="0" tIns="0" rIns="0" bIns="0" rtlCol="0" anchor="ctr"/>
          <a:lstStyle/>
          <a:p>
            <a:pPr marL="0" indent="0">
              <a:buNone/>
            </a:pPr>
            <a:r>
              <a:rPr lang="en-US" sz="2900" b="1" dirty="0">
                <a:solidFill>
                  <a:srgbClr val="FFFFFF"/>
                </a:solidFill>
                <a:latin typeface="Cambria" pitchFamily="34" charset="0"/>
                <a:ea typeface="Cambria" pitchFamily="34" charset="-122"/>
                <a:cs typeface="Cambria" pitchFamily="34" charset="-120"/>
              </a:rPr>
              <a:t>Where gymnosperms sit, and the direction of travel</a:t>
            </a:r>
            <a:endParaRPr lang="en-US" sz="2900" dirty="0"/>
          </a:p>
        </p:txBody>
      </p:sp>
      <p:sp>
        <p:nvSpPr>
          <p:cNvPr id="4" name="Shape 2"/>
          <p:cNvSpPr/>
          <p:nvPr/>
        </p:nvSpPr>
        <p:spPr>
          <a:xfrm>
            <a:off x="502920" y="1188720"/>
            <a:ext cx="5486400" cy="2743200"/>
          </a:xfrm>
          <a:prstGeom prst="roundRect">
            <a:avLst>
              <a:gd name="adj" fmla="val 3333"/>
            </a:avLst>
          </a:prstGeom>
          <a:solidFill>
            <a:srgbClr val="1E3D21"/>
          </a:solidFill>
          <a:ln w="12700">
            <a:solidFill>
              <a:srgbClr val="36562F"/>
            </a:solidFill>
            <a:prstDash val="solid"/>
          </a:ln>
        </p:spPr>
      </p:sp>
      <p:sp>
        <p:nvSpPr>
          <p:cNvPr id="5" name="Text 3"/>
          <p:cNvSpPr txBox="1"/>
          <p:nvPr/>
        </p:nvSpPr>
        <p:spPr>
          <a:xfrm>
            <a:off x="731520" y="1316736"/>
            <a:ext cx="5029200" cy="274320"/>
          </a:xfrm>
          <a:prstGeom prst="rect">
            <a:avLst/>
          </a:prstGeom>
          <a:noFill/>
          <a:ln/>
        </p:spPr>
        <p:txBody>
          <a:bodyPr wrap="square" lIns="0" tIns="0" rIns="0" bIns="0" rtlCol="0" anchor="ctr"/>
          <a:lstStyle/>
          <a:p>
            <a:pPr marL="0" indent="0">
              <a:buNone/>
            </a:pPr>
            <a:r>
              <a:rPr lang="en-US" sz="1400" b="1" dirty="0">
                <a:solidFill>
                  <a:srgbClr val="B8D3A6"/>
                </a:solidFill>
                <a:latin typeface="Calibri" pitchFamily="34" charset="0"/>
                <a:ea typeface="Calibri" pitchFamily="34" charset="-122"/>
                <a:cs typeface="Calibri" pitchFamily="34" charset="-120"/>
              </a:rPr>
              <a:t>Current phylogeny</a:t>
            </a:r>
            <a:endParaRPr lang="en-US" sz="1400" dirty="0"/>
          </a:p>
        </p:txBody>
      </p:sp>
      <p:sp>
        <p:nvSpPr>
          <p:cNvPr id="6" name="Text 4"/>
          <p:cNvSpPr txBox="1"/>
          <p:nvPr/>
        </p:nvSpPr>
        <p:spPr>
          <a:xfrm>
            <a:off x="731520" y="1645920"/>
            <a:ext cx="5029200" cy="2194560"/>
          </a:xfrm>
          <a:prstGeom prst="rect">
            <a:avLst/>
          </a:prstGeom>
          <a:noFill/>
          <a:ln/>
        </p:spPr>
        <p:txBody>
          <a:bodyPr wrap="square" lIns="0" tIns="0" rIns="0" bIns="0" rtlCol="0" anchor="t"/>
          <a:lstStyle/>
          <a:p>
            <a:pPr marL="342900" indent="-342900">
              <a:lnSpc>
                <a:spcPct val="102000"/>
              </a:lnSpc>
              <a:spcAft>
                <a:spcPts val="500"/>
              </a:spcAft>
              <a:buSzPct val="100000"/>
              <a:buChar char="•"/>
            </a:pPr>
            <a:r>
              <a:rPr lang="en-US" sz="1000" dirty="0">
                <a:solidFill>
                  <a:srgbClr val="D6E4CC"/>
                </a:solidFill>
                <a:latin typeface="Calibri" pitchFamily="34" charset="0"/>
                <a:ea typeface="Calibri" pitchFamily="34" charset="-122"/>
                <a:cs typeface="Calibri" pitchFamily="34" charset="-120"/>
              </a:rPr>
              <a:t>Living gymnosperms are MONOPHYLETIC — the clade Acrogymnospermae: ~1,000+ species, 83 genera, 12 families, 4 subclasses.</a:t>
            </a:r>
            <a:endParaRPr lang="en-US" sz="1000" dirty="0"/>
          </a:p>
          <a:p>
            <a:pPr marL="342900" indent="-342900">
              <a:lnSpc>
                <a:spcPct val="102000"/>
              </a:lnSpc>
              <a:spcAft>
                <a:spcPts val="500"/>
              </a:spcAft>
              <a:buSzPct val="100000"/>
              <a:buChar char="•"/>
            </a:pPr>
            <a:r>
              <a:rPr lang="en-US" sz="1000" dirty="0">
                <a:solidFill>
                  <a:srgbClr val="D6E4CC"/>
                </a:solidFill>
                <a:latin typeface="Calibri" pitchFamily="34" charset="0"/>
                <a:ea typeface="Calibri" pitchFamily="34" charset="-122"/>
                <a:cs typeface="Calibri" pitchFamily="34" charset="-120"/>
              </a:rPr>
              <a:t>Nuclear and plastid data place Cycadidae + Ginkgoidae together as a clade sister to all other living gymnosperms; mitochondrial data conflict.</a:t>
            </a:r>
            <a:endParaRPr lang="en-US" sz="1000" dirty="0"/>
          </a:p>
          <a:p>
            <a:pPr marL="342900" indent="-342900">
              <a:lnSpc>
                <a:spcPct val="102000"/>
              </a:lnSpc>
              <a:spcAft>
                <a:spcPts val="500"/>
              </a:spcAft>
              <a:buSzPct val="100000"/>
              <a:buChar char="•"/>
            </a:pPr>
            <a:r>
              <a:rPr lang="en-US" sz="1000" dirty="0">
                <a:solidFill>
                  <a:srgbClr val="D6E4CC"/>
                </a:solidFill>
                <a:latin typeface="Calibri" pitchFamily="34" charset="0"/>
                <a:ea typeface="Calibri" pitchFamily="34" charset="-122"/>
                <a:cs typeface="Calibri" pitchFamily="34" charset="-120"/>
              </a:rPr>
              <a:t>The ANTHOPHYTE hypothesis (Gnetales sister to angiosperms, on shared vessels and double fertilisation) is REJECTED by molecular data.</a:t>
            </a:r>
            <a:endParaRPr lang="en-US" sz="1000" dirty="0"/>
          </a:p>
          <a:p>
            <a:pPr marL="342900" indent="-342900">
              <a:lnSpc>
                <a:spcPct val="102000"/>
              </a:lnSpc>
              <a:spcAft>
                <a:spcPts val="500"/>
              </a:spcAft>
              <a:buSzPct val="100000"/>
              <a:buChar char="•"/>
            </a:pPr>
            <a:r>
              <a:rPr lang="en-US" sz="1000" dirty="0">
                <a:solidFill>
                  <a:srgbClr val="D6E4CC"/>
                </a:solidFill>
                <a:latin typeface="Calibri" pitchFamily="34" charset="0"/>
                <a:ea typeface="Calibri" pitchFamily="34" charset="-122"/>
                <a:cs typeface="Calibri" pitchFamily="34" charset="-120"/>
              </a:rPr>
              <a:t>GNETIFER (Gnetales sister to conifers) is currently best supported; GNEPINE (Gnetales sister to Pinaceae) is recovered by some analyses. Either way, Gnetales are conifer relatives.</a:t>
            </a:r>
            <a:endParaRPr lang="en-US" sz="1000" dirty="0"/>
          </a:p>
          <a:p>
            <a:pPr marL="342900" indent="-342900">
              <a:lnSpc>
                <a:spcPct val="102000"/>
              </a:lnSpc>
              <a:spcAft>
                <a:spcPts val="500"/>
              </a:spcAft>
              <a:buSzPct val="100000"/>
              <a:buChar char="•"/>
            </a:pPr>
            <a:r>
              <a:rPr lang="en-US" sz="1000" dirty="0">
                <a:solidFill>
                  <a:srgbClr val="D6E4CC"/>
                </a:solidFill>
                <a:latin typeface="Calibri" pitchFamily="34" charset="0"/>
                <a:ea typeface="Calibri" pitchFamily="34" charset="-122"/>
                <a:cs typeface="Calibri" pitchFamily="34" charset="-120"/>
              </a:rPr>
              <a:t>The angiosperm-like traits of Gnetum are therefore CONVERGENT — a textbook case of parallel evolution.</a:t>
            </a:r>
            <a:endParaRPr lang="en-US" sz="1000" dirty="0"/>
          </a:p>
        </p:txBody>
      </p:sp>
      <p:sp>
        <p:nvSpPr>
          <p:cNvPr id="7" name="Shape 5"/>
          <p:cNvSpPr/>
          <p:nvPr/>
        </p:nvSpPr>
        <p:spPr>
          <a:xfrm>
            <a:off x="6199632" y="1188720"/>
            <a:ext cx="5486400" cy="2743200"/>
          </a:xfrm>
          <a:prstGeom prst="roundRect">
            <a:avLst>
              <a:gd name="adj" fmla="val 3333"/>
            </a:avLst>
          </a:prstGeom>
          <a:solidFill>
            <a:srgbClr val="1E3D21"/>
          </a:solidFill>
          <a:ln w="12700">
            <a:solidFill>
              <a:srgbClr val="36562F"/>
            </a:solidFill>
            <a:prstDash val="solid"/>
          </a:ln>
        </p:spPr>
      </p:sp>
      <p:sp>
        <p:nvSpPr>
          <p:cNvPr id="8" name="Text 6"/>
          <p:cNvSpPr txBox="1"/>
          <p:nvPr/>
        </p:nvSpPr>
        <p:spPr>
          <a:xfrm>
            <a:off x="6428232" y="1316736"/>
            <a:ext cx="5029200" cy="274320"/>
          </a:xfrm>
          <a:prstGeom prst="rect">
            <a:avLst/>
          </a:prstGeom>
          <a:noFill/>
          <a:ln/>
        </p:spPr>
        <p:txBody>
          <a:bodyPr wrap="square" lIns="0" tIns="0" rIns="0" bIns="0" rtlCol="0" anchor="ctr"/>
          <a:lstStyle/>
          <a:p>
            <a:pPr marL="0" indent="0">
              <a:buNone/>
            </a:pPr>
            <a:r>
              <a:rPr lang="en-US" sz="1400" b="1" dirty="0">
                <a:solidFill>
                  <a:srgbClr val="E4B77A"/>
                </a:solidFill>
                <a:latin typeface="Calibri" pitchFamily="34" charset="0"/>
                <a:ea typeface="Calibri" pitchFamily="34" charset="-122"/>
                <a:cs typeface="Calibri" pitchFamily="34" charset="-120"/>
              </a:rPr>
              <a:t>Direction of travel</a:t>
            </a:r>
            <a:endParaRPr lang="en-US" sz="1400" dirty="0"/>
          </a:p>
        </p:txBody>
      </p:sp>
      <p:sp>
        <p:nvSpPr>
          <p:cNvPr id="9" name="Text 7"/>
          <p:cNvSpPr txBox="1"/>
          <p:nvPr/>
        </p:nvSpPr>
        <p:spPr>
          <a:xfrm>
            <a:off x="6428232" y="1664208"/>
            <a:ext cx="2194560" cy="292608"/>
          </a:xfrm>
          <a:prstGeom prst="rect">
            <a:avLst/>
          </a:prstGeom>
          <a:noFill/>
          <a:ln/>
        </p:spPr>
        <p:txBody>
          <a:bodyPr wrap="square" lIns="0" tIns="0" rIns="0" bIns="0" rtlCol="0" anchor="ctr"/>
          <a:lstStyle/>
          <a:p>
            <a:pPr marL="0" indent="0" algn="r">
              <a:buNone/>
            </a:pPr>
            <a:r>
              <a:rPr lang="en-US" sz="950" dirty="0">
                <a:solidFill>
                  <a:srgbClr val="C9DBBE"/>
                </a:solidFill>
                <a:latin typeface="Calibri" pitchFamily="34" charset="0"/>
                <a:ea typeface="Calibri" pitchFamily="34" charset="-122"/>
                <a:cs typeface="Calibri" pitchFamily="34" charset="-120"/>
              </a:rPr>
              <a:t>Free-living gametophyte</a:t>
            </a:r>
            <a:endParaRPr lang="en-US" sz="950" dirty="0"/>
          </a:p>
        </p:txBody>
      </p:sp>
      <p:sp>
        <p:nvSpPr>
          <p:cNvPr id="10" name="Shape 8"/>
          <p:cNvSpPr/>
          <p:nvPr/>
        </p:nvSpPr>
        <p:spPr>
          <a:xfrm>
            <a:off x="8705088" y="1810512"/>
            <a:ext cx="310896" cy="0"/>
          </a:xfrm>
          <a:prstGeom prst="line">
            <a:avLst/>
          </a:prstGeom>
          <a:noFill/>
          <a:ln w="19050">
            <a:solidFill>
              <a:srgbClr val="E4B77A"/>
            </a:solidFill>
            <a:prstDash val="solid"/>
            <a:tailEnd type="triangle"/>
          </a:ln>
        </p:spPr>
      </p:sp>
      <p:sp>
        <p:nvSpPr>
          <p:cNvPr id="11" name="Text 9"/>
          <p:cNvSpPr txBox="1"/>
          <p:nvPr/>
        </p:nvSpPr>
        <p:spPr>
          <a:xfrm>
            <a:off x="9098280" y="1664208"/>
            <a:ext cx="2423160" cy="292608"/>
          </a:xfrm>
          <a:prstGeom prst="rect">
            <a:avLst/>
          </a:prstGeom>
          <a:noFill/>
          <a:ln/>
        </p:spPr>
        <p:txBody>
          <a:bodyPr wrap="square" lIns="0" tIns="0" rIns="0" bIns="0" rtlCol="0" anchor="ctr"/>
          <a:lstStyle/>
          <a:p>
            <a:pPr marL="0" indent="0">
              <a:buNone/>
            </a:pPr>
            <a:r>
              <a:rPr lang="en-US" sz="950" b="1" dirty="0">
                <a:solidFill>
                  <a:srgbClr val="F2DDC2"/>
                </a:solidFill>
                <a:latin typeface="Calibri" pitchFamily="34" charset="0"/>
                <a:ea typeface="Calibri" pitchFamily="34" charset="-122"/>
                <a:cs typeface="Calibri" pitchFamily="34" charset="-120"/>
              </a:rPr>
              <a:t>few-celled, enclosed, dependent</a:t>
            </a:r>
            <a:endParaRPr lang="en-US" sz="950" dirty="0"/>
          </a:p>
        </p:txBody>
      </p:sp>
      <p:sp>
        <p:nvSpPr>
          <p:cNvPr id="12" name="Text 10"/>
          <p:cNvSpPr txBox="1"/>
          <p:nvPr/>
        </p:nvSpPr>
        <p:spPr>
          <a:xfrm>
            <a:off x="6428232" y="2029968"/>
            <a:ext cx="2194560" cy="292608"/>
          </a:xfrm>
          <a:prstGeom prst="rect">
            <a:avLst/>
          </a:prstGeom>
          <a:noFill/>
          <a:ln/>
        </p:spPr>
        <p:txBody>
          <a:bodyPr wrap="square" lIns="0" tIns="0" rIns="0" bIns="0" rtlCol="0" anchor="ctr"/>
          <a:lstStyle/>
          <a:p>
            <a:pPr marL="0" indent="0" algn="r">
              <a:buNone/>
            </a:pPr>
            <a:r>
              <a:rPr lang="en-US" sz="950" dirty="0">
                <a:solidFill>
                  <a:srgbClr val="C9DBBE"/>
                </a:solidFill>
                <a:latin typeface="Calibri" pitchFamily="34" charset="0"/>
                <a:ea typeface="Calibri" pitchFamily="34" charset="-122"/>
                <a:cs typeface="Calibri" pitchFamily="34" charset="-120"/>
              </a:rPr>
              <a:t>Motile multiflagellate sperm</a:t>
            </a:r>
            <a:endParaRPr lang="en-US" sz="950" dirty="0"/>
          </a:p>
        </p:txBody>
      </p:sp>
      <p:sp>
        <p:nvSpPr>
          <p:cNvPr id="13" name="Shape 11"/>
          <p:cNvSpPr/>
          <p:nvPr/>
        </p:nvSpPr>
        <p:spPr>
          <a:xfrm>
            <a:off x="8705088" y="2176272"/>
            <a:ext cx="310896" cy="0"/>
          </a:xfrm>
          <a:prstGeom prst="line">
            <a:avLst/>
          </a:prstGeom>
          <a:noFill/>
          <a:ln w="19050">
            <a:solidFill>
              <a:srgbClr val="E4B77A"/>
            </a:solidFill>
            <a:prstDash val="solid"/>
            <a:tailEnd type="triangle"/>
          </a:ln>
        </p:spPr>
      </p:sp>
      <p:sp>
        <p:nvSpPr>
          <p:cNvPr id="14" name="Text 12"/>
          <p:cNvSpPr txBox="1"/>
          <p:nvPr/>
        </p:nvSpPr>
        <p:spPr>
          <a:xfrm>
            <a:off x="9098280" y="2029968"/>
            <a:ext cx="2423160" cy="292608"/>
          </a:xfrm>
          <a:prstGeom prst="rect">
            <a:avLst/>
          </a:prstGeom>
          <a:noFill/>
          <a:ln/>
        </p:spPr>
        <p:txBody>
          <a:bodyPr wrap="square" lIns="0" tIns="0" rIns="0" bIns="0" rtlCol="0" anchor="ctr"/>
          <a:lstStyle/>
          <a:p>
            <a:pPr marL="0" indent="0">
              <a:buNone/>
            </a:pPr>
            <a:r>
              <a:rPr lang="en-US" sz="950" b="1" dirty="0">
                <a:solidFill>
                  <a:srgbClr val="F2DDC2"/>
                </a:solidFill>
                <a:latin typeface="Calibri" pitchFamily="34" charset="0"/>
                <a:ea typeface="Calibri" pitchFamily="34" charset="-122"/>
                <a:cs typeface="Calibri" pitchFamily="34" charset="-120"/>
              </a:rPr>
              <a:t>non-motile male nuclei</a:t>
            </a:r>
            <a:endParaRPr lang="en-US" sz="950" dirty="0"/>
          </a:p>
        </p:txBody>
      </p:sp>
      <p:sp>
        <p:nvSpPr>
          <p:cNvPr id="15" name="Text 13"/>
          <p:cNvSpPr txBox="1"/>
          <p:nvPr/>
        </p:nvSpPr>
        <p:spPr>
          <a:xfrm>
            <a:off x="6428232" y="2395728"/>
            <a:ext cx="2194560" cy="292608"/>
          </a:xfrm>
          <a:prstGeom prst="rect">
            <a:avLst/>
          </a:prstGeom>
          <a:noFill/>
          <a:ln/>
        </p:spPr>
        <p:txBody>
          <a:bodyPr wrap="square" lIns="0" tIns="0" rIns="0" bIns="0" rtlCol="0" anchor="ctr"/>
          <a:lstStyle/>
          <a:p>
            <a:pPr marL="0" indent="0" algn="r">
              <a:buNone/>
            </a:pPr>
            <a:r>
              <a:rPr lang="en-US" sz="950" dirty="0">
                <a:solidFill>
                  <a:srgbClr val="C9DBBE"/>
                </a:solidFill>
                <a:latin typeface="Calibri" pitchFamily="34" charset="0"/>
                <a:ea typeface="Calibri" pitchFamily="34" charset="-122"/>
                <a:cs typeface="Calibri" pitchFamily="34" charset="-120"/>
              </a:rPr>
              <a:t>Haustorial pollen tube</a:t>
            </a:r>
            <a:endParaRPr lang="en-US" sz="950" dirty="0"/>
          </a:p>
        </p:txBody>
      </p:sp>
      <p:sp>
        <p:nvSpPr>
          <p:cNvPr id="16" name="Shape 14"/>
          <p:cNvSpPr/>
          <p:nvPr/>
        </p:nvSpPr>
        <p:spPr>
          <a:xfrm>
            <a:off x="8705088" y="2542032"/>
            <a:ext cx="310896" cy="0"/>
          </a:xfrm>
          <a:prstGeom prst="line">
            <a:avLst/>
          </a:prstGeom>
          <a:noFill/>
          <a:ln w="19050">
            <a:solidFill>
              <a:srgbClr val="E4B77A"/>
            </a:solidFill>
            <a:prstDash val="solid"/>
            <a:tailEnd type="triangle"/>
          </a:ln>
        </p:spPr>
      </p:sp>
      <p:sp>
        <p:nvSpPr>
          <p:cNvPr id="17" name="Text 15"/>
          <p:cNvSpPr txBox="1"/>
          <p:nvPr/>
        </p:nvSpPr>
        <p:spPr>
          <a:xfrm>
            <a:off x="9098280" y="2395728"/>
            <a:ext cx="2423160" cy="292608"/>
          </a:xfrm>
          <a:prstGeom prst="rect">
            <a:avLst/>
          </a:prstGeom>
          <a:noFill/>
          <a:ln/>
        </p:spPr>
        <p:txBody>
          <a:bodyPr wrap="square" lIns="0" tIns="0" rIns="0" bIns="0" rtlCol="0" anchor="ctr"/>
          <a:lstStyle/>
          <a:p>
            <a:pPr marL="0" indent="0">
              <a:buNone/>
            </a:pPr>
            <a:r>
              <a:rPr lang="en-US" sz="950" b="1" dirty="0">
                <a:solidFill>
                  <a:srgbClr val="F2DDC2"/>
                </a:solidFill>
                <a:latin typeface="Calibri" pitchFamily="34" charset="0"/>
                <a:ea typeface="Calibri" pitchFamily="34" charset="-122"/>
                <a:cs typeface="Calibri" pitchFamily="34" charset="-120"/>
              </a:rPr>
              <a:t>siphonogamous delivery tube</a:t>
            </a:r>
            <a:endParaRPr lang="en-US" sz="950" dirty="0"/>
          </a:p>
        </p:txBody>
      </p:sp>
      <p:sp>
        <p:nvSpPr>
          <p:cNvPr id="18" name="Text 16"/>
          <p:cNvSpPr txBox="1"/>
          <p:nvPr/>
        </p:nvSpPr>
        <p:spPr>
          <a:xfrm>
            <a:off x="6428232" y="2761488"/>
            <a:ext cx="2194560" cy="292608"/>
          </a:xfrm>
          <a:prstGeom prst="rect">
            <a:avLst/>
          </a:prstGeom>
          <a:noFill/>
          <a:ln/>
        </p:spPr>
        <p:txBody>
          <a:bodyPr wrap="square" lIns="0" tIns="0" rIns="0" bIns="0" rtlCol="0" anchor="ctr"/>
          <a:lstStyle/>
          <a:p>
            <a:pPr marL="0" indent="0" algn="r">
              <a:buNone/>
            </a:pPr>
            <a:r>
              <a:rPr lang="en-US" sz="950" dirty="0">
                <a:solidFill>
                  <a:srgbClr val="C9DBBE"/>
                </a:solidFill>
                <a:latin typeface="Calibri" pitchFamily="34" charset="0"/>
                <a:ea typeface="Calibri" pitchFamily="34" charset="-122"/>
                <a:cs typeface="Calibri" pitchFamily="34" charset="-120"/>
              </a:rPr>
              <a:t>Many archegonia</a:t>
            </a:r>
            <a:endParaRPr lang="en-US" sz="950" dirty="0"/>
          </a:p>
        </p:txBody>
      </p:sp>
      <p:sp>
        <p:nvSpPr>
          <p:cNvPr id="19" name="Shape 17"/>
          <p:cNvSpPr/>
          <p:nvPr/>
        </p:nvSpPr>
        <p:spPr>
          <a:xfrm>
            <a:off x="8705088" y="2907792"/>
            <a:ext cx="310896" cy="0"/>
          </a:xfrm>
          <a:prstGeom prst="line">
            <a:avLst/>
          </a:prstGeom>
          <a:noFill/>
          <a:ln w="19050">
            <a:solidFill>
              <a:srgbClr val="E4B77A"/>
            </a:solidFill>
            <a:prstDash val="solid"/>
            <a:tailEnd type="triangle"/>
          </a:ln>
        </p:spPr>
      </p:sp>
      <p:sp>
        <p:nvSpPr>
          <p:cNvPr id="20" name="Text 18"/>
          <p:cNvSpPr txBox="1"/>
          <p:nvPr/>
        </p:nvSpPr>
        <p:spPr>
          <a:xfrm>
            <a:off x="9098280" y="2761488"/>
            <a:ext cx="2423160" cy="292608"/>
          </a:xfrm>
          <a:prstGeom prst="rect">
            <a:avLst/>
          </a:prstGeom>
          <a:noFill/>
          <a:ln/>
        </p:spPr>
        <p:txBody>
          <a:bodyPr wrap="square" lIns="0" tIns="0" rIns="0" bIns="0" rtlCol="0" anchor="ctr"/>
          <a:lstStyle/>
          <a:p>
            <a:pPr marL="0" indent="0">
              <a:buNone/>
            </a:pPr>
            <a:r>
              <a:rPr lang="en-US" sz="950" b="1" dirty="0">
                <a:solidFill>
                  <a:srgbClr val="F2DDC2"/>
                </a:solidFill>
                <a:latin typeface="Calibri" pitchFamily="34" charset="0"/>
                <a:ea typeface="Calibri" pitchFamily="34" charset="-122"/>
                <a:cs typeface="Calibri" pitchFamily="34" charset="-120"/>
              </a:rPr>
              <a:t>few  →  none (Gnetum, Welwitschia)</a:t>
            </a:r>
            <a:endParaRPr lang="en-US" sz="950" dirty="0"/>
          </a:p>
        </p:txBody>
      </p:sp>
      <p:sp>
        <p:nvSpPr>
          <p:cNvPr id="21" name="Text 19"/>
          <p:cNvSpPr txBox="1"/>
          <p:nvPr/>
        </p:nvSpPr>
        <p:spPr>
          <a:xfrm>
            <a:off x="6428232" y="3127248"/>
            <a:ext cx="2194560" cy="292608"/>
          </a:xfrm>
          <a:prstGeom prst="rect">
            <a:avLst/>
          </a:prstGeom>
          <a:noFill/>
          <a:ln/>
        </p:spPr>
        <p:txBody>
          <a:bodyPr wrap="square" lIns="0" tIns="0" rIns="0" bIns="0" rtlCol="0" anchor="ctr"/>
          <a:lstStyle/>
          <a:p>
            <a:pPr marL="0" indent="0" algn="r">
              <a:buNone/>
            </a:pPr>
            <a:r>
              <a:rPr lang="en-US" sz="950" dirty="0">
                <a:solidFill>
                  <a:srgbClr val="C9DBBE"/>
                </a:solidFill>
                <a:latin typeface="Calibri" pitchFamily="34" charset="0"/>
                <a:ea typeface="Calibri" pitchFamily="34" charset="-122"/>
                <a:cs typeface="Calibri" pitchFamily="34" charset="-120"/>
              </a:rPr>
              <a:t>Megaspore shed</a:t>
            </a:r>
            <a:endParaRPr lang="en-US" sz="950" dirty="0"/>
          </a:p>
        </p:txBody>
      </p:sp>
      <p:sp>
        <p:nvSpPr>
          <p:cNvPr id="22" name="Shape 20"/>
          <p:cNvSpPr/>
          <p:nvPr/>
        </p:nvSpPr>
        <p:spPr>
          <a:xfrm>
            <a:off x="8705088" y="3273552"/>
            <a:ext cx="310896" cy="0"/>
          </a:xfrm>
          <a:prstGeom prst="line">
            <a:avLst/>
          </a:prstGeom>
          <a:noFill/>
          <a:ln w="19050">
            <a:solidFill>
              <a:srgbClr val="E4B77A"/>
            </a:solidFill>
            <a:prstDash val="solid"/>
            <a:tailEnd type="triangle"/>
          </a:ln>
        </p:spPr>
      </p:sp>
      <p:sp>
        <p:nvSpPr>
          <p:cNvPr id="23" name="Text 21"/>
          <p:cNvSpPr txBox="1"/>
          <p:nvPr/>
        </p:nvSpPr>
        <p:spPr>
          <a:xfrm>
            <a:off x="9098280" y="3127248"/>
            <a:ext cx="2423160" cy="292608"/>
          </a:xfrm>
          <a:prstGeom prst="rect">
            <a:avLst/>
          </a:prstGeom>
          <a:noFill/>
          <a:ln/>
        </p:spPr>
        <p:txBody>
          <a:bodyPr wrap="square" lIns="0" tIns="0" rIns="0" bIns="0" rtlCol="0" anchor="ctr"/>
          <a:lstStyle/>
          <a:p>
            <a:pPr marL="0" indent="0">
              <a:buNone/>
            </a:pPr>
            <a:r>
              <a:rPr lang="en-US" sz="950" b="1" dirty="0">
                <a:solidFill>
                  <a:srgbClr val="F2DDC2"/>
                </a:solidFill>
                <a:latin typeface="Calibri" pitchFamily="34" charset="0"/>
                <a:ea typeface="Calibri" pitchFamily="34" charset="-122"/>
                <a:cs typeface="Calibri" pitchFamily="34" charset="-120"/>
              </a:rPr>
              <a:t>megaspore retained  →  the seed</a:t>
            </a:r>
            <a:endParaRPr lang="en-US" sz="950" dirty="0"/>
          </a:p>
        </p:txBody>
      </p:sp>
      <p:sp>
        <p:nvSpPr>
          <p:cNvPr id="24" name="Text 22"/>
          <p:cNvSpPr txBox="1"/>
          <p:nvPr/>
        </p:nvSpPr>
        <p:spPr>
          <a:xfrm>
            <a:off x="6428232" y="3493008"/>
            <a:ext cx="2194560" cy="292608"/>
          </a:xfrm>
          <a:prstGeom prst="rect">
            <a:avLst/>
          </a:prstGeom>
          <a:noFill/>
          <a:ln/>
        </p:spPr>
        <p:txBody>
          <a:bodyPr wrap="square" lIns="0" tIns="0" rIns="0" bIns="0" rtlCol="0" anchor="ctr"/>
          <a:lstStyle/>
          <a:p>
            <a:pPr marL="0" indent="0" algn="r">
              <a:buNone/>
            </a:pPr>
            <a:r>
              <a:rPr lang="en-US" sz="950" dirty="0">
                <a:solidFill>
                  <a:srgbClr val="C9DBBE"/>
                </a:solidFill>
                <a:latin typeface="Calibri" pitchFamily="34" charset="0"/>
                <a:ea typeface="Calibri" pitchFamily="34" charset="-122"/>
                <a:cs typeface="Calibri" pitchFamily="34" charset="-120"/>
              </a:rPr>
              <a:t>One integument, naked ovule</a:t>
            </a:r>
            <a:endParaRPr lang="en-US" sz="950" dirty="0"/>
          </a:p>
        </p:txBody>
      </p:sp>
      <p:sp>
        <p:nvSpPr>
          <p:cNvPr id="25" name="Shape 23"/>
          <p:cNvSpPr/>
          <p:nvPr/>
        </p:nvSpPr>
        <p:spPr>
          <a:xfrm>
            <a:off x="8705088" y="3639312"/>
            <a:ext cx="310896" cy="0"/>
          </a:xfrm>
          <a:prstGeom prst="line">
            <a:avLst/>
          </a:prstGeom>
          <a:noFill/>
          <a:ln w="19050">
            <a:solidFill>
              <a:srgbClr val="E4B77A"/>
            </a:solidFill>
            <a:prstDash val="solid"/>
            <a:tailEnd type="triangle"/>
          </a:ln>
        </p:spPr>
      </p:sp>
      <p:sp>
        <p:nvSpPr>
          <p:cNvPr id="26" name="Text 24"/>
          <p:cNvSpPr txBox="1"/>
          <p:nvPr/>
        </p:nvSpPr>
        <p:spPr>
          <a:xfrm>
            <a:off x="9098280" y="3493008"/>
            <a:ext cx="2423160" cy="292608"/>
          </a:xfrm>
          <a:prstGeom prst="rect">
            <a:avLst/>
          </a:prstGeom>
          <a:noFill/>
          <a:ln/>
        </p:spPr>
        <p:txBody>
          <a:bodyPr wrap="square" lIns="0" tIns="0" rIns="0" bIns="0" rtlCol="0" anchor="ctr"/>
          <a:lstStyle/>
          <a:p>
            <a:pPr marL="0" indent="0">
              <a:buNone/>
            </a:pPr>
            <a:r>
              <a:rPr lang="en-US" sz="950" b="1" dirty="0">
                <a:solidFill>
                  <a:srgbClr val="F2DDC2"/>
                </a:solidFill>
                <a:latin typeface="Calibri" pitchFamily="34" charset="0"/>
                <a:ea typeface="Calibri" pitchFamily="34" charset="-122"/>
                <a:cs typeface="Calibri" pitchFamily="34" charset="-120"/>
              </a:rPr>
              <a:t>two integuments  →  the carpel of angiosperms</a:t>
            </a:r>
            <a:endParaRPr lang="en-US" sz="950" dirty="0"/>
          </a:p>
        </p:txBody>
      </p:sp>
      <p:sp>
        <p:nvSpPr>
          <p:cNvPr id="27" name="Text 25"/>
          <p:cNvSpPr txBox="1"/>
          <p:nvPr/>
        </p:nvSpPr>
        <p:spPr>
          <a:xfrm>
            <a:off x="502920" y="4096512"/>
            <a:ext cx="5486400" cy="274320"/>
          </a:xfrm>
          <a:prstGeom prst="rect">
            <a:avLst/>
          </a:prstGeom>
          <a:noFill/>
          <a:ln/>
        </p:spPr>
        <p:txBody>
          <a:bodyPr wrap="square" lIns="0" tIns="0" rIns="0" bIns="0" rtlCol="0" anchor="ctr"/>
          <a:lstStyle/>
          <a:p>
            <a:pPr marL="0" indent="0">
              <a:buNone/>
            </a:pPr>
            <a:r>
              <a:rPr lang="en-US" sz="1400" b="1" dirty="0">
                <a:solidFill>
                  <a:srgbClr val="97BC62"/>
                </a:solidFill>
                <a:latin typeface="Calibri" pitchFamily="34" charset="0"/>
                <a:ea typeface="Calibri" pitchFamily="34" charset="-122"/>
                <a:cs typeface="Calibri" pitchFamily="34" charset="-120"/>
              </a:rPr>
              <a:t>The one-sentence summary</a:t>
            </a:r>
            <a:endParaRPr lang="en-US" sz="1400" dirty="0"/>
          </a:p>
        </p:txBody>
      </p:sp>
      <p:sp>
        <p:nvSpPr>
          <p:cNvPr id="28" name="Text 26"/>
          <p:cNvSpPr txBox="1"/>
          <p:nvPr/>
        </p:nvSpPr>
        <p:spPr>
          <a:xfrm>
            <a:off x="502920" y="4425696"/>
            <a:ext cx="11183112" cy="841248"/>
          </a:xfrm>
          <a:prstGeom prst="rect">
            <a:avLst/>
          </a:prstGeom>
          <a:noFill/>
          <a:ln/>
        </p:spPr>
        <p:txBody>
          <a:bodyPr wrap="square" lIns="0" tIns="0" rIns="0" bIns="0" rtlCol="0" anchor="ctr"/>
          <a:lstStyle/>
          <a:p>
            <a:pPr marL="0" indent="0">
              <a:buNone/>
            </a:pPr>
            <a:r>
              <a:rPr lang="en-US" sz="1500" i="1" dirty="0">
                <a:solidFill>
                  <a:srgbClr val="FFFFFF"/>
                </a:solidFill>
                <a:latin typeface="Cambria" pitchFamily="34" charset="0"/>
                <a:ea typeface="Cambria" pitchFamily="34" charset="-122"/>
                <a:cs typeface="Cambria" pitchFamily="34" charset="-120"/>
              </a:rPr>
              <a:t>Gymnosperms are the group in which the diploid sporophyte took over completely and the haploid gametophyte was reduced to a few cells that never leave home — the male carried through the air inside a spore wall, the female fed for life inside the ovule — so that fertilisation, and then the whole seed, could happen on dry land.</a:t>
            </a:r>
            <a:endParaRPr lang="en-US" sz="1500" dirty="0"/>
          </a:p>
        </p:txBody>
      </p:sp>
      <p:sp>
        <p:nvSpPr>
          <p:cNvPr id="29" name="Text 27"/>
          <p:cNvSpPr txBox="1"/>
          <p:nvPr/>
        </p:nvSpPr>
        <p:spPr>
          <a:xfrm>
            <a:off x="502920" y="5431536"/>
            <a:ext cx="2651760" cy="329184"/>
          </a:xfrm>
          <a:prstGeom prst="rect">
            <a:avLst/>
          </a:prstGeom>
          <a:noFill/>
          <a:ln/>
        </p:spPr>
        <p:txBody>
          <a:bodyPr wrap="square" lIns="0" tIns="0" rIns="0" bIns="0" rtlCol="0" anchor="ctr"/>
          <a:lstStyle/>
          <a:p>
            <a:pPr marL="0" indent="0">
              <a:buNone/>
            </a:pPr>
            <a:r>
              <a:rPr lang="en-US" sz="1900" b="1" dirty="0">
                <a:solidFill>
                  <a:srgbClr val="E4B77A"/>
                </a:solidFill>
                <a:latin typeface="Cambria" pitchFamily="34" charset="0"/>
                <a:ea typeface="Cambria" pitchFamily="34" charset="-122"/>
                <a:cs typeface="Cambria" pitchFamily="34" charset="-120"/>
              </a:rPr>
              <a:t>2 events</a:t>
            </a:r>
            <a:endParaRPr lang="en-US" sz="1900" dirty="0"/>
          </a:p>
        </p:txBody>
      </p:sp>
      <p:sp>
        <p:nvSpPr>
          <p:cNvPr id="30" name="Text 28"/>
          <p:cNvSpPr txBox="1"/>
          <p:nvPr/>
        </p:nvSpPr>
        <p:spPr>
          <a:xfrm>
            <a:off x="502920" y="5779008"/>
            <a:ext cx="2651760" cy="548640"/>
          </a:xfrm>
          <a:prstGeom prst="rect">
            <a:avLst/>
          </a:prstGeom>
          <a:noFill/>
          <a:ln/>
        </p:spPr>
        <p:txBody>
          <a:bodyPr wrap="square" lIns="0" tIns="0" rIns="0" bIns="0" rtlCol="0" anchor="ctr"/>
          <a:lstStyle/>
          <a:p>
            <a:pPr marL="0" indent="0">
              <a:buNone/>
            </a:pPr>
            <a:r>
              <a:rPr lang="en-US" sz="1000" dirty="0">
                <a:solidFill>
                  <a:srgbClr val="B9CCAE"/>
                </a:solidFill>
                <a:latin typeface="Calibri" pitchFamily="34" charset="0"/>
                <a:ea typeface="Calibri" pitchFamily="34" charset="-122"/>
                <a:cs typeface="Calibri" pitchFamily="34" charset="-120"/>
              </a:rPr>
              <a:t>change ploidy: meiosis and fertilisation</a:t>
            </a:r>
            <a:endParaRPr lang="en-US" sz="1000" dirty="0"/>
          </a:p>
        </p:txBody>
      </p:sp>
      <p:sp>
        <p:nvSpPr>
          <p:cNvPr id="31" name="Text 29"/>
          <p:cNvSpPr txBox="1"/>
          <p:nvPr/>
        </p:nvSpPr>
        <p:spPr>
          <a:xfrm>
            <a:off x="3355848" y="5431536"/>
            <a:ext cx="2651760" cy="329184"/>
          </a:xfrm>
          <a:prstGeom prst="rect">
            <a:avLst/>
          </a:prstGeom>
          <a:noFill/>
          <a:ln/>
        </p:spPr>
        <p:txBody>
          <a:bodyPr wrap="square" lIns="0" tIns="0" rIns="0" bIns="0" rtlCol="0" anchor="ctr"/>
          <a:lstStyle/>
          <a:p>
            <a:pPr marL="0" indent="0">
              <a:buNone/>
            </a:pPr>
            <a:r>
              <a:rPr lang="en-US" sz="1900" b="1" dirty="0">
                <a:solidFill>
                  <a:srgbClr val="E4B77A"/>
                </a:solidFill>
                <a:latin typeface="Cambria" pitchFamily="34" charset="0"/>
                <a:ea typeface="Cambria" pitchFamily="34" charset="-122"/>
                <a:cs typeface="Cambria" pitchFamily="34" charset="-120"/>
              </a:rPr>
              <a:t>2 spore types</a:t>
            </a:r>
            <a:endParaRPr lang="en-US" sz="1900" dirty="0"/>
          </a:p>
        </p:txBody>
      </p:sp>
      <p:sp>
        <p:nvSpPr>
          <p:cNvPr id="32" name="Text 30"/>
          <p:cNvSpPr txBox="1"/>
          <p:nvPr/>
        </p:nvSpPr>
        <p:spPr>
          <a:xfrm>
            <a:off x="3355848" y="5779008"/>
            <a:ext cx="2651760" cy="548640"/>
          </a:xfrm>
          <a:prstGeom prst="rect">
            <a:avLst/>
          </a:prstGeom>
          <a:noFill/>
          <a:ln/>
        </p:spPr>
        <p:txBody>
          <a:bodyPr wrap="square" lIns="0" tIns="0" rIns="0" bIns="0" rtlCol="0" anchor="ctr"/>
          <a:lstStyle/>
          <a:p>
            <a:pPr marL="0" indent="0">
              <a:buNone/>
            </a:pPr>
            <a:r>
              <a:rPr lang="en-US" sz="1000" dirty="0">
                <a:solidFill>
                  <a:srgbClr val="B9CCAE"/>
                </a:solidFill>
                <a:latin typeface="Calibri" pitchFamily="34" charset="0"/>
                <a:ea typeface="Calibri" pitchFamily="34" charset="-122"/>
                <a:cs typeface="Calibri" pitchFamily="34" charset="-120"/>
              </a:rPr>
              <a:t>microspore → pollen; megaspore → female prothallus</a:t>
            </a:r>
            <a:endParaRPr lang="en-US" sz="1000" dirty="0"/>
          </a:p>
        </p:txBody>
      </p:sp>
      <p:sp>
        <p:nvSpPr>
          <p:cNvPr id="33" name="Text 31"/>
          <p:cNvSpPr txBox="1"/>
          <p:nvPr/>
        </p:nvSpPr>
        <p:spPr>
          <a:xfrm>
            <a:off x="6208776" y="5431536"/>
            <a:ext cx="2651760" cy="329184"/>
          </a:xfrm>
          <a:prstGeom prst="rect">
            <a:avLst/>
          </a:prstGeom>
          <a:noFill/>
          <a:ln/>
        </p:spPr>
        <p:txBody>
          <a:bodyPr wrap="square" lIns="0" tIns="0" rIns="0" bIns="0" rtlCol="0" anchor="ctr"/>
          <a:lstStyle/>
          <a:p>
            <a:pPr marL="0" indent="0">
              <a:buNone/>
            </a:pPr>
            <a:r>
              <a:rPr lang="en-US" sz="1900" b="1" dirty="0">
                <a:solidFill>
                  <a:srgbClr val="E4B77A"/>
                </a:solidFill>
                <a:latin typeface="Cambria" pitchFamily="34" charset="0"/>
                <a:ea typeface="Cambria" pitchFamily="34" charset="-122"/>
                <a:cs typeface="Cambria" pitchFamily="34" charset="-120"/>
              </a:rPr>
              <a:t>3 generations</a:t>
            </a:r>
            <a:endParaRPr lang="en-US" sz="1900" dirty="0"/>
          </a:p>
        </p:txBody>
      </p:sp>
      <p:sp>
        <p:nvSpPr>
          <p:cNvPr id="34" name="Text 32"/>
          <p:cNvSpPr txBox="1"/>
          <p:nvPr/>
        </p:nvSpPr>
        <p:spPr>
          <a:xfrm>
            <a:off x="6208776" y="5779008"/>
            <a:ext cx="2651760" cy="548640"/>
          </a:xfrm>
          <a:prstGeom prst="rect">
            <a:avLst/>
          </a:prstGeom>
          <a:noFill/>
          <a:ln/>
        </p:spPr>
        <p:txBody>
          <a:bodyPr wrap="square" lIns="0" tIns="0" rIns="0" bIns="0" rtlCol="0" anchor="ctr"/>
          <a:lstStyle/>
          <a:p>
            <a:pPr marL="0" indent="0">
              <a:buNone/>
            </a:pPr>
            <a:r>
              <a:rPr lang="en-US" sz="1000" dirty="0">
                <a:solidFill>
                  <a:srgbClr val="B9CCAE"/>
                </a:solidFill>
                <a:latin typeface="Calibri" pitchFamily="34" charset="0"/>
                <a:ea typeface="Calibri" pitchFamily="34" charset="-122"/>
                <a:cs typeface="Calibri" pitchFamily="34" charset="-120"/>
              </a:rPr>
              <a:t>packed into every single seed</a:t>
            </a:r>
            <a:endParaRPr lang="en-US" sz="1000" dirty="0"/>
          </a:p>
        </p:txBody>
      </p:sp>
      <p:sp>
        <p:nvSpPr>
          <p:cNvPr id="35" name="Text 33"/>
          <p:cNvSpPr txBox="1"/>
          <p:nvPr/>
        </p:nvSpPr>
        <p:spPr>
          <a:xfrm>
            <a:off x="9061704" y="5431536"/>
            <a:ext cx="2651760" cy="329184"/>
          </a:xfrm>
          <a:prstGeom prst="rect">
            <a:avLst/>
          </a:prstGeom>
          <a:noFill/>
          <a:ln/>
        </p:spPr>
        <p:txBody>
          <a:bodyPr wrap="square" lIns="0" tIns="0" rIns="0" bIns="0" rtlCol="0" anchor="ctr"/>
          <a:lstStyle/>
          <a:p>
            <a:pPr marL="0" indent="0">
              <a:buNone/>
            </a:pPr>
            <a:r>
              <a:rPr lang="en-US" sz="1900" b="1" dirty="0">
                <a:solidFill>
                  <a:srgbClr val="E4B77A"/>
                </a:solidFill>
                <a:latin typeface="Cambria" pitchFamily="34" charset="0"/>
                <a:ea typeface="Cambria" pitchFamily="34" charset="-122"/>
                <a:cs typeface="Cambria" pitchFamily="34" charset="-120"/>
              </a:rPr>
              <a:t>1 direction</a:t>
            </a:r>
            <a:endParaRPr lang="en-US" sz="1900" dirty="0"/>
          </a:p>
        </p:txBody>
      </p:sp>
      <p:sp>
        <p:nvSpPr>
          <p:cNvPr id="36" name="Text 34"/>
          <p:cNvSpPr txBox="1"/>
          <p:nvPr/>
        </p:nvSpPr>
        <p:spPr>
          <a:xfrm>
            <a:off x="9061704" y="5779008"/>
            <a:ext cx="2651760" cy="548640"/>
          </a:xfrm>
          <a:prstGeom prst="rect">
            <a:avLst/>
          </a:prstGeom>
          <a:noFill/>
          <a:ln/>
        </p:spPr>
        <p:txBody>
          <a:bodyPr wrap="square" lIns="0" tIns="0" rIns="0" bIns="0" rtlCol="0" anchor="ctr"/>
          <a:lstStyle/>
          <a:p>
            <a:pPr marL="0" indent="0">
              <a:buNone/>
            </a:pPr>
            <a:r>
              <a:rPr lang="en-US" sz="1000" dirty="0">
                <a:solidFill>
                  <a:srgbClr val="B9CCAE"/>
                </a:solidFill>
                <a:latin typeface="Calibri" pitchFamily="34" charset="0"/>
                <a:ea typeface="Calibri" pitchFamily="34" charset="-122"/>
                <a:cs typeface="Calibri" pitchFamily="34" charset="-120"/>
              </a:rPr>
              <a:t>gametophyte reduction and escape from water</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txBox="1"/>
          <p:nvPr/>
        </p:nvSpPr>
        <p:spPr>
          <a:xfrm>
            <a:off x="502920" y="274320"/>
            <a:ext cx="11183112" cy="237744"/>
          </a:xfrm>
          <a:prstGeom prst="rect">
            <a:avLst/>
          </a:prstGeom>
          <a:noFill/>
          <a:ln/>
        </p:spPr>
        <p:txBody>
          <a:bodyPr wrap="square" lIns="0" tIns="0" rIns="0" bIns="0" rtlCol="0" anchor="ctr"/>
          <a:lstStyle/>
          <a:p>
            <a:pPr marL="0" indent="0">
              <a:buNone/>
            </a:pPr>
            <a:r>
              <a:rPr lang="en-US" sz="1150" b="1" kern="0" spc="200" dirty="0">
                <a:solidFill>
                  <a:srgbClr val="A85F16"/>
                </a:solidFill>
                <a:latin typeface="Calibri" pitchFamily="34" charset="0"/>
                <a:ea typeface="Calibri" pitchFamily="34" charset="-122"/>
                <a:cs typeface="Calibri" pitchFamily="34" charset="-120"/>
              </a:rPr>
              <a:t>THE CORE CONCEPT</a:t>
            </a:r>
            <a:endParaRPr lang="en-US" sz="1150" dirty="0"/>
          </a:p>
        </p:txBody>
      </p:sp>
      <p:sp>
        <p:nvSpPr>
          <p:cNvPr id="3" name="Text 1"/>
          <p:cNvSpPr txBox="1"/>
          <p:nvPr/>
        </p:nvSpPr>
        <p:spPr>
          <a:xfrm>
            <a:off x="502920" y="512064"/>
            <a:ext cx="11183112" cy="566928"/>
          </a:xfrm>
          <a:prstGeom prst="rect">
            <a:avLst/>
          </a:prstGeom>
          <a:noFill/>
          <a:ln/>
        </p:spPr>
        <p:txBody>
          <a:bodyPr wrap="square" lIns="0" tIns="0" rIns="0" bIns="0" rtlCol="0" anchor="ctr"/>
          <a:lstStyle/>
          <a:p>
            <a:pPr marL="0" indent="0">
              <a:buNone/>
            </a:pPr>
            <a:r>
              <a:rPr lang="en-US" sz="2900" b="1" dirty="0">
                <a:solidFill>
                  <a:srgbClr val="1B3D1C"/>
                </a:solidFill>
                <a:latin typeface="Cambria" pitchFamily="34" charset="0"/>
                <a:ea typeface="Cambria" pitchFamily="34" charset="-122"/>
                <a:cs typeface="Cambria" pitchFamily="34" charset="-120"/>
              </a:rPr>
              <a:t>Two generations, one continuous cycle</a:t>
            </a:r>
            <a:endParaRPr lang="en-US" sz="2900" dirty="0"/>
          </a:p>
        </p:txBody>
      </p:sp>
      <p:sp>
        <p:nvSpPr>
          <p:cNvPr id="4" name="Text 2"/>
          <p:cNvSpPr txBox="1"/>
          <p:nvPr/>
        </p:nvSpPr>
        <p:spPr>
          <a:xfrm>
            <a:off x="7315200" y="265176"/>
            <a:ext cx="384048" cy="237744"/>
          </a:xfrm>
          <a:prstGeom prst="roundRect">
            <a:avLst>
              <a:gd name="adj" fmla="val 34615"/>
            </a:avLst>
          </a:prstGeom>
          <a:solidFill>
            <a:srgbClr val="2C5F2D"/>
          </a:solidFill>
          <a:ln w="12700">
            <a:solidFill>
              <a:srgbClr val="2C5F2D"/>
            </a:solid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2n</a:t>
            </a:r>
            <a:endParaRPr lang="en-US" sz="1100" dirty="0"/>
          </a:p>
        </p:txBody>
      </p:sp>
      <p:sp>
        <p:nvSpPr>
          <p:cNvPr id="5" name="Text 3"/>
          <p:cNvSpPr txBox="1"/>
          <p:nvPr/>
        </p:nvSpPr>
        <p:spPr>
          <a:xfrm>
            <a:off x="7735824" y="265176"/>
            <a:ext cx="1691640" cy="237744"/>
          </a:xfrm>
          <a:prstGeom prst="rect">
            <a:avLst/>
          </a:prstGeom>
          <a:noFill/>
          <a:ln/>
        </p:spPr>
        <p:txBody>
          <a:bodyPr wrap="square" lIns="0" tIns="0" rIns="0" bIns="0" rtlCol="0" anchor="ctr"/>
          <a:lstStyle/>
          <a:p>
            <a:pPr marL="0" indent="0">
              <a:buNone/>
            </a:pPr>
            <a:r>
              <a:rPr lang="en-US" sz="950" dirty="0">
                <a:solidFill>
                  <a:srgbClr val="5F6C60"/>
                </a:solidFill>
                <a:latin typeface="Calibri" pitchFamily="34" charset="0"/>
                <a:ea typeface="Calibri" pitchFamily="34" charset="-122"/>
                <a:cs typeface="Calibri" pitchFamily="34" charset="-120"/>
              </a:rPr>
              <a:t>sporophyte generation</a:t>
            </a:r>
            <a:endParaRPr lang="en-US" sz="950" dirty="0"/>
          </a:p>
        </p:txBody>
      </p:sp>
      <p:sp>
        <p:nvSpPr>
          <p:cNvPr id="6" name="Text 4"/>
          <p:cNvSpPr txBox="1"/>
          <p:nvPr/>
        </p:nvSpPr>
        <p:spPr>
          <a:xfrm>
            <a:off x="9281160" y="265176"/>
            <a:ext cx="384048" cy="237744"/>
          </a:xfrm>
          <a:prstGeom prst="roundRect">
            <a:avLst>
              <a:gd name="adj" fmla="val 34615"/>
            </a:avLst>
          </a:prstGeom>
          <a:solidFill>
            <a:srgbClr val="F7E6CC"/>
          </a:solidFill>
          <a:ln w="12700">
            <a:solidFill>
              <a:srgbClr val="A85F16"/>
            </a:solidFill>
          </a:ln>
        </p:spPr>
        <p:txBody>
          <a:bodyPr wrap="square" lIns="0" tIns="0" rIns="0" bIns="0" rtlCol="0" anchor="ctr"/>
          <a:lstStyle/>
          <a:p>
            <a:pPr marL="0" indent="0" algn="ctr">
              <a:buNone/>
            </a:pPr>
            <a:r>
              <a:rPr lang="en-US" sz="1100" b="1" dirty="0">
                <a:solidFill>
                  <a:srgbClr val="A85F16"/>
                </a:solidFill>
                <a:latin typeface="Calibri" pitchFamily="34" charset="0"/>
                <a:ea typeface="Calibri" pitchFamily="34" charset="-122"/>
                <a:cs typeface="Calibri" pitchFamily="34" charset="-120"/>
              </a:rPr>
              <a:t>n</a:t>
            </a:r>
            <a:endParaRPr lang="en-US" sz="1100" dirty="0"/>
          </a:p>
        </p:txBody>
      </p:sp>
      <p:sp>
        <p:nvSpPr>
          <p:cNvPr id="7" name="Text 5"/>
          <p:cNvSpPr txBox="1"/>
          <p:nvPr/>
        </p:nvSpPr>
        <p:spPr>
          <a:xfrm>
            <a:off x="9701784" y="265176"/>
            <a:ext cx="1691640" cy="237744"/>
          </a:xfrm>
          <a:prstGeom prst="rect">
            <a:avLst/>
          </a:prstGeom>
          <a:noFill/>
          <a:ln/>
        </p:spPr>
        <p:txBody>
          <a:bodyPr wrap="square" lIns="0" tIns="0" rIns="0" bIns="0" rtlCol="0" anchor="ctr"/>
          <a:lstStyle/>
          <a:p>
            <a:pPr marL="0" indent="0">
              <a:buNone/>
            </a:pPr>
            <a:r>
              <a:rPr lang="en-US" sz="950" dirty="0">
                <a:solidFill>
                  <a:srgbClr val="5F6C60"/>
                </a:solidFill>
                <a:latin typeface="Calibri" pitchFamily="34" charset="0"/>
                <a:ea typeface="Calibri" pitchFamily="34" charset="-122"/>
                <a:cs typeface="Calibri" pitchFamily="34" charset="-120"/>
              </a:rPr>
              <a:t>gametophyte generation</a:t>
            </a:r>
            <a:endParaRPr lang="en-US" sz="950" dirty="0"/>
          </a:p>
        </p:txBody>
      </p:sp>
      <p:sp>
        <p:nvSpPr>
          <p:cNvPr id="8" name="Text 6"/>
          <p:cNvSpPr txBox="1"/>
          <p:nvPr/>
        </p:nvSpPr>
        <p:spPr>
          <a:xfrm>
            <a:off x="502920" y="1207008"/>
            <a:ext cx="11155680" cy="457200"/>
          </a:xfrm>
          <a:prstGeom prst="rect">
            <a:avLst/>
          </a:prstGeom>
          <a:noFill/>
          <a:ln/>
        </p:spPr>
        <p:txBody>
          <a:bodyPr wrap="square" lIns="0" tIns="0" rIns="0" bIns="0" rtlCol="0" anchor="ctr"/>
          <a:lstStyle/>
          <a:p>
            <a:pPr marL="0" indent="0">
              <a:buNone/>
            </a:pPr>
            <a:r>
              <a:rPr lang="en-US" sz="1250" dirty="0">
                <a:solidFill>
                  <a:srgbClr val="5F6C60"/>
                </a:solidFill>
                <a:latin typeface="Calibri" pitchFamily="34" charset="0"/>
                <a:ea typeface="Calibri" pitchFamily="34" charset="-122"/>
                <a:cs typeface="Calibri" pitchFamily="34" charset="-120"/>
              </a:rPr>
              <a:t>A land-plant life cycle is haplodiplontic: a multicellular diploid plant alternates with a multicellular haploid plant. In gymnosperms the diploid phase is a tree; the haploid phase is microscopic and permanently retained.</a:t>
            </a:r>
            <a:endParaRPr lang="en-US" sz="1250" dirty="0"/>
          </a:p>
        </p:txBody>
      </p:sp>
      <p:sp>
        <p:nvSpPr>
          <p:cNvPr id="9" name="Text 7"/>
          <p:cNvSpPr txBox="1"/>
          <p:nvPr/>
        </p:nvSpPr>
        <p:spPr>
          <a:xfrm>
            <a:off x="502920" y="2286000"/>
            <a:ext cx="1828800" cy="777240"/>
          </a:xfrm>
          <a:prstGeom prst="roundRect">
            <a:avLst>
              <a:gd name="adj" fmla="val 7059"/>
            </a:avLst>
          </a:prstGeom>
          <a:solidFill>
            <a:srgbClr val="2C5F2D"/>
          </a:solidFill>
          <a:ln w="15875">
            <a:solidFill>
              <a:srgbClr val="2C5F2D"/>
            </a:solidFill>
          </a:ln>
        </p:spPr>
        <p:txBody>
          <a:bodyPr wrap="square" lIns="50800" tIns="50800" rIns="50800" bIns="50800" rtlCol="0" anchor="ctr"/>
          <a:lstStyle/>
          <a:p>
            <a:pPr marL="0" indent="0" algn="ctr">
              <a:buNone/>
            </a:pPr>
            <a:r>
              <a:rPr lang="en-US" sz="1250" b="1" dirty="0">
                <a:solidFill>
                  <a:srgbClr val="FFFFFF"/>
                </a:solidFill>
                <a:latin typeface="Calibri" pitchFamily="34" charset="0"/>
                <a:ea typeface="Calibri" pitchFamily="34" charset="-122"/>
                <a:cs typeface="Calibri" pitchFamily="34" charset="-120"/>
              </a:rPr>
              <a:t>SPOROPHYTE</a:t>
            </a:r>
            <a:endParaRPr lang="en-US" sz="1250" dirty="0"/>
          </a:p>
          <a:p>
            <a:pPr marL="0" indent="0" algn="ctr">
              <a:buNone/>
            </a:pPr>
            <a:r>
              <a:rPr lang="en-US" sz="950" dirty="0">
                <a:solidFill>
                  <a:srgbClr val="D8E6D2"/>
                </a:solidFill>
                <a:latin typeface="Calibri" pitchFamily="34" charset="0"/>
                <a:ea typeface="Calibri" pitchFamily="34" charset="-122"/>
                <a:cs typeface="Calibri" pitchFamily="34" charset="-120"/>
              </a:rPr>
              <a:t>2n · the tree</a:t>
            </a:r>
            <a:endParaRPr lang="en-US" sz="1250" dirty="0"/>
          </a:p>
        </p:txBody>
      </p:sp>
      <p:sp>
        <p:nvSpPr>
          <p:cNvPr id="10" name="Text 8"/>
          <p:cNvSpPr txBox="1"/>
          <p:nvPr/>
        </p:nvSpPr>
        <p:spPr>
          <a:xfrm>
            <a:off x="2788920" y="2286000"/>
            <a:ext cx="1828800" cy="777240"/>
          </a:xfrm>
          <a:prstGeom prst="roundRect">
            <a:avLst>
              <a:gd name="adj" fmla="val 7059"/>
            </a:avLst>
          </a:prstGeom>
          <a:solidFill>
            <a:srgbClr val="F7E6CC"/>
          </a:solidFill>
          <a:ln w="15875">
            <a:solidFill>
              <a:srgbClr val="A85F16"/>
            </a:solidFill>
          </a:ln>
        </p:spPr>
        <p:txBody>
          <a:bodyPr wrap="square" lIns="50800" tIns="50800" rIns="50800" bIns="50800" rtlCol="0" anchor="ctr"/>
          <a:lstStyle/>
          <a:p>
            <a:pPr marL="0" indent="0" algn="ctr">
              <a:buNone/>
            </a:pPr>
            <a:r>
              <a:rPr lang="en-US" sz="1250" b="1" dirty="0">
                <a:solidFill>
                  <a:srgbClr val="7A430E"/>
                </a:solidFill>
                <a:latin typeface="Calibri" pitchFamily="34" charset="0"/>
                <a:ea typeface="Calibri" pitchFamily="34" charset="-122"/>
                <a:cs typeface="Calibri" pitchFamily="34" charset="-120"/>
              </a:rPr>
              <a:t>SPORES</a:t>
            </a:r>
            <a:endParaRPr lang="en-US" sz="1250" dirty="0"/>
          </a:p>
          <a:p>
            <a:pPr marL="0" indent="0" algn="ctr">
              <a:buNone/>
            </a:pPr>
            <a:r>
              <a:rPr lang="en-US" sz="950" dirty="0">
                <a:solidFill>
                  <a:srgbClr val="6B4A22"/>
                </a:solidFill>
                <a:latin typeface="Calibri" pitchFamily="34" charset="0"/>
                <a:ea typeface="Calibri" pitchFamily="34" charset="-122"/>
                <a:cs typeface="Calibri" pitchFamily="34" charset="-120"/>
              </a:rPr>
              <a:t>n · micro- &amp; megaspores</a:t>
            </a:r>
            <a:endParaRPr lang="en-US" sz="1250" dirty="0"/>
          </a:p>
        </p:txBody>
      </p:sp>
      <p:sp>
        <p:nvSpPr>
          <p:cNvPr id="11" name="Text 9"/>
          <p:cNvSpPr txBox="1"/>
          <p:nvPr/>
        </p:nvSpPr>
        <p:spPr>
          <a:xfrm>
            <a:off x="5074920" y="2286000"/>
            <a:ext cx="1828800" cy="777240"/>
          </a:xfrm>
          <a:prstGeom prst="roundRect">
            <a:avLst>
              <a:gd name="adj" fmla="val 7059"/>
            </a:avLst>
          </a:prstGeom>
          <a:solidFill>
            <a:srgbClr val="A85F16"/>
          </a:solidFill>
          <a:ln w="15875">
            <a:solidFill>
              <a:srgbClr val="A85F16"/>
            </a:solidFill>
          </a:ln>
        </p:spPr>
        <p:txBody>
          <a:bodyPr wrap="square" lIns="50800" tIns="50800" rIns="50800" bIns="50800" rtlCol="0" anchor="ctr"/>
          <a:lstStyle/>
          <a:p>
            <a:pPr marL="0" indent="0" algn="ctr">
              <a:buNone/>
            </a:pPr>
            <a:r>
              <a:rPr lang="en-US" sz="1250" b="1" dirty="0">
                <a:solidFill>
                  <a:srgbClr val="FFFFFF"/>
                </a:solidFill>
                <a:latin typeface="Calibri" pitchFamily="34" charset="0"/>
                <a:ea typeface="Calibri" pitchFamily="34" charset="-122"/>
                <a:cs typeface="Calibri" pitchFamily="34" charset="-120"/>
              </a:rPr>
              <a:t>GAMETOPHYTE</a:t>
            </a:r>
            <a:endParaRPr lang="en-US" sz="1250" dirty="0"/>
          </a:p>
          <a:p>
            <a:pPr marL="0" indent="0" algn="ctr">
              <a:buNone/>
            </a:pPr>
            <a:r>
              <a:rPr lang="en-US" sz="850" dirty="0">
                <a:solidFill>
                  <a:srgbClr val="F7E6CC"/>
                </a:solidFill>
                <a:latin typeface="Calibri" pitchFamily="34" charset="0"/>
                <a:ea typeface="Calibri" pitchFamily="34" charset="-122"/>
                <a:cs typeface="Calibri" pitchFamily="34" charset="-120"/>
              </a:rPr>
              <a:t>n · pollen grain / female prothallus</a:t>
            </a:r>
            <a:endParaRPr lang="en-US" sz="1250" dirty="0"/>
          </a:p>
        </p:txBody>
      </p:sp>
      <p:sp>
        <p:nvSpPr>
          <p:cNvPr id="12" name="Text 10"/>
          <p:cNvSpPr txBox="1"/>
          <p:nvPr/>
        </p:nvSpPr>
        <p:spPr>
          <a:xfrm>
            <a:off x="7360920" y="2286000"/>
            <a:ext cx="1828800" cy="777240"/>
          </a:xfrm>
          <a:prstGeom prst="roundRect">
            <a:avLst>
              <a:gd name="adj" fmla="val 7059"/>
            </a:avLst>
          </a:prstGeom>
          <a:solidFill>
            <a:srgbClr val="F7E6CC"/>
          </a:solidFill>
          <a:ln w="15875">
            <a:solidFill>
              <a:srgbClr val="A85F16"/>
            </a:solidFill>
          </a:ln>
        </p:spPr>
        <p:txBody>
          <a:bodyPr wrap="square" lIns="50800" tIns="50800" rIns="50800" bIns="50800" rtlCol="0" anchor="ctr"/>
          <a:lstStyle/>
          <a:p>
            <a:pPr marL="0" indent="0" algn="ctr">
              <a:buNone/>
            </a:pPr>
            <a:r>
              <a:rPr lang="en-US" sz="1250" b="1" dirty="0">
                <a:solidFill>
                  <a:srgbClr val="7A430E"/>
                </a:solidFill>
                <a:latin typeface="Calibri" pitchFamily="34" charset="0"/>
                <a:ea typeface="Calibri" pitchFamily="34" charset="-122"/>
                <a:cs typeface="Calibri" pitchFamily="34" charset="-120"/>
              </a:rPr>
              <a:t>GAMETES</a:t>
            </a:r>
            <a:endParaRPr lang="en-US" sz="1250" dirty="0"/>
          </a:p>
          <a:p>
            <a:pPr marL="0" indent="0" algn="ctr">
              <a:buNone/>
            </a:pPr>
            <a:r>
              <a:rPr lang="en-US" sz="950" dirty="0">
                <a:solidFill>
                  <a:srgbClr val="6B4A22"/>
                </a:solidFill>
                <a:latin typeface="Calibri" pitchFamily="34" charset="0"/>
                <a:ea typeface="Calibri" pitchFamily="34" charset="-122"/>
                <a:cs typeface="Calibri" pitchFamily="34" charset="-120"/>
              </a:rPr>
              <a:t>n · sperm &amp; egg</a:t>
            </a:r>
            <a:endParaRPr lang="en-US" sz="1250" dirty="0"/>
          </a:p>
        </p:txBody>
      </p:sp>
      <p:sp>
        <p:nvSpPr>
          <p:cNvPr id="13" name="Text 11"/>
          <p:cNvSpPr txBox="1"/>
          <p:nvPr/>
        </p:nvSpPr>
        <p:spPr>
          <a:xfrm>
            <a:off x="9646920" y="2286000"/>
            <a:ext cx="1828800" cy="777240"/>
          </a:xfrm>
          <a:prstGeom prst="roundRect">
            <a:avLst>
              <a:gd name="adj" fmla="val 7059"/>
            </a:avLst>
          </a:prstGeom>
          <a:solidFill>
            <a:srgbClr val="2C5F2D"/>
          </a:solidFill>
          <a:ln w="15875">
            <a:solidFill>
              <a:srgbClr val="2C5F2D"/>
            </a:solidFill>
          </a:ln>
        </p:spPr>
        <p:txBody>
          <a:bodyPr wrap="square" lIns="50800" tIns="50800" rIns="50800" bIns="50800" rtlCol="0" anchor="ctr"/>
          <a:lstStyle/>
          <a:p>
            <a:pPr marL="0" indent="0" algn="ctr">
              <a:buNone/>
            </a:pPr>
            <a:r>
              <a:rPr lang="en-US" sz="1250" b="1" dirty="0">
                <a:solidFill>
                  <a:srgbClr val="FFFFFF"/>
                </a:solidFill>
                <a:latin typeface="Calibri" pitchFamily="34" charset="0"/>
                <a:ea typeface="Calibri" pitchFamily="34" charset="-122"/>
                <a:cs typeface="Calibri" pitchFamily="34" charset="-120"/>
              </a:rPr>
              <a:t>ZYGOTE</a:t>
            </a:r>
            <a:endParaRPr lang="en-US" sz="1250" dirty="0"/>
          </a:p>
          <a:p>
            <a:pPr marL="0" indent="0" algn="ctr">
              <a:buNone/>
            </a:pPr>
            <a:r>
              <a:rPr lang="en-US" sz="950" dirty="0">
                <a:solidFill>
                  <a:srgbClr val="D8E6D2"/>
                </a:solidFill>
                <a:latin typeface="Calibri" pitchFamily="34" charset="0"/>
                <a:ea typeface="Calibri" pitchFamily="34" charset="-122"/>
                <a:cs typeface="Calibri" pitchFamily="34" charset="-120"/>
              </a:rPr>
              <a:t>2n · new sporophyte</a:t>
            </a:r>
            <a:endParaRPr lang="en-US" sz="1250" dirty="0"/>
          </a:p>
        </p:txBody>
      </p:sp>
      <p:sp>
        <p:nvSpPr>
          <p:cNvPr id="14" name="Shape 12"/>
          <p:cNvSpPr/>
          <p:nvPr/>
        </p:nvSpPr>
        <p:spPr>
          <a:xfrm>
            <a:off x="2350008" y="2674620"/>
            <a:ext cx="457200" cy="0"/>
          </a:xfrm>
          <a:prstGeom prst="line">
            <a:avLst/>
          </a:prstGeom>
          <a:noFill/>
          <a:ln w="22225">
            <a:solidFill>
              <a:srgbClr val="7A2233"/>
            </a:solidFill>
            <a:prstDash val="solid"/>
            <a:tailEnd type="triangle"/>
          </a:ln>
        </p:spPr>
      </p:sp>
      <p:sp>
        <p:nvSpPr>
          <p:cNvPr id="15" name="Text 13"/>
          <p:cNvSpPr txBox="1"/>
          <p:nvPr/>
        </p:nvSpPr>
        <p:spPr>
          <a:xfrm>
            <a:off x="1737360" y="1737360"/>
            <a:ext cx="1691640" cy="502920"/>
          </a:xfrm>
          <a:prstGeom prst="rect">
            <a:avLst/>
          </a:prstGeom>
          <a:noFill/>
          <a:ln/>
        </p:spPr>
        <p:txBody>
          <a:bodyPr wrap="square" lIns="0" tIns="0" rIns="0" bIns="0" rtlCol="0" anchor="ctr"/>
          <a:lstStyle/>
          <a:p>
            <a:pPr marL="0" indent="0" algn="ctr">
              <a:buNone/>
            </a:pPr>
            <a:r>
              <a:rPr lang="en-US" sz="900" b="1" dirty="0">
                <a:solidFill>
                  <a:srgbClr val="7A2233"/>
                </a:solidFill>
                <a:latin typeface="Calibri" pitchFamily="34" charset="0"/>
                <a:ea typeface="Calibri" pitchFamily="34" charset="-122"/>
                <a:cs typeface="Calibri" pitchFamily="34" charset="-120"/>
              </a:rPr>
              <a:t>MEIOSIS</a:t>
            </a:r>
            <a:endParaRPr lang="en-US" sz="900" dirty="0"/>
          </a:p>
          <a:p>
            <a:pPr marL="0" indent="0" algn="ctr">
              <a:buNone/>
            </a:pPr>
            <a:r>
              <a:rPr lang="en-US" sz="800" i="1" dirty="0">
                <a:solidFill>
                  <a:srgbClr val="5F6C60"/>
                </a:solidFill>
                <a:latin typeface="Calibri" pitchFamily="34" charset="0"/>
                <a:ea typeface="Calibri" pitchFamily="34" charset="-122"/>
                <a:cs typeface="Calibri" pitchFamily="34" charset="-120"/>
              </a:rPr>
              <a:t>2n → n</a:t>
            </a:r>
            <a:endParaRPr lang="en-US" sz="900" dirty="0"/>
          </a:p>
        </p:txBody>
      </p:sp>
      <p:sp>
        <p:nvSpPr>
          <p:cNvPr id="16" name="Shape 14"/>
          <p:cNvSpPr/>
          <p:nvPr/>
        </p:nvSpPr>
        <p:spPr>
          <a:xfrm>
            <a:off x="4636008" y="2674620"/>
            <a:ext cx="457200" cy="0"/>
          </a:xfrm>
          <a:prstGeom prst="line">
            <a:avLst/>
          </a:prstGeom>
          <a:noFill/>
          <a:ln w="22225">
            <a:solidFill>
              <a:srgbClr val="A85F16"/>
            </a:solidFill>
            <a:prstDash val="solid"/>
            <a:tailEnd type="triangle"/>
          </a:ln>
        </p:spPr>
      </p:sp>
      <p:sp>
        <p:nvSpPr>
          <p:cNvPr id="17" name="Text 15"/>
          <p:cNvSpPr txBox="1"/>
          <p:nvPr/>
        </p:nvSpPr>
        <p:spPr>
          <a:xfrm>
            <a:off x="4023360" y="1737360"/>
            <a:ext cx="1691640" cy="502920"/>
          </a:xfrm>
          <a:prstGeom prst="rect">
            <a:avLst/>
          </a:prstGeom>
          <a:noFill/>
          <a:ln/>
        </p:spPr>
        <p:txBody>
          <a:bodyPr wrap="square" lIns="0" tIns="0" rIns="0" bIns="0" rtlCol="0" anchor="ctr"/>
          <a:lstStyle/>
          <a:p>
            <a:pPr marL="0" indent="0" algn="ctr">
              <a:buNone/>
            </a:pPr>
            <a:r>
              <a:rPr lang="en-US" sz="900" b="1" dirty="0">
                <a:solidFill>
                  <a:srgbClr val="A85F16"/>
                </a:solidFill>
                <a:latin typeface="Calibri" pitchFamily="34" charset="0"/>
                <a:ea typeface="Calibri" pitchFamily="34" charset="-122"/>
                <a:cs typeface="Calibri" pitchFamily="34" charset="-120"/>
              </a:rPr>
              <a:t>mitosis</a:t>
            </a:r>
            <a:endParaRPr lang="en-US" sz="900" dirty="0"/>
          </a:p>
          <a:p>
            <a:pPr marL="0" indent="0" algn="ctr">
              <a:buNone/>
            </a:pPr>
            <a:r>
              <a:rPr lang="en-US" sz="800" i="1" dirty="0">
                <a:solidFill>
                  <a:srgbClr val="5F6C60"/>
                </a:solidFill>
                <a:latin typeface="Calibri" pitchFamily="34" charset="0"/>
                <a:ea typeface="Calibri" pitchFamily="34" charset="-122"/>
                <a:cs typeface="Calibri" pitchFamily="34" charset="-120"/>
              </a:rPr>
              <a:t>n → n</a:t>
            </a:r>
            <a:endParaRPr lang="en-US" sz="900" dirty="0"/>
          </a:p>
        </p:txBody>
      </p:sp>
      <p:sp>
        <p:nvSpPr>
          <p:cNvPr id="18" name="Shape 16"/>
          <p:cNvSpPr/>
          <p:nvPr/>
        </p:nvSpPr>
        <p:spPr>
          <a:xfrm>
            <a:off x="6922008" y="2674620"/>
            <a:ext cx="457200" cy="0"/>
          </a:xfrm>
          <a:prstGeom prst="line">
            <a:avLst/>
          </a:prstGeom>
          <a:noFill/>
          <a:ln w="22225">
            <a:solidFill>
              <a:srgbClr val="A85F16"/>
            </a:solidFill>
            <a:prstDash val="solid"/>
            <a:tailEnd type="triangle"/>
          </a:ln>
        </p:spPr>
      </p:sp>
      <p:sp>
        <p:nvSpPr>
          <p:cNvPr id="19" name="Text 17"/>
          <p:cNvSpPr txBox="1"/>
          <p:nvPr/>
        </p:nvSpPr>
        <p:spPr>
          <a:xfrm>
            <a:off x="6309360" y="1737360"/>
            <a:ext cx="1691640" cy="502920"/>
          </a:xfrm>
          <a:prstGeom prst="rect">
            <a:avLst/>
          </a:prstGeom>
          <a:noFill/>
          <a:ln/>
        </p:spPr>
        <p:txBody>
          <a:bodyPr wrap="square" lIns="0" tIns="0" rIns="0" bIns="0" rtlCol="0" anchor="ctr"/>
          <a:lstStyle/>
          <a:p>
            <a:pPr marL="0" indent="0" algn="ctr">
              <a:buNone/>
            </a:pPr>
            <a:r>
              <a:rPr lang="en-US" sz="900" b="1" dirty="0">
                <a:solidFill>
                  <a:srgbClr val="A85F16"/>
                </a:solidFill>
                <a:latin typeface="Calibri" pitchFamily="34" charset="0"/>
                <a:ea typeface="Calibri" pitchFamily="34" charset="-122"/>
                <a:cs typeface="Calibri" pitchFamily="34" charset="-120"/>
              </a:rPr>
              <a:t>mitosis</a:t>
            </a:r>
            <a:endParaRPr lang="en-US" sz="900" dirty="0"/>
          </a:p>
          <a:p>
            <a:pPr marL="0" indent="0" algn="ctr">
              <a:buNone/>
            </a:pPr>
            <a:r>
              <a:rPr lang="en-US" sz="800" i="1" dirty="0">
                <a:solidFill>
                  <a:srgbClr val="5F6C60"/>
                </a:solidFill>
                <a:latin typeface="Calibri" pitchFamily="34" charset="0"/>
                <a:ea typeface="Calibri" pitchFamily="34" charset="-122"/>
                <a:cs typeface="Calibri" pitchFamily="34" charset="-120"/>
              </a:rPr>
              <a:t>n → n</a:t>
            </a:r>
            <a:endParaRPr lang="en-US" sz="900" dirty="0"/>
          </a:p>
        </p:txBody>
      </p:sp>
      <p:sp>
        <p:nvSpPr>
          <p:cNvPr id="20" name="Shape 18"/>
          <p:cNvSpPr/>
          <p:nvPr/>
        </p:nvSpPr>
        <p:spPr>
          <a:xfrm>
            <a:off x="9208008" y="2674620"/>
            <a:ext cx="457200" cy="0"/>
          </a:xfrm>
          <a:prstGeom prst="line">
            <a:avLst/>
          </a:prstGeom>
          <a:noFill/>
          <a:ln w="22225">
            <a:solidFill>
              <a:srgbClr val="7A2233"/>
            </a:solidFill>
            <a:prstDash val="solid"/>
            <a:tailEnd type="triangle"/>
          </a:ln>
        </p:spPr>
      </p:sp>
      <p:sp>
        <p:nvSpPr>
          <p:cNvPr id="21" name="Text 19"/>
          <p:cNvSpPr txBox="1"/>
          <p:nvPr/>
        </p:nvSpPr>
        <p:spPr>
          <a:xfrm>
            <a:off x="8595360" y="1737360"/>
            <a:ext cx="1691640" cy="502920"/>
          </a:xfrm>
          <a:prstGeom prst="rect">
            <a:avLst/>
          </a:prstGeom>
          <a:noFill/>
          <a:ln/>
        </p:spPr>
        <p:txBody>
          <a:bodyPr wrap="square" lIns="0" tIns="0" rIns="0" bIns="0" rtlCol="0" anchor="ctr"/>
          <a:lstStyle/>
          <a:p>
            <a:pPr marL="0" indent="0" algn="ctr">
              <a:buNone/>
            </a:pPr>
            <a:r>
              <a:rPr lang="en-US" sz="900" b="1" dirty="0">
                <a:solidFill>
                  <a:srgbClr val="7A2233"/>
                </a:solidFill>
                <a:latin typeface="Calibri" pitchFamily="34" charset="0"/>
                <a:ea typeface="Calibri" pitchFamily="34" charset="-122"/>
                <a:cs typeface="Calibri" pitchFamily="34" charset="-120"/>
              </a:rPr>
              <a:t>FERTILISATION</a:t>
            </a:r>
            <a:endParaRPr lang="en-US" sz="900" dirty="0"/>
          </a:p>
          <a:p>
            <a:pPr marL="0" indent="0" algn="ctr">
              <a:buNone/>
            </a:pPr>
            <a:r>
              <a:rPr lang="en-US" sz="800" i="1" dirty="0">
                <a:solidFill>
                  <a:srgbClr val="5F6C60"/>
                </a:solidFill>
                <a:latin typeface="Calibri" pitchFamily="34" charset="0"/>
                <a:ea typeface="Calibri" pitchFamily="34" charset="-122"/>
                <a:cs typeface="Calibri" pitchFamily="34" charset="-120"/>
              </a:rPr>
              <a:t>n + n → 2n</a:t>
            </a:r>
            <a:endParaRPr lang="en-US" sz="900" dirty="0"/>
          </a:p>
        </p:txBody>
      </p:sp>
      <p:sp>
        <p:nvSpPr>
          <p:cNvPr id="22" name="Shape 20"/>
          <p:cNvSpPr/>
          <p:nvPr/>
        </p:nvSpPr>
        <p:spPr>
          <a:xfrm>
            <a:off x="10561320" y="3063240"/>
            <a:ext cx="0" cy="384048"/>
          </a:xfrm>
          <a:prstGeom prst="line">
            <a:avLst/>
          </a:prstGeom>
          <a:noFill/>
          <a:ln w="22225">
            <a:solidFill>
              <a:srgbClr val="2C5F2D"/>
            </a:solidFill>
            <a:prstDash val="solid"/>
          </a:ln>
        </p:spPr>
      </p:sp>
      <p:sp>
        <p:nvSpPr>
          <p:cNvPr id="23" name="Shape 21"/>
          <p:cNvSpPr/>
          <p:nvPr/>
        </p:nvSpPr>
        <p:spPr>
          <a:xfrm>
            <a:off x="1417320" y="3447288"/>
            <a:ext cx="9144000" cy="0"/>
          </a:xfrm>
          <a:prstGeom prst="line">
            <a:avLst/>
          </a:prstGeom>
          <a:noFill/>
          <a:ln w="22225">
            <a:solidFill>
              <a:srgbClr val="2C5F2D"/>
            </a:solidFill>
            <a:prstDash val="solid"/>
          </a:ln>
        </p:spPr>
      </p:sp>
      <p:sp>
        <p:nvSpPr>
          <p:cNvPr id="24" name="Shape 22"/>
          <p:cNvSpPr/>
          <p:nvPr/>
        </p:nvSpPr>
        <p:spPr>
          <a:xfrm>
            <a:off x="1417320" y="3447288"/>
            <a:ext cx="0" cy="0"/>
          </a:xfrm>
          <a:prstGeom prst="line">
            <a:avLst/>
          </a:prstGeom>
          <a:noFill/>
          <a:ln w="22225">
            <a:solidFill>
              <a:srgbClr val="2C5F2D"/>
            </a:solidFill>
            <a:prstDash val="solid"/>
            <a:tailEnd type="triangle"/>
          </a:ln>
        </p:spPr>
      </p:sp>
      <p:sp>
        <p:nvSpPr>
          <p:cNvPr id="25" name="Text 23"/>
          <p:cNvSpPr txBox="1"/>
          <p:nvPr/>
        </p:nvSpPr>
        <p:spPr>
          <a:xfrm>
            <a:off x="3200400" y="3483864"/>
            <a:ext cx="5943600" cy="237744"/>
          </a:xfrm>
          <a:prstGeom prst="rect">
            <a:avLst/>
          </a:prstGeom>
          <a:noFill/>
          <a:ln/>
        </p:spPr>
        <p:txBody>
          <a:bodyPr wrap="square" lIns="0" tIns="0" rIns="0" bIns="0" rtlCol="0" anchor="ctr"/>
          <a:lstStyle/>
          <a:p>
            <a:pPr marL="0" indent="0" algn="ctr">
              <a:buNone/>
            </a:pPr>
            <a:r>
              <a:rPr lang="en-US" sz="900" i="1" dirty="0">
                <a:solidFill>
                  <a:srgbClr val="5F6C60"/>
                </a:solidFill>
                <a:latin typeface="Calibri" pitchFamily="34" charset="0"/>
                <a:ea typeface="Calibri" pitchFamily="34" charset="-122"/>
                <a:cs typeface="Calibri" pitchFamily="34" charset="-120"/>
              </a:rPr>
              <a:t>mitosis — the zygote grows into the next tree; the cycle closes</a:t>
            </a:r>
            <a:endParaRPr lang="en-US" sz="900" dirty="0"/>
          </a:p>
        </p:txBody>
      </p:sp>
      <p:sp>
        <p:nvSpPr>
          <p:cNvPr id="26" name="Shape 24"/>
          <p:cNvSpPr/>
          <p:nvPr/>
        </p:nvSpPr>
        <p:spPr>
          <a:xfrm>
            <a:off x="502920" y="3977640"/>
            <a:ext cx="3520440" cy="1481328"/>
          </a:xfrm>
          <a:prstGeom prst="roundRect">
            <a:avLst>
              <a:gd name="adj" fmla="val 4938"/>
            </a:avLst>
          </a:prstGeom>
          <a:solidFill>
            <a:srgbClr val="F1F5EE"/>
          </a:solidFill>
          <a:ln w="12700">
            <a:solidFill>
              <a:srgbClr val="D4DECD"/>
            </a:solidFill>
            <a:prstDash val="solid"/>
          </a:ln>
        </p:spPr>
      </p:sp>
      <p:sp>
        <p:nvSpPr>
          <p:cNvPr id="27" name="Text 25"/>
          <p:cNvSpPr txBox="1"/>
          <p:nvPr/>
        </p:nvSpPr>
        <p:spPr>
          <a:xfrm>
            <a:off x="704088" y="4114800"/>
            <a:ext cx="3108960" cy="274320"/>
          </a:xfrm>
          <a:prstGeom prst="rect">
            <a:avLst/>
          </a:prstGeom>
          <a:noFill/>
          <a:ln/>
        </p:spPr>
        <p:txBody>
          <a:bodyPr wrap="square" lIns="0" tIns="0" rIns="0" bIns="0" rtlCol="0" anchor="ctr"/>
          <a:lstStyle/>
          <a:p>
            <a:pPr marL="0" indent="0">
              <a:buNone/>
            </a:pPr>
            <a:r>
              <a:rPr lang="en-US" sz="1300" b="1" dirty="0">
                <a:solidFill>
                  <a:srgbClr val="1B3D1C"/>
                </a:solidFill>
                <a:latin typeface="Calibri" pitchFamily="34" charset="0"/>
                <a:ea typeface="Calibri" pitchFamily="34" charset="-122"/>
                <a:cs typeface="Calibri" pitchFamily="34" charset="-120"/>
              </a:rPr>
              <a:t>Sporophyte-dominant</a:t>
            </a:r>
            <a:endParaRPr lang="en-US" sz="1300" dirty="0"/>
          </a:p>
        </p:txBody>
      </p:sp>
      <p:sp>
        <p:nvSpPr>
          <p:cNvPr id="28" name="Text 26"/>
          <p:cNvSpPr txBox="1"/>
          <p:nvPr/>
        </p:nvSpPr>
        <p:spPr>
          <a:xfrm>
            <a:off x="704088" y="4425696"/>
            <a:ext cx="3127248" cy="914400"/>
          </a:xfrm>
          <a:prstGeom prst="rect">
            <a:avLst/>
          </a:prstGeom>
          <a:noFill/>
          <a:ln/>
        </p:spPr>
        <p:txBody>
          <a:bodyPr wrap="square" lIns="0" tIns="0" rIns="0" bIns="0" rtlCol="0" anchor="ctr"/>
          <a:lstStyle/>
          <a:p>
            <a:pPr marL="0" indent="0">
              <a:buNone/>
            </a:pPr>
            <a:r>
              <a:rPr lang="en-US" sz="1050" dirty="0">
                <a:solidFill>
                  <a:srgbClr val="5F6C60"/>
                </a:solidFill>
                <a:latin typeface="Calibri" pitchFamily="34" charset="0"/>
                <a:ea typeface="Calibri" pitchFamily="34" charset="-122"/>
                <a:cs typeface="Calibri" pitchFamily="34" charset="-120"/>
              </a:rPr>
              <a:t>The gametophyte has no independent existence. It is nourished by, and enclosed within, sporophyte tissue for its whole life — the opposite of a moss.</a:t>
            </a:r>
            <a:endParaRPr lang="en-US" sz="1050" dirty="0"/>
          </a:p>
        </p:txBody>
      </p:sp>
      <p:sp>
        <p:nvSpPr>
          <p:cNvPr id="29" name="Shape 27"/>
          <p:cNvSpPr/>
          <p:nvPr/>
        </p:nvSpPr>
        <p:spPr>
          <a:xfrm>
            <a:off x="4297680" y="3977640"/>
            <a:ext cx="3520440" cy="1481328"/>
          </a:xfrm>
          <a:prstGeom prst="roundRect">
            <a:avLst>
              <a:gd name="adj" fmla="val 4938"/>
            </a:avLst>
          </a:prstGeom>
          <a:solidFill>
            <a:srgbClr val="F1F5EE"/>
          </a:solidFill>
          <a:ln w="12700">
            <a:solidFill>
              <a:srgbClr val="D4DECD"/>
            </a:solidFill>
            <a:prstDash val="solid"/>
          </a:ln>
        </p:spPr>
      </p:sp>
      <p:sp>
        <p:nvSpPr>
          <p:cNvPr id="30" name="Text 28"/>
          <p:cNvSpPr txBox="1"/>
          <p:nvPr/>
        </p:nvSpPr>
        <p:spPr>
          <a:xfrm>
            <a:off x="4498848" y="4114800"/>
            <a:ext cx="3108960" cy="274320"/>
          </a:xfrm>
          <a:prstGeom prst="rect">
            <a:avLst/>
          </a:prstGeom>
          <a:noFill/>
          <a:ln/>
        </p:spPr>
        <p:txBody>
          <a:bodyPr wrap="square" lIns="0" tIns="0" rIns="0" bIns="0" rtlCol="0" anchor="ctr"/>
          <a:lstStyle/>
          <a:p>
            <a:pPr marL="0" indent="0">
              <a:buNone/>
            </a:pPr>
            <a:r>
              <a:rPr lang="en-US" sz="1300" b="1" dirty="0">
                <a:solidFill>
                  <a:srgbClr val="1B3D1C"/>
                </a:solidFill>
                <a:latin typeface="Calibri" pitchFamily="34" charset="0"/>
                <a:ea typeface="Calibri" pitchFamily="34" charset="-122"/>
                <a:cs typeface="Calibri" pitchFamily="34" charset="-120"/>
              </a:rPr>
              <a:t>Heterosporous &amp; endosporic</a:t>
            </a:r>
            <a:endParaRPr lang="en-US" sz="1300" dirty="0"/>
          </a:p>
        </p:txBody>
      </p:sp>
      <p:sp>
        <p:nvSpPr>
          <p:cNvPr id="31" name="Text 29"/>
          <p:cNvSpPr txBox="1"/>
          <p:nvPr/>
        </p:nvSpPr>
        <p:spPr>
          <a:xfrm>
            <a:off x="4498848" y="4425696"/>
            <a:ext cx="3127248" cy="914400"/>
          </a:xfrm>
          <a:prstGeom prst="rect">
            <a:avLst/>
          </a:prstGeom>
          <a:noFill/>
          <a:ln/>
        </p:spPr>
        <p:txBody>
          <a:bodyPr wrap="square" lIns="0" tIns="0" rIns="0" bIns="0" rtlCol="0" anchor="ctr"/>
          <a:lstStyle/>
          <a:p>
            <a:pPr marL="0" indent="0">
              <a:buNone/>
            </a:pPr>
            <a:r>
              <a:rPr lang="en-US" sz="1050" dirty="0">
                <a:solidFill>
                  <a:srgbClr val="5F6C60"/>
                </a:solidFill>
                <a:latin typeface="Calibri" pitchFamily="34" charset="0"/>
                <a:ea typeface="Calibri" pitchFamily="34" charset="-122"/>
                <a:cs typeface="Calibri" pitchFamily="34" charset="-120"/>
              </a:rPr>
              <a:t>Two spore types, and each germinates inside its own spore wall rather than being released as a free cell.</a:t>
            </a:r>
            <a:endParaRPr lang="en-US" sz="1050" dirty="0"/>
          </a:p>
        </p:txBody>
      </p:sp>
      <p:sp>
        <p:nvSpPr>
          <p:cNvPr id="32" name="Shape 30"/>
          <p:cNvSpPr/>
          <p:nvPr/>
        </p:nvSpPr>
        <p:spPr>
          <a:xfrm>
            <a:off x="8092440" y="3977640"/>
            <a:ext cx="3520440" cy="1481328"/>
          </a:xfrm>
          <a:prstGeom prst="roundRect">
            <a:avLst>
              <a:gd name="adj" fmla="val 4938"/>
            </a:avLst>
          </a:prstGeom>
          <a:solidFill>
            <a:srgbClr val="F1F5EE"/>
          </a:solidFill>
          <a:ln w="12700">
            <a:solidFill>
              <a:srgbClr val="D4DECD"/>
            </a:solidFill>
            <a:prstDash val="solid"/>
          </a:ln>
        </p:spPr>
      </p:sp>
      <p:sp>
        <p:nvSpPr>
          <p:cNvPr id="33" name="Text 31"/>
          <p:cNvSpPr txBox="1"/>
          <p:nvPr/>
        </p:nvSpPr>
        <p:spPr>
          <a:xfrm>
            <a:off x="8293608" y="4114800"/>
            <a:ext cx="3108960" cy="274320"/>
          </a:xfrm>
          <a:prstGeom prst="rect">
            <a:avLst/>
          </a:prstGeom>
          <a:noFill/>
          <a:ln/>
        </p:spPr>
        <p:txBody>
          <a:bodyPr wrap="square" lIns="0" tIns="0" rIns="0" bIns="0" rtlCol="0" anchor="ctr"/>
          <a:lstStyle/>
          <a:p>
            <a:pPr marL="0" indent="0">
              <a:buNone/>
            </a:pPr>
            <a:r>
              <a:rPr lang="en-US" sz="1300" b="1" dirty="0">
                <a:solidFill>
                  <a:srgbClr val="1B3D1C"/>
                </a:solidFill>
                <a:latin typeface="Calibri" pitchFamily="34" charset="0"/>
                <a:ea typeface="Calibri" pitchFamily="34" charset="-122"/>
                <a:cs typeface="Calibri" pitchFamily="34" charset="-120"/>
              </a:rPr>
              <a:t>Water-independent</a:t>
            </a:r>
            <a:endParaRPr lang="en-US" sz="1300" dirty="0"/>
          </a:p>
        </p:txBody>
      </p:sp>
      <p:sp>
        <p:nvSpPr>
          <p:cNvPr id="34" name="Text 32"/>
          <p:cNvSpPr txBox="1"/>
          <p:nvPr/>
        </p:nvSpPr>
        <p:spPr>
          <a:xfrm>
            <a:off x="8293608" y="4425696"/>
            <a:ext cx="3127248" cy="914400"/>
          </a:xfrm>
          <a:prstGeom prst="rect">
            <a:avLst/>
          </a:prstGeom>
          <a:noFill/>
          <a:ln/>
        </p:spPr>
        <p:txBody>
          <a:bodyPr wrap="square" lIns="0" tIns="0" rIns="0" bIns="0" rtlCol="0" anchor="ctr"/>
          <a:lstStyle/>
          <a:p>
            <a:pPr marL="0" indent="0">
              <a:buNone/>
            </a:pPr>
            <a:r>
              <a:rPr lang="en-US" sz="1050" dirty="0">
                <a:solidFill>
                  <a:srgbClr val="5F6C60"/>
                </a:solidFill>
                <a:latin typeface="Calibri" pitchFamily="34" charset="0"/>
                <a:ea typeface="Calibri" pitchFamily="34" charset="-122"/>
                <a:cs typeface="Calibri" pitchFamily="34" charset="-120"/>
              </a:rPr>
              <a:t>The retained megaspore plus a pollen grain that travels by air uncouples fertilisation from external water — in Pinus and Gnetum completely.</a:t>
            </a:r>
            <a:endParaRPr lang="en-US" sz="1050" dirty="0"/>
          </a:p>
        </p:txBody>
      </p:sp>
      <p:sp>
        <p:nvSpPr>
          <p:cNvPr id="35" name="Text 33"/>
          <p:cNvSpPr txBox="1"/>
          <p:nvPr/>
        </p:nvSpPr>
        <p:spPr>
          <a:xfrm>
            <a:off x="502920" y="5669280"/>
            <a:ext cx="11183112" cy="603504"/>
          </a:xfrm>
          <a:prstGeom prst="roundRect">
            <a:avLst>
              <a:gd name="adj" fmla="val 9091"/>
            </a:avLst>
          </a:prstGeom>
          <a:solidFill>
            <a:srgbClr val="F3DFE2"/>
          </a:solidFill>
          <a:ln w="12700">
            <a:solidFill>
              <a:srgbClr val="7A2233"/>
            </a:solidFill>
          </a:ln>
        </p:spPr>
        <p:txBody>
          <a:bodyPr wrap="square" lIns="101600" tIns="101600" rIns="101600" bIns="101600" rtlCol="0" anchor="ctr"/>
          <a:lstStyle/>
          <a:p>
            <a:pPr marL="0" indent="0" algn="l">
              <a:buNone/>
            </a:pPr>
            <a:r>
              <a:rPr lang="en-US" sz="1150" dirty="0">
                <a:solidFill>
                  <a:srgbClr val="5C1A28"/>
                </a:solidFill>
                <a:latin typeface="Calibri" pitchFamily="34" charset="0"/>
                <a:ea typeface="Calibri" pitchFamily="34" charset="-122"/>
                <a:cs typeface="Calibri" pitchFamily="34" charset="-120"/>
              </a:rPr>
              <a:t>Remember: ploidy changes at exactly two points — MEIOSIS (2n → n, inside a sporangium) and FERTILISATION (n + n → 2n, inside an archegonium). Every other division in the entire life cycle is mitosis and keeps ploidy unchanged.</a:t>
            </a:r>
            <a:endParaRPr lang="en-US" sz="11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txBox="1"/>
          <p:nvPr/>
        </p:nvSpPr>
        <p:spPr>
          <a:xfrm>
            <a:off x="502920" y="274320"/>
            <a:ext cx="11183112" cy="237744"/>
          </a:xfrm>
          <a:prstGeom prst="rect">
            <a:avLst/>
          </a:prstGeom>
          <a:noFill/>
          <a:ln/>
        </p:spPr>
        <p:txBody>
          <a:bodyPr wrap="square" lIns="0" tIns="0" rIns="0" bIns="0" rtlCol="0" anchor="ctr"/>
          <a:lstStyle/>
          <a:p>
            <a:pPr marL="0" indent="0">
              <a:buNone/>
            </a:pPr>
            <a:r>
              <a:rPr lang="en-US" sz="1150" b="1" kern="0" spc="200" dirty="0">
                <a:solidFill>
                  <a:srgbClr val="A85F16"/>
                </a:solidFill>
                <a:latin typeface="Calibri" pitchFamily="34" charset="0"/>
                <a:ea typeface="Calibri" pitchFamily="34" charset="-122"/>
                <a:cs typeface="Calibri" pitchFamily="34" charset="-120"/>
              </a:rPr>
              <a:t>GENERATION 1</a:t>
            </a:r>
            <a:endParaRPr lang="en-US" sz="1150" dirty="0"/>
          </a:p>
        </p:txBody>
      </p:sp>
      <p:sp>
        <p:nvSpPr>
          <p:cNvPr id="3" name="Text 1"/>
          <p:cNvSpPr txBox="1"/>
          <p:nvPr/>
        </p:nvSpPr>
        <p:spPr>
          <a:xfrm>
            <a:off x="502920" y="512064"/>
            <a:ext cx="11183112" cy="566928"/>
          </a:xfrm>
          <a:prstGeom prst="rect">
            <a:avLst/>
          </a:prstGeom>
          <a:noFill/>
          <a:ln/>
        </p:spPr>
        <p:txBody>
          <a:bodyPr wrap="square" lIns="0" tIns="0" rIns="0" bIns="0" rtlCol="0" anchor="ctr"/>
          <a:lstStyle/>
          <a:p>
            <a:pPr marL="0" indent="0">
              <a:buNone/>
            </a:pPr>
            <a:r>
              <a:rPr lang="en-US" sz="2900" b="1" dirty="0">
                <a:solidFill>
                  <a:srgbClr val="1B3D1C"/>
                </a:solidFill>
                <a:latin typeface="Cambria" pitchFamily="34" charset="0"/>
                <a:ea typeface="Cambria" pitchFamily="34" charset="-122"/>
                <a:cs typeface="Cambria" pitchFamily="34" charset="-120"/>
              </a:rPr>
              <a:t>The sporophyte (2n) — the dominant, visible plant</a:t>
            </a:r>
            <a:endParaRPr lang="en-US" sz="2900" dirty="0"/>
          </a:p>
        </p:txBody>
      </p:sp>
      <p:sp>
        <p:nvSpPr>
          <p:cNvPr id="4" name="Text 2"/>
          <p:cNvSpPr txBox="1"/>
          <p:nvPr/>
        </p:nvSpPr>
        <p:spPr>
          <a:xfrm>
            <a:off x="502920" y="1243584"/>
            <a:ext cx="6858000" cy="3291840"/>
          </a:xfrm>
          <a:prstGeom prst="rect">
            <a:avLst/>
          </a:prstGeom>
          <a:noFill/>
          <a:ln/>
        </p:spPr>
        <p:txBody>
          <a:bodyPr wrap="square" lIns="0" tIns="0" rIns="0" bIns="0" rtlCol="0" anchor="t"/>
          <a:lstStyle/>
          <a:p>
            <a:pPr marL="342900" indent="-342900">
              <a:lnSpc>
                <a:spcPct val="102000"/>
              </a:lnSpc>
              <a:spcAft>
                <a:spcPts val="900"/>
              </a:spcAft>
              <a:buSzPct val="100000"/>
              <a:buChar char="•"/>
            </a:pPr>
            <a:r>
              <a:rPr lang="en-US" sz="1250" dirty="0">
                <a:solidFill>
                  <a:srgbClr val="1C2B1D"/>
                </a:solidFill>
                <a:latin typeface="Calibri" pitchFamily="34" charset="0"/>
                <a:ea typeface="Calibri" pitchFamily="34" charset="-122"/>
                <a:cs typeface="Calibri" pitchFamily="34" charset="-120"/>
              </a:rPr>
              <a:t>The whole visible plant is 2n: tap root, woody stem, needles or fronds, cone axis, sporophylls, ovuliferous scales, integuments — and the seed coat.</a:t>
            </a:r>
            <a:endParaRPr lang="en-US" sz="1250" dirty="0"/>
          </a:p>
          <a:p>
            <a:pPr marL="342900" indent="-342900">
              <a:lnSpc>
                <a:spcPct val="102000"/>
              </a:lnSpc>
              <a:spcAft>
                <a:spcPts val="900"/>
              </a:spcAft>
              <a:buSzPct val="100000"/>
              <a:buChar char="•"/>
            </a:pPr>
            <a:r>
              <a:rPr lang="en-US" sz="1250" dirty="0">
                <a:solidFill>
                  <a:srgbClr val="1C2B1D"/>
                </a:solidFill>
                <a:latin typeface="Calibri" pitchFamily="34" charset="0"/>
                <a:ea typeface="Calibri" pitchFamily="34" charset="-122"/>
                <a:cs typeface="Calibri" pitchFamily="34" charset="-120"/>
              </a:rPr>
              <a:t>All are perennial and woody; there is not a single herbaceous gymnosperm. About 1,000+ living species in 12 families and 83 genera.</a:t>
            </a:r>
            <a:endParaRPr lang="en-US" sz="1250" dirty="0"/>
          </a:p>
          <a:p>
            <a:pPr marL="342900" indent="-342900">
              <a:lnSpc>
                <a:spcPct val="102000"/>
              </a:lnSpc>
              <a:spcAft>
                <a:spcPts val="900"/>
              </a:spcAft>
              <a:buSzPct val="100000"/>
              <a:buChar char="•"/>
            </a:pPr>
            <a:r>
              <a:rPr lang="en-US" sz="1250" dirty="0">
                <a:solidFill>
                  <a:srgbClr val="1C2B1D"/>
                </a:solidFill>
                <a:latin typeface="Calibri" pitchFamily="34" charset="0"/>
                <a:ea typeface="Calibri" pitchFamily="34" charset="-122"/>
                <a:cs typeface="Calibri" pitchFamily="34" charset="-120"/>
              </a:rPr>
              <a:t>Four subclasses: Cycadidae (~338 spp.), Ginkgoidae (1 sp.), Gnetidae (~95–100 spp.), Pinidae — the conifers (~600–630 spp.).</a:t>
            </a:r>
            <a:endParaRPr lang="en-US" sz="1250" dirty="0"/>
          </a:p>
          <a:p>
            <a:pPr marL="342900" indent="-342900">
              <a:lnSpc>
                <a:spcPct val="102000"/>
              </a:lnSpc>
              <a:spcAft>
                <a:spcPts val="900"/>
              </a:spcAft>
              <a:buSzPct val="100000"/>
              <a:buChar char="•"/>
            </a:pPr>
            <a:r>
              <a:rPr lang="en-US" sz="1250" dirty="0">
                <a:solidFill>
                  <a:srgbClr val="1C2B1D"/>
                </a:solidFill>
                <a:latin typeface="Calibri" pitchFamily="34" charset="0"/>
                <a:ea typeface="Calibri" pitchFamily="34" charset="-122"/>
                <a:cs typeface="Calibri" pitchFamily="34" charset="-120"/>
              </a:rPr>
              <a:t>Reproductive shoots are strobili (cones), not flowers. Microsporophylls bear microsporangia; megasporophylls or ovuliferous scales bear naked ovules.</a:t>
            </a:r>
            <a:endParaRPr lang="en-US" sz="1250" dirty="0"/>
          </a:p>
          <a:p>
            <a:pPr marL="342900" indent="-342900">
              <a:lnSpc>
                <a:spcPct val="102000"/>
              </a:lnSpc>
              <a:spcAft>
                <a:spcPts val="900"/>
              </a:spcAft>
              <a:buSzPct val="100000"/>
              <a:buChar char="•"/>
            </a:pPr>
            <a:r>
              <a:rPr lang="en-US" sz="1250" dirty="0">
                <a:solidFill>
                  <a:srgbClr val="1C2B1D"/>
                </a:solidFill>
                <a:latin typeface="Calibri" pitchFamily="34" charset="0"/>
                <a:ea typeface="Calibri" pitchFamily="34" charset="-122"/>
                <a:cs typeface="Calibri" pitchFamily="34" charset="-120"/>
              </a:rPr>
              <a:t>Sexuality: Pinus and most conifers are monoecious (both cones on one tree); Cycas, Ginkgo and all Gnetales are dioecious. Roughly 65% of gymnosperms are dioecious overall.</a:t>
            </a:r>
            <a:endParaRPr lang="en-US" sz="1250" dirty="0"/>
          </a:p>
          <a:p>
            <a:pPr marL="342900" indent="-342900">
              <a:lnSpc>
                <a:spcPct val="102000"/>
              </a:lnSpc>
              <a:spcAft>
                <a:spcPts val="900"/>
              </a:spcAft>
              <a:buSzPct val="100000"/>
              <a:buChar char="•"/>
            </a:pPr>
            <a:r>
              <a:rPr lang="en-US" sz="1250" dirty="0">
                <a:solidFill>
                  <a:srgbClr val="1C2B1D"/>
                </a:solidFill>
                <a:latin typeface="Calibri" pitchFamily="34" charset="0"/>
                <a:ea typeface="Calibri" pitchFamily="34" charset="-122"/>
                <a:cs typeface="Calibri" pitchFamily="34" charset="-120"/>
              </a:rPr>
              <a:t>The sporophyte's only reproductive job is to make spores by meiosis inside sporangia — it never makes gametes.</a:t>
            </a:r>
            <a:endParaRPr lang="en-US" sz="1250" dirty="0"/>
          </a:p>
        </p:txBody>
      </p:sp>
      <p:sp>
        <p:nvSpPr>
          <p:cNvPr id="5" name="Shape 3"/>
          <p:cNvSpPr/>
          <p:nvPr/>
        </p:nvSpPr>
        <p:spPr>
          <a:xfrm>
            <a:off x="7635240" y="1243584"/>
            <a:ext cx="4050792" cy="3291840"/>
          </a:xfrm>
          <a:prstGeom prst="roundRect">
            <a:avLst>
              <a:gd name="adj" fmla="val 2222"/>
            </a:avLst>
          </a:prstGeom>
          <a:solidFill>
            <a:srgbClr val="F1F5EE"/>
          </a:solidFill>
          <a:ln w="12700">
            <a:solidFill>
              <a:srgbClr val="D4DECD"/>
            </a:solidFill>
            <a:prstDash val="solid"/>
          </a:ln>
        </p:spPr>
      </p:sp>
      <p:sp>
        <p:nvSpPr>
          <p:cNvPr id="6" name="Text 4"/>
          <p:cNvSpPr txBox="1"/>
          <p:nvPr/>
        </p:nvSpPr>
        <p:spPr>
          <a:xfrm>
            <a:off x="7863840" y="1371600"/>
            <a:ext cx="3657600" cy="274320"/>
          </a:xfrm>
          <a:prstGeom prst="rect">
            <a:avLst/>
          </a:prstGeom>
          <a:noFill/>
          <a:ln/>
        </p:spPr>
        <p:txBody>
          <a:bodyPr wrap="square" lIns="0" tIns="0" rIns="0" bIns="0" rtlCol="0" anchor="ctr"/>
          <a:lstStyle/>
          <a:p>
            <a:pPr marL="0" indent="0">
              <a:buNone/>
            </a:pPr>
            <a:r>
              <a:rPr lang="en-US" sz="1300" b="1" dirty="0">
                <a:solidFill>
                  <a:srgbClr val="1B3D1C"/>
                </a:solidFill>
                <a:latin typeface="Calibri" pitchFamily="34" charset="0"/>
                <a:ea typeface="Calibri" pitchFamily="34" charset="-122"/>
                <a:cs typeface="Calibri" pitchFamily="34" charset="-120"/>
              </a:rPr>
              <a:t>Sporophyte chromosome numbers</a:t>
            </a:r>
            <a:endParaRPr lang="en-US" sz="1300" dirty="0"/>
          </a:p>
        </p:txBody>
      </p:sp>
      <p:sp>
        <p:nvSpPr>
          <p:cNvPr id="7" name="Text 5"/>
          <p:cNvSpPr txBox="1"/>
          <p:nvPr/>
        </p:nvSpPr>
        <p:spPr>
          <a:xfrm>
            <a:off x="7863840" y="1645920"/>
            <a:ext cx="3611880" cy="292608"/>
          </a:xfrm>
          <a:prstGeom prst="rect">
            <a:avLst/>
          </a:prstGeom>
          <a:noFill/>
          <a:ln/>
        </p:spPr>
        <p:txBody>
          <a:bodyPr wrap="square" lIns="0" tIns="0" rIns="0" bIns="0" rtlCol="0" anchor="ctr"/>
          <a:lstStyle/>
          <a:p>
            <a:pPr marL="0" indent="0">
              <a:buNone/>
            </a:pPr>
            <a:r>
              <a:rPr lang="en-US" sz="950" i="1" dirty="0">
                <a:solidFill>
                  <a:srgbClr val="5F6C60"/>
                </a:solidFill>
                <a:latin typeface="Calibri" pitchFamily="34" charset="0"/>
                <a:ea typeface="Calibri" pitchFamily="34" charset="-122"/>
                <a:cs typeface="Calibri" pitchFamily="34" charset="-120"/>
              </a:rPr>
              <a:t>The 2n count of the plant body; gametophytes carry exactly half.</a:t>
            </a:r>
            <a:endParaRPr lang="en-US" sz="95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7863840" y="2011680"/>
          <a:ext cx="3611880" cy="1920240"/>
        </p:xfrm>
        <a:graphic>
          <a:graphicData uri="http://schemas.openxmlformats.org/drawingml/2006/table">
            <a:tbl>
              <a:tblPr/>
              <a:tblGrid>
                <a:gridCol w="1965960">
                  <a:extLst>
                    <a:ext uri="{9D8B030D-6E8A-4147-A177-3AD203B41FA5}">
                      <a16:colId xmlns:a16="http://schemas.microsoft.com/office/drawing/2014/main" val="20000"/>
                    </a:ext>
                  </a:extLst>
                </a:gridCol>
                <a:gridCol w="822960">
                  <a:extLst>
                    <a:ext uri="{9D8B030D-6E8A-4147-A177-3AD203B41FA5}">
                      <a16:colId xmlns:a16="http://schemas.microsoft.com/office/drawing/2014/main" val="20001"/>
                    </a:ext>
                  </a:extLst>
                </a:gridCol>
                <a:gridCol w="822960">
                  <a:extLst>
                    <a:ext uri="{9D8B030D-6E8A-4147-A177-3AD203B41FA5}">
                      <a16:colId xmlns:a16="http://schemas.microsoft.com/office/drawing/2014/main" val="20002"/>
                    </a:ext>
                  </a:extLst>
                </a:gridCol>
              </a:tblGrid>
              <a:tr h="274320">
                <a:tc>
                  <a:txBody>
                    <a:bodyPr/>
                    <a:lstStyle/>
                    <a:p>
                      <a:pPr marL="0" indent="0">
                        <a:buNone/>
                      </a:pPr>
                      <a:r>
                        <a:rPr lang="en-US" sz="1050" b="1" dirty="0">
                          <a:solidFill>
                            <a:srgbClr val="FFFFFF"/>
                          </a:solidFill>
                          <a:latin typeface="Calibri" pitchFamily="34" charset="0"/>
                          <a:ea typeface="Calibri" pitchFamily="34" charset="-122"/>
                          <a:cs typeface="Calibri" pitchFamily="34" charset="-120"/>
                        </a:rPr>
                        <a:t>Taxon</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2C5F2D"/>
                    </a:solidFill>
                  </a:tcPr>
                </a:tc>
                <a:tc>
                  <a:txBody>
                    <a:bodyPr/>
                    <a:lstStyle/>
                    <a:p>
                      <a:pPr marL="0" indent="0">
                        <a:buNone/>
                      </a:pPr>
                      <a:r>
                        <a:rPr lang="en-US" sz="1050" b="1" dirty="0">
                          <a:solidFill>
                            <a:srgbClr val="FFFFFF"/>
                          </a:solidFill>
                          <a:latin typeface="Calibri" pitchFamily="34" charset="0"/>
                          <a:ea typeface="Calibri" pitchFamily="34" charset="-122"/>
                          <a:cs typeface="Calibri" pitchFamily="34" charset="-120"/>
                        </a:rPr>
                        <a:t>2n</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2C5F2D"/>
                    </a:solidFill>
                  </a:tcPr>
                </a:tc>
                <a:tc>
                  <a:txBody>
                    <a:bodyPr/>
                    <a:lstStyle/>
                    <a:p>
                      <a:pPr marL="0" indent="0">
                        <a:buNone/>
                      </a:pPr>
                      <a:r>
                        <a:rPr lang="en-US" sz="1050" b="1" dirty="0">
                          <a:solidFill>
                            <a:srgbClr val="FFFFFF"/>
                          </a:solidFill>
                          <a:latin typeface="Calibri" pitchFamily="34" charset="0"/>
                          <a:ea typeface="Calibri" pitchFamily="34" charset="-122"/>
                          <a:cs typeface="Calibri" pitchFamily="34" charset="-120"/>
                        </a:rPr>
                        <a:t>n</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2C5F2D"/>
                    </a:solidFill>
                  </a:tcPr>
                </a:tc>
                <a:extLst>
                  <a:ext uri="{0D108BD9-81ED-4DB2-BD59-A6C34878D82A}">
                    <a16:rowId xmlns:a16="http://schemas.microsoft.com/office/drawing/2014/main" val="10000"/>
                  </a:ext>
                </a:extLst>
              </a:tr>
              <a:tr h="274320">
                <a:tc>
                  <a:txBody>
                    <a:bodyPr/>
                    <a:lstStyle/>
                    <a:p>
                      <a:pPr marL="0" indent="0">
                        <a:buNone/>
                      </a:pPr>
                      <a:r>
                        <a:rPr lang="en-US" sz="1000" dirty="0">
                          <a:solidFill>
                            <a:srgbClr val="1C2B1D"/>
                          </a:solidFill>
                          <a:latin typeface="Calibri" pitchFamily="34" charset="0"/>
                          <a:ea typeface="Calibri" pitchFamily="34" charset="-122"/>
                          <a:cs typeface="Calibri" pitchFamily="34" charset="-120"/>
                        </a:rPr>
                        <a:t>Cycas panzhihuaensis</a:t>
                      </a:r>
                      <a:endParaRPr lang="en-US" sz="100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1000" dirty="0">
                          <a:solidFill>
                            <a:srgbClr val="1C2B1D"/>
                          </a:solidFill>
                          <a:latin typeface="Calibri" pitchFamily="34" charset="0"/>
                          <a:ea typeface="Calibri" pitchFamily="34" charset="-122"/>
                          <a:cs typeface="Calibri" pitchFamily="34" charset="-120"/>
                        </a:rPr>
                        <a:t>22</a:t>
                      </a:r>
                      <a:endParaRPr lang="en-US" sz="100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1000" dirty="0">
                          <a:solidFill>
                            <a:srgbClr val="1C2B1D"/>
                          </a:solidFill>
                          <a:latin typeface="Calibri" pitchFamily="34" charset="0"/>
                          <a:ea typeface="Calibri" pitchFamily="34" charset="-122"/>
                          <a:cs typeface="Calibri" pitchFamily="34" charset="-120"/>
                        </a:rPr>
                        <a:t>11</a:t>
                      </a:r>
                      <a:endParaRPr lang="en-US" sz="100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1"/>
                  </a:ext>
                </a:extLst>
              </a:tr>
              <a:tr h="274320">
                <a:tc>
                  <a:txBody>
                    <a:bodyPr/>
                    <a:lstStyle/>
                    <a:p>
                      <a:pPr marL="0" indent="0">
                        <a:buNone/>
                      </a:pPr>
                      <a:r>
                        <a:rPr lang="en-US" sz="1000" dirty="0">
                          <a:solidFill>
                            <a:srgbClr val="1C2B1D"/>
                          </a:solidFill>
                          <a:latin typeface="Calibri" pitchFamily="34" charset="0"/>
                          <a:ea typeface="Calibri" pitchFamily="34" charset="-122"/>
                          <a:cs typeface="Calibri" pitchFamily="34" charset="-120"/>
                        </a:rPr>
                        <a:t>Ginkgo biloba</a:t>
                      </a:r>
                      <a:endParaRPr lang="en-US" sz="100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1000" dirty="0">
                          <a:solidFill>
                            <a:srgbClr val="1C2B1D"/>
                          </a:solidFill>
                          <a:latin typeface="Calibri" pitchFamily="34" charset="0"/>
                          <a:ea typeface="Calibri" pitchFamily="34" charset="-122"/>
                          <a:cs typeface="Calibri" pitchFamily="34" charset="-120"/>
                        </a:rPr>
                        <a:t>24</a:t>
                      </a:r>
                      <a:endParaRPr lang="en-US" sz="100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1000" dirty="0">
                          <a:solidFill>
                            <a:srgbClr val="1C2B1D"/>
                          </a:solidFill>
                          <a:latin typeface="Calibri" pitchFamily="34" charset="0"/>
                          <a:ea typeface="Calibri" pitchFamily="34" charset="-122"/>
                          <a:cs typeface="Calibri" pitchFamily="34" charset="-120"/>
                        </a:rPr>
                        <a:t>12</a:t>
                      </a:r>
                      <a:endParaRPr lang="en-US" sz="100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2"/>
                  </a:ext>
                </a:extLst>
              </a:tr>
              <a:tr h="274320">
                <a:tc>
                  <a:txBody>
                    <a:bodyPr/>
                    <a:lstStyle/>
                    <a:p>
                      <a:pPr marL="0" indent="0">
                        <a:buNone/>
                      </a:pPr>
                      <a:r>
                        <a:rPr lang="en-US" sz="1000" dirty="0">
                          <a:solidFill>
                            <a:srgbClr val="1C2B1D"/>
                          </a:solidFill>
                          <a:latin typeface="Calibri" pitchFamily="34" charset="0"/>
                          <a:ea typeface="Calibri" pitchFamily="34" charset="-122"/>
                          <a:cs typeface="Calibri" pitchFamily="34" charset="-120"/>
                        </a:rPr>
                        <a:t>Pinus (all species)</a:t>
                      </a:r>
                      <a:endParaRPr lang="en-US" sz="100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1000" dirty="0">
                          <a:solidFill>
                            <a:srgbClr val="1C2B1D"/>
                          </a:solidFill>
                          <a:latin typeface="Calibri" pitchFamily="34" charset="0"/>
                          <a:ea typeface="Calibri" pitchFamily="34" charset="-122"/>
                          <a:cs typeface="Calibri" pitchFamily="34" charset="-120"/>
                        </a:rPr>
                        <a:t>24</a:t>
                      </a:r>
                      <a:endParaRPr lang="en-US" sz="100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1000" dirty="0">
                          <a:solidFill>
                            <a:srgbClr val="1C2B1D"/>
                          </a:solidFill>
                          <a:latin typeface="Calibri" pitchFamily="34" charset="0"/>
                          <a:ea typeface="Calibri" pitchFamily="34" charset="-122"/>
                          <a:cs typeface="Calibri" pitchFamily="34" charset="-120"/>
                        </a:rPr>
                        <a:t>12</a:t>
                      </a:r>
                      <a:endParaRPr lang="en-US" sz="100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3"/>
                  </a:ext>
                </a:extLst>
              </a:tr>
              <a:tr h="274320">
                <a:tc>
                  <a:txBody>
                    <a:bodyPr/>
                    <a:lstStyle/>
                    <a:p>
                      <a:pPr marL="0" indent="0">
                        <a:buNone/>
                      </a:pPr>
                      <a:r>
                        <a:rPr lang="en-US" sz="1000" dirty="0">
                          <a:solidFill>
                            <a:srgbClr val="1C2B1D"/>
                          </a:solidFill>
                          <a:latin typeface="Calibri" pitchFamily="34" charset="0"/>
                          <a:ea typeface="Calibri" pitchFamily="34" charset="-122"/>
                          <a:cs typeface="Calibri" pitchFamily="34" charset="-120"/>
                        </a:rPr>
                        <a:t>Ephedra altissima</a:t>
                      </a:r>
                      <a:endParaRPr lang="en-US" sz="100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1000" dirty="0">
                          <a:solidFill>
                            <a:srgbClr val="1C2B1D"/>
                          </a:solidFill>
                          <a:latin typeface="Calibri" pitchFamily="34" charset="0"/>
                          <a:ea typeface="Calibri" pitchFamily="34" charset="-122"/>
                          <a:cs typeface="Calibri" pitchFamily="34" charset="-120"/>
                        </a:rPr>
                        <a:t>28</a:t>
                      </a:r>
                      <a:endParaRPr lang="en-US" sz="100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1000" dirty="0">
                          <a:solidFill>
                            <a:srgbClr val="1C2B1D"/>
                          </a:solidFill>
                          <a:latin typeface="Calibri" pitchFamily="34" charset="0"/>
                          <a:ea typeface="Calibri" pitchFamily="34" charset="-122"/>
                          <a:cs typeface="Calibri" pitchFamily="34" charset="-120"/>
                        </a:rPr>
                        <a:t>14</a:t>
                      </a:r>
                      <a:endParaRPr lang="en-US" sz="100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4"/>
                  </a:ext>
                </a:extLst>
              </a:tr>
              <a:tr h="274320">
                <a:tc>
                  <a:txBody>
                    <a:bodyPr/>
                    <a:lstStyle/>
                    <a:p>
                      <a:pPr marL="0" indent="0">
                        <a:buNone/>
                      </a:pPr>
                      <a:r>
                        <a:rPr lang="en-US" sz="1000" dirty="0">
                          <a:solidFill>
                            <a:srgbClr val="1C2B1D"/>
                          </a:solidFill>
                          <a:latin typeface="Calibri" pitchFamily="34" charset="0"/>
                          <a:ea typeface="Calibri" pitchFamily="34" charset="-122"/>
                          <a:cs typeface="Calibri" pitchFamily="34" charset="-120"/>
                        </a:rPr>
                        <a:t>Welwitschia mirabilis</a:t>
                      </a:r>
                      <a:endParaRPr lang="en-US" sz="100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1000" dirty="0">
                          <a:solidFill>
                            <a:srgbClr val="1C2B1D"/>
                          </a:solidFill>
                          <a:latin typeface="Calibri" pitchFamily="34" charset="0"/>
                          <a:ea typeface="Calibri" pitchFamily="34" charset="-122"/>
                          <a:cs typeface="Calibri" pitchFamily="34" charset="-120"/>
                        </a:rPr>
                        <a:t>42</a:t>
                      </a:r>
                      <a:endParaRPr lang="en-US" sz="100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1000" dirty="0">
                          <a:solidFill>
                            <a:srgbClr val="1C2B1D"/>
                          </a:solidFill>
                          <a:latin typeface="Calibri" pitchFamily="34" charset="0"/>
                          <a:ea typeface="Calibri" pitchFamily="34" charset="-122"/>
                          <a:cs typeface="Calibri" pitchFamily="34" charset="-120"/>
                        </a:rPr>
                        <a:t>21</a:t>
                      </a:r>
                      <a:endParaRPr lang="en-US" sz="100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5"/>
                  </a:ext>
                </a:extLst>
              </a:tr>
              <a:tr h="274320">
                <a:tc>
                  <a:txBody>
                    <a:bodyPr/>
                    <a:lstStyle/>
                    <a:p>
                      <a:pPr marL="0" indent="0">
                        <a:buNone/>
                      </a:pPr>
                      <a:r>
                        <a:rPr lang="en-US" sz="1000" dirty="0">
                          <a:solidFill>
                            <a:srgbClr val="1C2B1D"/>
                          </a:solidFill>
                          <a:latin typeface="Calibri" pitchFamily="34" charset="0"/>
                          <a:ea typeface="Calibri" pitchFamily="34" charset="-122"/>
                          <a:cs typeface="Calibri" pitchFamily="34" charset="-120"/>
                        </a:rPr>
                        <a:t>Gnetum montanum</a:t>
                      </a:r>
                      <a:endParaRPr lang="en-US" sz="100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1000" dirty="0">
                          <a:solidFill>
                            <a:srgbClr val="1C2B1D"/>
                          </a:solidFill>
                          <a:latin typeface="Calibri" pitchFamily="34" charset="0"/>
                          <a:ea typeface="Calibri" pitchFamily="34" charset="-122"/>
                          <a:cs typeface="Calibri" pitchFamily="34" charset="-120"/>
                        </a:rPr>
                        <a:t>44</a:t>
                      </a:r>
                      <a:endParaRPr lang="en-US" sz="100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1000" dirty="0">
                          <a:solidFill>
                            <a:srgbClr val="1C2B1D"/>
                          </a:solidFill>
                          <a:latin typeface="Calibri" pitchFamily="34" charset="0"/>
                          <a:ea typeface="Calibri" pitchFamily="34" charset="-122"/>
                          <a:cs typeface="Calibri" pitchFamily="34" charset="-120"/>
                        </a:rPr>
                        <a:t>22</a:t>
                      </a:r>
                      <a:endParaRPr lang="en-US" sz="100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9" name="Text 6"/>
          <p:cNvSpPr txBox="1"/>
          <p:nvPr/>
        </p:nvSpPr>
        <p:spPr>
          <a:xfrm>
            <a:off x="7863840" y="4096512"/>
            <a:ext cx="3611880" cy="384048"/>
          </a:xfrm>
          <a:prstGeom prst="rect">
            <a:avLst/>
          </a:prstGeom>
          <a:noFill/>
          <a:ln/>
        </p:spPr>
        <p:txBody>
          <a:bodyPr wrap="square" lIns="0" tIns="0" rIns="0" bIns="0" rtlCol="0" anchor="ctr"/>
          <a:lstStyle/>
          <a:p>
            <a:pPr marL="0" indent="0">
              <a:buNone/>
            </a:pPr>
            <a:r>
              <a:rPr lang="en-US" sz="900" i="1" dirty="0">
                <a:solidFill>
                  <a:srgbClr val="5F6C60"/>
                </a:solidFill>
                <a:latin typeface="Calibri" pitchFamily="34" charset="0"/>
                <a:ea typeface="Calibri" pitchFamily="34" charset="-122"/>
                <a:cs typeface="Calibri" pitchFamily="34" charset="-120"/>
              </a:rPr>
              <a:t>An ancient whole-genome duplication (ω) in the common ancestor of all living gymnosperms explains part of this variation.</a:t>
            </a:r>
            <a:endParaRPr lang="en-US" sz="900" dirty="0"/>
          </a:p>
        </p:txBody>
      </p:sp>
      <p:sp>
        <p:nvSpPr>
          <p:cNvPr id="10" name="Text 7"/>
          <p:cNvSpPr txBox="1"/>
          <p:nvPr/>
        </p:nvSpPr>
        <p:spPr>
          <a:xfrm>
            <a:off x="502920" y="4828032"/>
            <a:ext cx="2487168" cy="749808"/>
          </a:xfrm>
          <a:prstGeom prst="roundRect">
            <a:avLst>
              <a:gd name="adj" fmla="val 7317"/>
            </a:avLst>
          </a:prstGeom>
          <a:solidFill>
            <a:srgbClr val="DDE9D4"/>
          </a:solidFill>
          <a:ln w="15875">
            <a:solidFill>
              <a:srgbClr val="2C5F2D"/>
            </a:solidFill>
          </a:ln>
        </p:spPr>
        <p:txBody>
          <a:bodyPr wrap="square" lIns="50800" tIns="50800" rIns="50800" bIns="50800" rtlCol="0" anchor="ctr"/>
          <a:lstStyle/>
          <a:p>
            <a:pPr marL="0" indent="0" algn="ctr">
              <a:buNone/>
            </a:pPr>
            <a:r>
              <a:rPr lang="en-US" sz="1200" b="1" dirty="0">
                <a:solidFill>
                  <a:srgbClr val="1B3D1C"/>
                </a:solidFill>
                <a:latin typeface="Calibri" pitchFamily="34" charset="0"/>
                <a:ea typeface="Calibri" pitchFamily="34" charset="-122"/>
                <a:cs typeface="Calibri" pitchFamily="34" charset="-120"/>
              </a:rPr>
              <a:t>Sporophyll</a:t>
            </a:r>
            <a:endParaRPr lang="en-US" sz="1200" dirty="0"/>
          </a:p>
          <a:p>
            <a:pPr marL="0" indent="0" algn="ctr">
              <a:buNone/>
            </a:pPr>
            <a:r>
              <a:rPr lang="en-US" sz="900" dirty="0">
                <a:solidFill>
                  <a:srgbClr val="3C5240"/>
                </a:solidFill>
                <a:latin typeface="Calibri" pitchFamily="34" charset="0"/>
                <a:ea typeface="Calibri" pitchFamily="34" charset="-122"/>
                <a:cs typeface="Calibri" pitchFamily="34" charset="-120"/>
              </a:rPr>
              <a:t>a modified, fertile leaf</a:t>
            </a:r>
            <a:endParaRPr lang="en-US" sz="1200" dirty="0"/>
          </a:p>
        </p:txBody>
      </p:sp>
      <p:sp>
        <p:nvSpPr>
          <p:cNvPr id="11" name="Shape 8"/>
          <p:cNvSpPr/>
          <p:nvPr/>
        </p:nvSpPr>
        <p:spPr>
          <a:xfrm>
            <a:off x="3035808" y="5202936"/>
            <a:ext cx="274320" cy="0"/>
          </a:xfrm>
          <a:prstGeom prst="line">
            <a:avLst/>
          </a:prstGeom>
          <a:noFill/>
          <a:ln w="22225">
            <a:solidFill>
              <a:srgbClr val="2C5F2D"/>
            </a:solidFill>
            <a:prstDash val="solid"/>
            <a:tailEnd type="triangle"/>
          </a:ln>
        </p:spPr>
      </p:sp>
      <p:sp>
        <p:nvSpPr>
          <p:cNvPr id="12" name="Text 9"/>
          <p:cNvSpPr txBox="1"/>
          <p:nvPr/>
        </p:nvSpPr>
        <p:spPr>
          <a:xfrm>
            <a:off x="3355848" y="4828032"/>
            <a:ext cx="2487168" cy="749808"/>
          </a:xfrm>
          <a:prstGeom prst="roundRect">
            <a:avLst>
              <a:gd name="adj" fmla="val 7317"/>
            </a:avLst>
          </a:prstGeom>
          <a:solidFill>
            <a:srgbClr val="DDE9D4"/>
          </a:solidFill>
          <a:ln w="15875">
            <a:solidFill>
              <a:srgbClr val="2C5F2D"/>
            </a:solidFill>
          </a:ln>
        </p:spPr>
        <p:txBody>
          <a:bodyPr wrap="square" lIns="50800" tIns="50800" rIns="50800" bIns="50800" rtlCol="0" anchor="ctr"/>
          <a:lstStyle/>
          <a:p>
            <a:pPr marL="0" indent="0" algn="ctr">
              <a:buNone/>
            </a:pPr>
            <a:r>
              <a:rPr lang="en-US" sz="1200" b="1" dirty="0">
                <a:solidFill>
                  <a:srgbClr val="1B3D1C"/>
                </a:solidFill>
                <a:latin typeface="Calibri" pitchFamily="34" charset="0"/>
                <a:ea typeface="Calibri" pitchFamily="34" charset="-122"/>
                <a:cs typeface="Calibri" pitchFamily="34" charset="-120"/>
              </a:rPr>
              <a:t>Sporangium</a:t>
            </a:r>
            <a:endParaRPr lang="en-US" sz="1200" dirty="0"/>
          </a:p>
          <a:p>
            <a:pPr marL="0" indent="0" algn="ctr">
              <a:buNone/>
            </a:pPr>
            <a:r>
              <a:rPr lang="en-US" sz="900" dirty="0">
                <a:solidFill>
                  <a:srgbClr val="3C5240"/>
                </a:solidFill>
                <a:latin typeface="Calibri" pitchFamily="34" charset="0"/>
                <a:ea typeface="Calibri" pitchFamily="34" charset="-122"/>
                <a:cs typeface="Calibri" pitchFamily="34" charset="-120"/>
              </a:rPr>
              <a:t>the site of meiosis — 2n wall, 2n tapetum</a:t>
            </a:r>
            <a:endParaRPr lang="en-US" sz="1200" dirty="0"/>
          </a:p>
        </p:txBody>
      </p:sp>
      <p:sp>
        <p:nvSpPr>
          <p:cNvPr id="13" name="Shape 10"/>
          <p:cNvSpPr/>
          <p:nvPr/>
        </p:nvSpPr>
        <p:spPr>
          <a:xfrm>
            <a:off x="5888736" y="5202936"/>
            <a:ext cx="274320" cy="0"/>
          </a:xfrm>
          <a:prstGeom prst="line">
            <a:avLst/>
          </a:prstGeom>
          <a:noFill/>
          <a:ln w="22225">
            <a:solidFill>
              <a:srgbClr val="2C5F2D"/>
            </a:solidFill>
            <a:prstDash val="solid"/>
            <a:tailEnd type="triangle"/>
          </a:ln>
        </p:spPr>
      </p:sp>
      <p:sp>
        <p:nvSpPr>
          <p:cNvPr id="14" name="Text 11"/>
          <p:cNvSpPr txBox="1"/>
          <p:nvPr/>
        </p:nvSpPr>
        <p:spPr>
          <a:xfrm>
            <a:off x="6208776" y="4828032"/>
            <a:ext cx="2487168" cy="749808"/>
          </a:xfrm>
          <a:prstGeom prst="roundRect">
            <a:avLst>
              <a:gd name="adj" fmla="val 7317"/>
            </a:avLst>
          </a:prstGeom>
          <a:solidFill>
            <a:srgbClr val="DDE9D4"/>
          </a:solidFill>
          <a:ln w="15875">
            <a:solidFill>
              <a:srgbClr val="2C5F2D"/>
            </a:solidFill>
          </a:ln>
        </p:spPr>
        <p:txBody>
          <a:bodyPr wrap="square" lIns="50800" tIns="50800" rIns="50800" bIns="50800" rtlCol="0" anchor="ctr"/>
          <a:lstStyle/>
          <a:p>
            <a:pPr marL="0" indent="0" algn="ctr">
              <a:buNone/>
            </a:pPr>
            <a:r>
              <a:rPr lang="en-US" sz="1200" b="1" dirty="0">
                <a:solidFill>
                  <a:srgbClr val="1B3D1C"/>
                </a:solidFill>
                <a:latin typeface="Calibri" pitchFamily="34" charset="0"/>
                <a:ea typeface="Calibri" pitchFamily="34" charset="-122"/>
                <a:cs typeface="Calibri" pitchFamily="34" charset="-120"/>
              </a:rPr>
              <a:t>Spore mother cells</a:t>
            </a:r>
            <a:endParaRPr lang="en-US" sz="1200" dirty="0"/>
          </a:p>
          <a:p>
            <a:pPr marL="0" indent="0" algn="ctr">
              <a:buNone/>
            </a:pPr>
            <a:r>
              <a:rPr lang="en-US" sz="900" dirty="0">
                <a:solidFill>
                  <a:srgbClr val="3C5240"/>
                </a:solidFill>
                <a:latin typeface="Calibri" pitchFamily="34" charset="0"/>
                <a:ea typeface="Calibri" pitchFamily="34" charset="-122"/>
                <a:cs typeface="Calibri" pitchFamily="34" charset="-120"/>
              </a:rPr>
              <a:t>2n; the last diploid cells of the generation</a:t>
            </a:r>
            <a:endParaRPr lang="en-US" sz="1200" dirty="0"/>
          </a:p>
        </p:txBody>
      </p:sp>
      <p:sp>
        <p:nvSpPr>
          <p:cNvPr id="15" name="Shape 12"/>
          <p:cNvSpPr/>
          <p:nvPr/>
        </p:nvSpPr>
        <p:spPr>
          <a:xfrm>
            <a:off x="8741664" y="5202936"/>
            <a:ext cx="274320" cy="0"/>
          </a:xfrm>
          <a:prstGeom prst="line">
            <a:avLst/>
          </a:prstGeom>
          <a:noFill/>
          <a:ln w="22225">
            <a:solidFill>
              <a:srgbClr val="7A2233"/>
            </a:solidFill>
            <a:prstDash val="solid"/>
            <a:tailEnd type="triangle"/>
          </a:ln>
        </p:spPr>
      </p:sp>
      <p:sp>
        <p:nvSpPr>
          <p:cNvPr id="16" name="Text 13"/>
          <p:cNvSpPr txBox="1"/>
          <p:nvPr/>
        </p:nvSpPr>
        <p:spPr>
          <a:xfrm>
            <a:off x="9061704" y="4828032"/>
            <a:ext cx="2487168" cy="749808"/>
          </a:xfrm>
          <a:prstGeom prst="roundRect">
            <a:avLst>
              <a:gd name="adj" fmla="val 7317"/>
            </a:avLst>
          </a:prstGeom>
          <a:solidFill>
            <a:srgbClr val="F7E6CC"/>
          </a:solidFill>
          <a:ln w="15875">
            <a:solidFill>
              <a:srgbClr val="A85F16"/>
            </a:solidFill>
          </a:ln>
        </p:spPr>
        <p:txBody>
          <a:bodyPr wrap="square" lIns="50800" tIns="50800" rIns="50800" bIns="50800" rtlCol="0" anchor="ctr"/>
          <a:lstStyle/>
          <a:p>
            <a:pPr marL="0" indent="0" algn="ctr">
              <a:buNone/>
            </a:pPr>
            <a:r>
              <a:rPr lang="en-US" sz="1200" b="1" dirty="0">
                <a:solidFill>
                  <a:srgbClr val="7A430E"/>
                </a:solidFill>
                <a:latin typeface="Calibri" pitchFamily="34" charset="0"/>
                <a:ea typeface="Calibri" pitchFamily="34" charset="-122"/>
                <a:cs typeface="Calibri" pitchFamily="34" charset="-120"/>
              </a:rPr>
              <a:t>Spores</a:t>
            </a:r>
            <a:endParaRPr lang="en-US" sz="1200" dirty="0"/>
          </a:p>
          <a:p>
            <a:pPr marL="0" indent="0" algn="ctr">
              <a:buNone/>
            </a:pPr>
            <a:r>
              <a:rPr lang="en-US" sz="900" dirty="0">
                <a:solidFill>
                  <a:srgbClr val="6B4A22"/>
                </a:solidFill>
                <a:latin typeface="Calibri" pitchFamily="34" charset="0"/>
                <a:ea typeface="Calibri" pitchFamily="34" charset="-122"/>
                <a:cs typeface="Calibri" pitchFamily="34" charset="-120"/>
              </a:rPr>
              <a:t>n — the sporophyte's contribution ends here</a:t>
            </a:r>
            <a:endParaRPr lang="en-US" sz="1200" dirty="0"/>
          </a:p>
        </p:txBody>
      </p:sp>
      <p:sp>
        <p:nvSpPr>
          <p:cNvPr id="17" name="Text 14"/>
          <p:cNvSpPr txBox="1"/>
          <p:nvPr/>
        </p:nvSpPr>
        <p:spPr>
          <a:xfrm>
            <a:off x="502920" y="5715000"/>
            <a:ext cx="11155680" cy="274320"/>
          </a:xfrm>
          <a:prstGeom prst="rect">
            <a:avLst/>
          </a:prstGeom>
          <a:noFill/>
          <a:ln/>
        </p:spPr>
        <p:txBody>
          <a:bodyPr wrap="square" lIns="0" tIns="0" rIns="0" bIns="0" rtlCol="0" anchor="ctr"/>
          <a:lstStyle/>
          <a:p>
            <a:pPr marL="0" indent="0">
              <a:buNone/>
            </a:pPr>
            <a:r>
              <a:rPr lang="en-US" sz="1050" i="1" dirty="0">
                <a:solidFill>
                  <a:srgbClr val="5F6C60"/>
                </a:solidFill>
                <a:latin typeface="Calibri" pitchFamily="34" charset="0"/>
                <a:ea typeface="Calibri" pitchFamily="34" charset="-122"/>
                <a:cs typeface="Calibri" pitchFamily="34" charset="-120"/>
              </a:rPr>
              <a:t>The transition from the 2n column to the n column happens once, at meiosis inside the sporangium.</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txBox="1"/>
          <p:nvPr/>
        </p:nvSpPr>
        <p:spPr>
          <a:xfrm>
            <a:off x="502920" y="274320"/>
            <a:ext cx="11183112" cy="237744"/>
          </a:xfrm>
          <a:prstGeom prst="rect">
            <a:avLst/>
          </a:prstGeom>
          <a:noFill/>
          <a:ln/>
        </p:spPr>
        <p:txBody>
          <a:bodyPr wrap="square" lIns="0" tIns="0" rIns="0" bIns="0" rtlCol="0" anchor="ctr"/>
          <a:lstStyle/>
          <a:p>
            <a:pPr marL="0" indent="0">
              <a:buNone/>
            </a:pPr>
            <a:r>
              <a:rPr lang="en-US" sz="1150" b="1" kern="0" spc="200" dirty="0">
                <a:solidFill>
                  <a:srgbClr val="A85F16"/>
                </a:solidFill>
                <a:latin typeface="Calibri" pitchFamily="34" charset="0"/>
                <a:ea typeface="Calibri" pitchFamily="34" charset="-122"/>
                <a:cs typeface="Calibri" pitchFamily="34" charset="-120"/>
              </a:rPr>
              <a:t>SPORES</a:t>
            </a:r>
            <a:endParaRPr lang="en-US" sz="1150" dirty="0"/>
          </a:p>
        </p:txBody>
      </p:sp>
      <p:sp>
        <p:nvSpPr>
          <p:cNvPr id="3" name="Text 1"/>
          <p:cNvSpPr txBox="1"/>
          <p:nvPr/>
        </p:nvSpPr>
        <p:spPr>
          <a:xfrm>
            <a:off x="502920" y="512064"/>
            <a:ext cx="11183112" cy="566928"/>
          </a:xfrm>
          <a:prstGeom prst="rect">
            <a:avLst/>
          </a:prstGeom>
          <a:noFill/>
          <a:ln/>
        </p:spPr>
        <p:txBody>
          <a:bodyPr wrap="square" lIns="0" tIns="0" rIns="0" bIns="0" rtlCol="0" anchor="ctr"/>
          <a:lstStyle/>
          <a:p>
            <a:pPr marL="0" indent="0">
              <a:buNone/>
            </a:pPr>
            <a:r>
              <a:rPr lang="en-US" sz="2900" b="1" dirty="0">
                <a:solidFill>
                  <a:srgbClr val="1B3D1C"/>
                </a:solidFill>
                <a:latin typeface="Cambria" pitchFamily="34" charset="0"/>
                <a:ea typeface="Cambria" pitchFamily="34" charset="-122"/>
                <a:cs typeface="Cambria" pitchFamily="34" charset="-120"/>
              </a:rPr>
              <a:t>Heterospory — two kinds of spore, two kinds of gametophyte</a:t>
            </a:r>
            <a:endParaRPr lang="en-US" sz="2900" dirty="0"/>
          </a:p>
        </p:txBody>
      </p:sp>
      <p:sp>
        <p:nvSpPr>
          <p:cNvPr id="4" name="Text 2"/>
          <p:cNvSpPr txBox="1"/>
          <p:nvPr/>
        </p:nvSpPr>
        <p:spPr>
          <a:xfrm>
            <a:off x="7315200" y="265176"/>
            <a:ext cx="384048" cy="237744"/>
          </a:xfrm>
          <a:prstGeom prst="roundRect">
            <a:avLst>
              <a:gd name="adj" fmla="val 34615"/>
            </a:avLst>
          </a:prstGeom>
          <a:solidFill>
            <a:srgbClr val="2C5F2D"/>
          </a:solidFill>
          <a:ln w="12700">
            <a:solidFill>
              <a:srgbClr val="2C5F2D"/>
            </a:solid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2n</a:t>
            </a:r>
            <a:endParaRPr lang="en-US" sz="1100" dirty="0"/>
          </a:p>
        </p:txBody>
      </p:sp>
      <p:sp>
        <p:nvSpPr>
          <p:cNvPr id="5" name="Text 3"/>
          <p:cNvSpPr txBox="1"/>
          <p:nvPr/>
        </p:nvSpPr>
        <p:spPr>
          <a:xfrm>
            <a:off x="7735824" y="265176"/>
            <a:ext cx="1691640" cy="237744"/>
          </a:xfrm>
          <a:prstGeom prst="rect">
            <a:avLst/>
          </a:prstGeom>
          <a:noFill/>
          <a:ln/>
        </p:spPr>
        <p:txBody>
          <a:bodyPr wrap="square" lIns="0" tIns="0" rIns="0" bIns="0" rtlCol="0" anchor="ctr"/>
          <a:lstStyle/>
          <a:p>
            <a:pPr marL="0" indent="0">
              <a:buNone/>
            </a:pPr>
            <a:r>
              <a:rPr lang="en-US" sz="950" dirty="0">
                <a:solidFill>
                  <a:srgbClr val="5F6C60"/>
                </a:solidFill>
                <a:latin typeface="Calibri" pitchFamily="34" charset="0"/>
                <a:ea typeface="Calibri" pitchFamily="34" charset="-122"/>
                <a:cs typeface="Calibri" pitchFamily="34" charset="-120"/>
              </a:rPr>
              <a:t>sporophyte generation</a:t>
            </a:r>
            <a:endParaRPr lang="en-US" sz="950" dirty="0"/>
          </a:p>
        </p:txBody>
      </p:sp>
      <p:sp>
        <p:nvSpPr>
          <p:cNvPr id="6" name="Text 4"/>
          <p:cNvSpPr txBox="1"/>
          <p:nvPr/>
        </p:nvSpPr>
        <p:spPr>
          <a:xfrm>
            <a:off x="9281160" y="265176"/>
            <a:ext cx="384048" cy="237744"/>
          </a:xfrm>
          <a:prstGeom prst="roundRect">
            <a:avLst>
              <a:gd name="adj" fmla="val 34615"/>
            </a:avLst>
          </a:prstGeom>
          <a:solidFill>
            <a:srgbClr val="F7E6CC"/>
          </a:solidFill>
          <a:ln w="12700">
            <a:solidFill>
              <a:srgbClr val="A85F16"/>
            </a:solidFill>
          </a:ln>
        </p:spPr>
        <p:txBody>
          <a:bodyPr wrap="square" lIns="0" tIns="0" rIns="0" bIns="0" rtlCol="0" anchor="ctr"/>
          <a:lstStyle/>
          <a:p>
            <a:pPr marL="0" indent="0" algn="ctr">
              <a:buNone/>
            </a:pPr>
            <a:r>
              <a:rPr lang="en-US" sz="1100" b="1" dirty="0">
                <a:solidFill>
                  <a:srgbClr val="A85F16"/>
                </a:solidFill>
                <a:latin typeface="Calibri" pitchFamily="34" charset="0"/>
                <a:ea typeface="Calibri" pitchFamily="34" charset="-122"/>
                <a:cs typeface="Calibri" pitchFamily="34" charset="-120"/>
              </a:rPr>
              <a:t>n</a:t>
            </a:r>
            <a:endParaRPr lang="en-US" sz="1100" dirty="0"/>
          </a:p>
        </p:txBody>
      </p:sp>
      <p:sp>
        <p:nvSpPr>
          <p:cNvPr id="7" name="Text 5"/>
          <p:cNvSpPr txBox="1"/>
          <p:nvPr/>
        </p:nvSpPr>
        <p:spPr>
          <a:xfrm>
            <a:off x="9701784" y="265176"/>
            <a:ext cx="1691640" cy="237744"/>
          </a:xfrm>
          <a:prstGeom prst="rect">
            <a:avLst/>
          </a:prstGeom>
          <a:noFill/>
          <a:ln/>
        </p:spPr>
        <p:txBody>
          <a:bodyPr wrap="square" lIns="0" tIns="0" rIns="0" bIns="0" rtlCol="0" anchor="ctr"/>
          <a:lstStyle/>
          <a:p>
            <a:pPr marL="0" indent="0">
              <a:buNone/>
            </a:pPr>
            <a:r>
              <a:rPr lang="en-US" sz="950" dirty="0">
                <a:solidFill>
                  <a:srgbClr val="5F6C60"/>
                </a:solidFill>
                <a:latin typeface="Calibri" pitchFamily="34" charset="0"/>
                <a:ea typeface="Calibri" pitchFamily="34" charset="-122"/>
                <a:cs typeface="Calibri" pitchFamily="34" charset="-120"/>
              </a:rPr>
              <a:t>gametophyte generation</a:t>
            </a:r>
            <a:endParaRPr lang="en-US" sz="95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502920" y="1225296"/>
          <a:ext cx="11183112" cy="3968496"/>
        </p:xfrm>
        <a:graphic>
          <a:graphicData uri="http://schemas.openxmlformats.org/drawingml/2006/table">
            <a:tbl>
              <a:tblPr/>
              <a:tblGrid>
                <a:gridCol w="1508760">
                  <a:extLst>
                    <a:ext uri="{9D8B030D-6E8A-4147-A177-3AD203B41FA5}">
                      <a16:colId xmlns:a16="http://schemas.microsoft.com/office/drawing/2014/main" val="20000"/>
                    </a:ext>
                  </a:extLst>
                </a:gridCol>
                <a:gridCol w="4837176">
                  <a:extLst>
                    <a:ext uri="{9D8B030D-6E8A-4147-A177-3AD203B41FA5}">
                      <a16:colId xmlns:a16="http://schemas.microsoft.com/office/drawing/2014/main" val="20001"/>
                    </a:ext>
                  </a:extLst>
                </a:gridCol>
                <a:gridCol w="4837176">
                  <a:extLst>
                    <a:ext uri="{9D8B030D-6E8A-4147-A177-3AD203B41FA5}">
                      <a16:colId xmlns:a16="http://schemas.microsoft.com/office/drawing/2014/main" val="20002"/>
                    </a:ext>
                  </a:extLst>
                </a:gridCol>
              </a:tblGrid>
              <a:tr h="566928">
                <a:tc>
                  <a:txBody>
                    <a:bodyPr/>
                    <a:lstStyle/>
                    <a:p>
                      <a:pPr marL="0" indent="0">
                        <a:buNone/>
                      </a:pP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2C5F2D"/>
                    </a:solidFill>
                  </a:tcPr>
                </a:tc>
                <a:tc>
                  <a:txBody>
                    <a:bodyPr/>
                    <a:lstStyle/>
                    <a:p>
                      <a:pPr marL="0" indent="0">
                        <a:buNone/>
                      </a:pPr>
                      <a:r>
                        <a:rPr lang="en-US" sz="1050" b="1" dirty="0">
                          <a:solidFill>
                            <a:srgbClr val="FFFFFF"/>
                          </a:solidFill>
                          <a:latin typeface="Calibri" pitchFamily="34" charset="0"/>
                          <a:ea typeface="Calibri" pitchFamily="34" charset="-122"/>
                          <a:cs typeface="Calibri" pitchFamily="34" charset="-120"/>
                        </a:rPr>
                        <a:t>MICROSPORE  (n)</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2C5F2D"/>
                    </a:solidFill>
                  </a:tcPr>
                </a:tc>
                <a:tc>
                  <a:txBody>
                    <a:bodyPr/>
                    <a:lstStyle/>
                    <a:p>
                      <a:pPr marL="0" indent="0">
                        <a:buNone/>
                      </a:pPr>
                      <a:r>
                        <a:rPr lang="en-US" sz="1050" b="1" dirty="0">
                          <a:solidFill>
                            <a:srgbClr val="FFFFFF"/>
                          </a:solidFill>
                          <a:latin typeface="Calibri" pitchFamily="34" charset="0"/>
                          <a:ea typeface="Calibri" pitchFamily="34" charset="-122"/>
                          <a:cs typeface="Calibri" pitchFamily="34" charset="-120"/>
                        </a:rPr>
                        <a:t>MEGASPORE  (n)</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2C5F2D"/>
                    </a:solidFill>
                  </a:tcPr>
                </a:tc>
                <a:extLst>
                  <a:ext uri="{0D108BD9-81ED-4DB2-BD59-A6C34878D82A}">
                    <a16:rowId xmlns:a16="http://schemas.microsoft.com/office/drawing/2014/main" val="10000"/>
                  </a:ext>
                </a:extLst>
              </a:tr>
              <a:tr h="566928">
                <a:tc>
                  <a:txBody>
                    <a:bodyPr/>
                    <a:lstStyle/>
                    <a:p>
                      <a:pPr marL="0" indent="0">
                        <a:buNone/>
                      </a:pPr>
                      <a:r>
                        <a:rPr lang="en-US" sz="1050" b="1" dirty="0">
                          <a:solidFill>
                            <a:srgbClr val="1C2B1D"/>
                          </a:solidFill>
                          <a:latin typeface="Calibri" pitchFamily="34" charset="0"/>
                          <a:ea typeface="Calibri" pitchFamily="34" charset="-122"/>
                          <a:cs typeface="Calibri" pitchFamily="34" charset="-120"/>
                        </a:rPr>
                        <a:t>Produced in</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F1F5EE"/>
                    </a:solidFill>
                  </a:tcPr>
                </a:tc>
                <a:tc>
                  <a:txBody>
                    <a:bodyPr/>
                    <a:lstStyle/>
                    <a:p>
                      <a:pPr marL="0" indent="0">
                        <a:buNone/>
                      </a:pPr>
                      <a:r>
                        <a:rPr lang="en-US" sz="1050" dirty="0">
                          <a:solidFill>
                            <a:srgbClr val="1C2B1D"/>
                          </a:solidFill>
                          <a:latin typeface="Calibri" pitchFamily="34" charset="0"/>
                          <a:ea typeface="Calibri" pitchFamily="34" charset="-122"/>
                          <a:cs typeface="Calibri" pitchFamily="34" charset="-120"/>
                        </a:rPr>
                        <a:t>Microsporangium (pollen sac) on the abaxial face of a microsporophyll, in the male cone</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1050" dirty="0">
                          <a:solidFill>
                            <a:srgbClr val="1C2B1D"/>
                          </a:solidFill>
                          <a:latin typeface="Calibri" pitchFamily="34" charset="0"/>
                          <a:ea typeface="Calibri" pitchFamily="34" charset="-122"/>
                          <a:cs typeface="Calibri" pitchFamily="34" charset="-120"/>
                        </a:rPr>
                        <a:t>Megasporangium = the NUCELLUS of the ovule, borne naked on an ovuliferous scale or megasporophyll</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1"/>
                  </a:ext>
                </a:extLst>
              </a:tr>
              <a:tr h="566928">
                <a:tc>
                  <a:txBody>
                    <a:bodyPr/>
                    <a:lstStyle/>
                    <a:p>
                      <a:pPr marL="0" indent="0">
                        <a:buNone/>
                      </a:pPr>
                      <a:r>
                        <a:rPr lang="en-US" sz="1050" b="1" dirty="0">
                          <a:solidFill>
                            <a:srgbClr val="1C2B1D"/>
                          </a:solidFill>
                          <a:latin typeface="Calibri" pitchFamily="34" charset="0"/>
                          <a:ea typeface="Calibri" pitchFamily="34" charset="-122"/>
                          <a:cs typeface="Calibri" pitchFamily="34" charset="-120"/>
                        </a:rPr>
                        <a:t>Mother cell</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F1F5EE"/>
                    </a:solidFill>
                  </a:tcPr>
                </a:tc>
                <a:tc>
                  <a:txBody>
                    <a:bodyPr/>
                    <a:lstStyle/>
                    <a:p>
                      <a:pPr marL="0" indent="0">
                        <a:buNone/>
                      </a:pPr>
                      <a:r>
                        <a:rPr lang="en-US" sz="1050" dirty="0">
                          <a:solidFill>
                            <a:srgbClr val="1C2B1D"/>
                          </a:solidFill>
                          <a:latin typeface="Calibri" pitchFamily="34" charset="0"/>
                          <a:ea typeface="Calibri" pitchFamily="34" charset="-122"/>
                          <a:cs typeface="Calibri" pitchFamily="34" charset="-120"/>
                        </a:rPr>
                        <a:t>Microspore mother cell / microsporocyte  — 2n</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1050" dirty="0">
                          <a:solidFill>
                            <a:srgbClr val="1C2B1D"/>
                          </a:solidFill>
                          <a:latin typeface="Calibri" pitchFamily="34" charset="0"/>
                          <a:ea typeface="Calibri" pitchFamily="34" charset="-122"/>
                          <a:cs typeface="Calibri" pitchFamily="34" charset="-120"/>
                        </a:rPr>
                        <a:t>Megaspore mother cell / megasporocyte  — 2n (single, hypodermal, from the archesporium)</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2"/>
                  </a:ext>
                </a:extLst>
              </a:tr>
              <a:tr h="566928">
                <a:tc>
                  <a:txBody>
                    <a:bodyPr/>
                    <a:lstStyle/>
                    <a:p>
                      <a:pPr marL="0" indent="0">
                        <a:buNone/>
                      </a:pPr>
                      <a:r>
                        <a:rPr lang="en-US" sz="1050" b="1" dirty="0">
                          <a:solidFill>
                            <a:srgbClr val="1C2B1D"/>
                          </a:solidFill>
                          <a:latin typeface="Calibri" pitchFamily="34" charset="0"/>
                          <a:ea typeface="Calibri" pitchFamily="34" charset="-122"/>
                          <a:cs typeface="Calibri" pitchFamily="34" charset="-120"/>
                        </a:rPr>
                        <a:t>Meiotic yield</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F1F5EE"/>
                    </a:solidFill>
                  </a:tcPr>
                </a:tc>
                <a:tc>
                  <a:txBody>
                    <a:bodyPr/>
                    <a:lstStyle/>
                    <a:p>
                      <a:pPr marL="0" indent="0">
                        <a:buNone/>
                      </a:pPr>
                      <a:r>
                        <a:rPr lang="en-US" sz="1050" dirty="0">
                          <a:solidFill>
                            <a:srgbClr val="1C2B1D"/>
                          </a:solidFill>
                          <a:latin typeface="Calibri" pitchFamily="34" charset="0"/>
                          <a:ea typeface="Calibri" pitchFamily="34" charset="-122"/>
                          <a:cs typeface="Calibri" pitchFamily="34" charset="-120"/>
                        </a:rPr>
                        <a:t>4 microspores per mother cell, ALL functional; produced in enormous numbers</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1050" dirty="0">
                          <a:solidFill>
                            <a:srgbClr val="1C2B1D"/>
                          </a:solidFill>
                          <a:latin typeface="Calibri" pitchFamily="34" charset="0"/>
                          <a:ea typeface="Calibri" pitchFamily="34" charset="-122"/>
                          <a:cs typeface="Calibri" pitchFamily="34" charset="-120"/>
                        </a:rPr>
                        <a:t>A linear tetrad of 4 megaspores; the 3 micropylar ones degenerate, only the CHALAZAL one survives</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3"/>
                  </a:ext>
                </a:extLst>
              </a:tr>
              <a:tr h="566928">
                <a:tc>
                  <a:txBody>
                    <a:bodyPr/>
                    <a:lstStyle/>
                    <a:p>
                      <a:pPr marL="0" indent="0">
                        <a:buNone/>
                      </a:pPr>
                      <a:r>
                        <a:rPr lang="en-US" sz="1050" b="1" dirty="0">
                          <a:solidFill>
                            <a:srgbClr val="1C2B1D"/>
                          </a:solidFill>
                          <a:latin typeface="Calibri" pitchFamily="34" charset="0"/>
                          <a:ea typeface="Calibri" pitchFamily="34" charset="-122"/>
                          <a:cs typeface="Calibri" pitchFamily="34" charset="-120"/>
                        </a:rPr>
                        <a:t>Size &amp; number</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F1F5EE"/>
                    </a:solidFill>
                  </a:tcPr>
                </a:tc>
                <a:tc>
                  <a:txBody>
                    <a:bodyPr/>
                    <a:lstStyle/>
                    <a:p>
                      <a:pPr marL="0" indent="0">
                        <a:buNone/>
                      </a:pPr>
                      <a:r>
                        <a:rPr lang="en-US" sz="1050" dirty="0">
                          <a:solidFill>
                            <a:srgbClr val="1C2B1D"/>
                          </a:solidFill>
                          <a:latin typeface="Calibri" pitchFamily="34" charset="0"/>
                          <a:ea typeface="Calibri" pitchFamily="34" charset="-122"/>
                          <a:cs typeface="Calibri" pitchFamily="34" charset="-120"/>
                        </a:rPr>
                        <a:t>Very small, millions per cone (one Cycas rumphii cone yields up to 200 cm³ of pollen)</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1050" dirty="0">
                          <a:solidFill>
                            <a:srgbClr val="1C2B1D"/>
                          </a:solidFill>
                          <a:latin typeface="Calibri" pitchFamily="34" charset="0"/>
                          <a:ea typeface="Calibri" pitchFamily="34" charset="-122"/>
                          <a:cs typeface="Calibri" pitchFamily="34" charset="-120"/>
                        </a:rPr>
                        <a:t>Large and food-laden; exactly ONE functional megaspore per ovule</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4"/>
                  </a:ext>
                </a:extLst>
              </a:tr>
              <a:tr h="566928">
                <a:tc>
                  <a:txBody>
                    <a:bodyPr/>
                    <a:lstStyle/>
                    <a:p>
                      <a:pPr marL="0" indent="0">
                        <a:buNone/>
                      </a:pPr>
                      <a:r>
                        <a:rPr lang="en-US" sz="1050" b="1" dirty="0">
                          <a:solidFill>
                            <a:srgbClr val="1C2B1D"/>
                          </a:solidFill>
                          <a:latin typeface="Calibri" pitchFamily="34" charset="0"/>
                          <a:ea typeface="Calibri" pitchFamily="34" charset="-122"/>
                          <a:cs typeface="Calibri" pitchFamily="34" charset="-120"/>
                        </a:rPr>
                        <a:t>Fate of the spore</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F1F5EE"/>
                    </a:solidFill>
                  </a:tcPr>
                </a:tc>
                <a:tc>
                  <a:txBody>
                    <a:bodyPr/>
                    <a:lstStyle/>
                    <a:p>
                      <a:pPr marL="0" indent="0">
                        <a:buNone/>
                      </a:pPr>
                      <a:r>
                        <a:rPr lang="en-US" sz="1050" dirty="0">
                          <a:solidFill>
                            <a:srgbClr val="1C2B1D"/>
                          </a:solidFill>
                          <a:latin typeface="Calibri" pitchFamily="34" charset="0"/>
                          <a:ea typeface="Calibri" pitchFamily="34" charset="-122"/>
                          <a:cs typeface="Calibri" pitchFamily="34" charset="-120"/>
                        </a:rPr>
                        <a:t>Shed and carried away — becomes the MALE gametophyte (the pollen grain)</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1050" dirty="0">
                          <a:solidFill>
                            <a:srgbClr val="1C2B1D"/>
                          </a:solidFill>
                          <a:latin typeface="Calibri" pitchFamily="34" charset="0"/>
                          <a:ea typeface="Calibri" pitchFamily="34" charset="-122"/>
                          <a:cs typeface="Calibri" pitchFamily="34" charset="-120"/>
                        </a:rPr>
                        <a:t>Never shed — retained inside the nucellus; becomes the FEMALE gametophyte</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5"/>
                  </a:ext>
                </a:extLst>
              </a:tr>
              <a:tr h="566928">
                <a:tc>
                  <a:txBody>
                    <a:bodyPr/>
                    <a:lstStyle/>
                    <a:p>
                      <a:pPr marL="0" indent="0">
                        <a:buNone/>
                      </a:pPr>
                      <a:r>
                        <a:rPr lang="en-US" sz="1050" b="1" dirty="0">
                          <a:solidFill>
                            <a:srgbClr val="1C2B1D"/>
                          </a:solidFill>
                          <a:latin typeface="Calibri" pitchFamily="34" charset="0"/>
                          <a:ea typeface="Calibri" pitchFamily="34" charset="-122"/>
                          <a:cs typeface="Calibri" pitchFamily="34" charset="-120"/>
                        </a:rPr>
                        <a:t>Development</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F1F5EE"/>
                    </a:solidFill>
                  </a:tcPr>
                </a:tc>
                <a:tc>
                  <a:txBody>
                    <a:bodyPr/>
                    <a:lstStyle/>
                    <a:p>
                      <a:pPr marL="0" indent="0">
                        <a:buNone/>
                      </a:pPr>
                      <a:r>
                        <a:rPr lang="en-US" sz="1050" dirty="0">
                          <a:solidFill>
                            <a:srgbClr val="1C2B1D"/>
                          </a:solidFill>
                          <a:latin typeface="Calibri" pitchFamily="34" charset="0"/>
                          <a:ea typeface="Calibri" pitchFamily="34" charset="-122"/>
                          <a:cs typeface="Calibri" pitchFamily="34" charset="-120"/>
                        </a:rPr>
                        <a:t>Endosporic: the first mitoses occur inside the spore wall before shedding</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1050" dirty="0">
                          <a:solidFill>
                            <a:srgbClr val="1C2B1D"/>
                          </a:solidFill>
                          <a:latin typeface="Calibri" pitchFamily="34" charset="0"/>
                          <a:ea typeface="Calibri" pitchFamily="34" charset="-122"/>
                          <a:cs typeface="Calibri" pitchFamily="34" charset="-120"/>
                        </a:rPr>
                        <a:t>Endosporic and enclosed: the gametophyte is fed by the parent sporophyte throughout</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9" name="Text 6"/>
          <p:cNvSpPr txBox="1"/>
          <p:nvPr/>
        </p:nvSpPr>
        <p:spPr>
          <a:xfrm>
            <a:off x="502920" y="5532120"/>
            <a:ext cx="11183112" cy="685800"/>
          </a:xfrm>
          <a:prstGeom prst="roundRect">
            <a:avLst>
              <a:gd name="adj" fmla="val 8000"/>
            </a:avLst>
          </a:prstGeom>
          <a:solidFill>
            <a:srgbClr val="F3DFE2"/>
          </a:solidFill>
          <a:ln w="12700">
            <a:solidFill>
              <a:srgbClr val="7A2233"/>
            </a:solidFill>
          </a:ln>
        </p:spPr>
        <p:txBody>
          <a:bodyPr wrap="square" lIns="114300" tIns="114300" rIns="114300" bIns="114300" rtlCol="0" anchor="ctr"/>
          <a:lstStyle/>
          <a:p>
            <a:pPr marL="0" indent="0">
              <a:buNone/>
            </a:pPr>
            <a:r>
              <a:rPr lang="en-US" sz="1150" b="1" dirty="0">
                <a:solidFill>
                  <a:srgbClr val="5C1A28"/>
                </a:solidFill>
                <a:latin typeface="Calibri" pitchFamily="34" charset="0"/>
                <a:ea typeface="Calibri" pitchFamily="34" charset="-122"/>
                <a:cs typeface="Calibri" pitchFamily="34" charset="-120"/>
              </a:rPr>
              <a:t>Why heterospory matters:  </a:t>
            </a:r>
            <a:r>
              <a:rPr lang="en-US" sz="1150" dirty="0">
                <a:solidFill>
                  <a:srgbClr val="5C1A28"/>
                </a:solidFill>
                <a:latin typeface="Calibri" pitchFamily="34" charset="0"/>
                <a:ea typeface="Calibri" pitchFamily="34" charset="-122"/>
                <a:cs typeface="Calibri" pitchFamily="34" charset="-120"/>
              </a:rPr>
              <a:t>homospory gives one spore type and a bisexual free-living gametophyte. Splitting the spores splits the gametophytes into male and female, allows each to be provisioned differently, and — once the megaspore stops being shed — makes the seed possible. Heterospory is the single prerequisite for the seed habit.</a:t>
            </a:r>
            <a:endParaRPr lang="en-US" sz="11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txBox="1"/>
          <p:nvPr/>
        </p:nvSpPr>
        <p:spPr>
          <a:xfrm>
            <a:off x="502920" y="274320"/>
            <a:ext cx="11183112" cy="237744"/>
          </a:xfrm>
          <a:prstGeom prst="rect">
            <a:avLst/>
          </a:prstGeom>
          <a:noFill/>
          <a:ln/>
        </p:spPr>
        <p:txBody>
          <a:bodyPr wrap="square" lIns="0" tIns="0" rIns="0" bIns="0" rtlCol="0" anchor="ctr"/>
          <a:lstStyle/>
          <a:p>
            <a:pPr marL="0" indent="0">
              <a:buNone/>
            </a:pPr>
            <a:r>
              <a:rPr lang="en-US" sz="1150" b="1" kern="0" spc="200" dirty="0">
                <a:solidFill>
                  <a:srgbClr val="A85F16"/>
                </a:solidFill>
                <a:latin typeface="Calibri" pitchFamily="34" charset="0"/>
                <a:ea typeface="Calibri" pitchFamily="34" charset="-122"/>
                <a:cs typeface="Calibri" pitchFamily="34" charset="-120"/>
              </a:rPr>
              <a:t>GAMETOPHYTE 1</a:t>
            </a:r>
            <a:endParaRPr lang="en-US" sz="1150" dirty="0"/>
          </a:p>
        </p:txBody>
      </p:sp>
      <p:sp>
        <p:nvSpPr>
          <p:cNvPr id="3" name="Text 1"/>
          <p:cNvSpPr txBox="1"/>
          <p:nvPr/>
        </p:nvSpPr>
        <p:spPr>
          <a:xfrm>
            <a:off x="502920" y="512064"/>
            <a:ext cx="11183112" cy="566928"/>
          </a:xfrm>
          <a:prstGeom prst="rect">
            <a:avLst/>
          </a:prstGeom>
          <a:noFill/>
          <a:ln/>
        </p:spPr>
        <p:txBody>
          <a:bodyPr wrap="square" lIns="0" tIns="0" rIns="0" bIns="0" rtlCol="0" anchor="ctr"/>
          <a:lstStyle/>
          <a:p>
            <a:pPr marL="0" indent="0">
              <a:buNone/>
            </a:pPr>
            <a:r>
              <a:rPr lang="en-US" sz="2900" b="1" dirty="0">
                <a:solidFill>
                  <a:srgbClr val="1B3D1C"/>
                </a:solidFill>
                <a:latin typeface="Cambria" pitchFamily="34" charset="0"/>
                <a:ea typeface="Cambria" pitchFamily="34" charset="-122"/>
                <a:cs typeface="Cambria" pitchFamily="34" charset="-120"/>
              </a:rPr>
              <a:t>The male gametophyte — a whole plant inside a pollen grain</a:t>
            </a:r>
            <a:endParaRPr lang="en-US" sz="2900" dirty="0"/>
          </a:p>
        </p:txBody>
      </p:sp>
      <p:sp>
        <p:nvSpPr>
          <p:cNvPr id="4" name="Text 2"/>
          <p:cNvSpPr txBox="1"/>
          <p:nvPr/>
        </p:nvSpPr>
        <p:spPr>
          <a:xfrm>
            <a:off x="7315200" y="265176"/>
            <a:ext cx="384048" cy="237744"/>
          </a:xfrm>
          <a:prstGeom prst="roundRect">
            <a:avLst>
              <a:gd name="adj" fmla="val 34615"/>
            </a:avLst>
          </a:prstGeom>
          <a:solidFill>
            <a:srgbClr val="2C5F2D"/>
          </a:solidFill>
          <a:ln w="12700">
            <a:solidFill>
              <a:srgbClr val="2C5F2D"/>
            </a:solid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2n</a:t>
            </a:r>
            <a:endParaRPr lang="en-US" sz="1100" dirty="0"/>
          </a:p>
        </p:txBody>
      </p:sp>
      <p:sp>
        <p:nvSpPr>
          <p:cNvPr id="5" name="Text 3"/>
          <p:cNvSpPr txBox="1"/>
          <p:nvPr/>
        </p:nvSpPr>
        <p:spPr>
          <a:xfrm>
            <a:off x="7735824" y="265176"/>
            <a:ext cx="1691640" cy="237744"/>
          </a:xfrm>
          <a:prstGeom prst="rect">
            <a:avLst/>
          </a:prstGeom>
          <a:noFill/>
          <a:ln/>
        </p:spPr>
        <p:txBody>
          <a:bodyPr wrap="square" lIns="0" tIns="0" rIns="0" bIns="0" rtlCol="0" anchor="ctr"/>
          <a:lstStyle/>
          <a:p>
            <a:pPr marL="0" indent="0">
              <a:buNone/>
            </a:pPr>
            <a:r>
              <a:rPr lang="en-US" sz="950" dirty="0">
                <a:solidFill>
                  <a:srgbClr val="5F6C60"/>
                </a:solidFill>
                <a:latin typeface="Calibri" pitchFamily="34" charset="0"/>
                <a:ea typeface="Calibri" pitchFamily="34" charset="-122"/>
                <a:cs typeface="Calibri" pitchFamily="34" charset="-120"/>
              </a:rPr>
              <a:t>sporophyte generation</a:t>
            </a:r>
            <a:endParaRPr lang="en-US" sz="950" dirty="0"/>
          </a:p>
        </p:txBody>
      </p:sp>
      <p:sp>
        <p:nvSpPr>
          <p:cNvPr id="6" name="Text 4"/>
          <p:cNvSpPr txBox="1"/>
          <p:nvPr/>
        </p:nvSpPr>
        <p:spPr>
          <a:xfrm>
            <a:off x="9281160" y="265176"/>
            <a:ext cx="384048" cy="237744"/>
          </a:xfrm>
          <a:prstGeom prst="roundRect">
            <a:avLst>
              <a:gd name="adj" fmla="val 34615"/>
            </a:avLst>
          </a:prstGeom>
          <a:solidFill>
            <a:srgbClr val="F7E6CC"/>
          </a:solidFill>
          <a:ln w="12700">
            <a:solidFill>
              <a:srgbClr val="A85F16"/>
            </a:solidFill>
          </a:ln>
        </p:spPr>
        <p:txBody>
          <a:bodyPr wrap="square" lIns="0" tIns="0" rIns="0" bIns="0" rtlCol="0" anchor="ctr"/>
          <a:lstStyle/>
          <a:p>
            <a:pPr marL="0" indent="0" algn="ctr">
              <a:buNone/>
            </a:pPr>
            <a:r>
              <a:rPr lang="en-US" sz="1100" b="1" dirty="0">
                <a:solidFill>
                  <a:srgbClr val="A85F16"/>
                </a:solidFill>
                <a:latin typeface="Calibri" pitchFamily="34" charset="0"/>
                <a:ea typeface="Calibri" pitchFamily="34" charset="-122"/>
                <a:cs typeface="Calibri" pitchFamily="34" charset="-120"/>
              </a:rPr>
              <a:t>n</a:t>
            </a:r>
            <a:endParaRPr lang="en-US" sz="1100" dirty="0"/>
          </a:p>
        </p:txBody>
      </p:sp>
      <p:sp>
        <p:nvSpPr>
          <p:cNvPr id="7" name="Text 5"/>
          <p:cNvSpPr txBox="1"/>
          <p:nvPr/>
        </p:nvSpPr>
        <p:spPr>
          <a:xfrm>
            <a:off x="9701784" y="265176"/>
            <a:ext cx="1691640" cy="237744"/>
          </a:xfrm>
          <a:prstGeom prst="rect">
            <a:avLst/>
          </a:prstGeom>
          <a:noFill/>
          <a:ln/>
        </p:spPr>
        <p:txBody>
          <a:bodyPr wrap="square" lIns="0" tIns="0" rIns="0" bIns="0" rtlCol="0" anchor="ctr"/>
          <a:lstStyle/>
          <a:p>
            <a:pPr marL="0" indent="0">
              <a:buNone/>
            </a:pPr>
            <a:r>
              <a:rPr lang="en-US" sz="950" dirty="0">
                <a:solidFill>
                  <a:srgbClr val="5F6C60"/>
                </a:solidFill>
                <a:latin typeface="Calibri" pitchFamily="34" charset="0"/>
                <a:ea typeface="Calibri" pitchFamily="34" charset="-122"/>
                <a:cs typeface="Calibri" pitchFamily="34" charset="-120"/>
              </a:rPr>
              <a:t>gametophyte generation</a:t>
            </a:r>
            <a:endParaRPr lang="en-US" sz="950" dirty="0"/>
          </a:p>
        </p:txBody>
      </p:sp>
      <p:sp>
        <p:nvSpPr>
          <p:cNvPr id="8" name="Text 6"/>
          <p:cNvSpPr txBox="1"/>
          <p:nvPr/>
        </p:nvSpPr>
        <p:spPr>
          <a:xfrm>
            <a:off x="502920" y="1243584"/>
            <a:ext cx="2743200" cy="548640"/>
          </a:xfrm>
          <a:prstGeom prst="roundRect">
            <a:avLst>
              <a:gd name="adj" fmla="val 10000"/>
            </a:avLst>
          </a:prstGeom>
          <a:solidFill>
            <a:srgbClr val="DDE9D4"/>
          </a:solidFill>
          <a:ln w="15875">
            <a:solidFill>
              <a:srgbClr val="2C5F2D"/>
            </a:solidFill>
          </a:ln>
        </p:spPr>
        <p:txBody>
          <a:bodyPr wrap="square" lIns="50800" tIns="50800" rIns="50800" bIns="50800" rtlCol="0" anchor="ctr"/>
          <a:lstStyle/>
          <a:p>
            <a:pPr marL="0" indent="0" algn="ctr">
              <a:buNone/>
            </a:pPr>
            <a:r>
              <a:rPr lang="en-US" sz="1150" b="1" dirty="0">
                <a:solidFill>
                  <a:srgbClr val="1B3D1C"/>
                </a:solidFill>
                <a:latin typeface="Calibri" pitchFamily="34" charset="0"/>
                <a:ea typeface="Calibri" pitchFamily="34" charset="-122"/>
                <a:cs typeface="Calibri" pitchFamily="34" charset="-120"/>
              </a:rPr>
              <a:t>Microspore mother cell</a:t>
            </a:r>
            <a:endParaRPr lang="en-US" sz="1150" dirty="0"/>
          </a:p>
          <a:p>
            <a:pPr marL="0" indent="0" algn="ctr">
              <a:buNone/>
            </a:pPr>
            <a:r>
              <a:rPr lang="en-US" sz="900" dirty="0">
                <a:solidFill>
                  <a:srgbClr val="3C5240"/>
                </a:solidFill>
                <a:latin typeface="Calibri" pitchFamily="34" charset="0"/>
                <a:ea typeface="Calibri" pitchFamily="34" charset="-122"/>
                <a:cs typeface="Calibri" pitchFamily="34" charset="-120"/>
              </a:rPr>
              <a:t>2n · in the microsporangium</a:t>
            </a:r>
            <a:endParaRPr lang="en-US" sz="1150" dirty="0"/>
          </a:p>
        </p:txBody>
      </p:sp>
      <p:sp>
        <p:nvSpPr>
          <p:cNvPr id="9" name="Shape 7"/>
          <p:cNvSpPr/>
          <p:nvPr/>
        </p:nvSpPr>
        <p:spPr>
          <a:xfrm>
            <a:off x="1874520" y="1792224"/>
            <a:ext cx="0" cy="146304"/>
          </a:xfrm>
          <a:prstGeom prst="line">
            <a:avLst/>
          </a:prstGeom>
          <a:noFill/>
          <a:ln w="22225">
            <a:solidFill>
              <a:srgbClr val="2C5F2D"/>
            </a:solidFill>
            <a:prstDash val="solid"/>
            <a:tailEnd type="triangle"/>
          </a:ln>
        </p:spPr>
      </p:sp>
      <p:sp>
        <p:nvSpPr>
          <p:cNvPr id="10" name="Text 8"/>
          <p:cNvSpPr txBox="1"/>
          <p:nvPr/>
        </p:nvSpPr>
        <p:spPr>
          <a:xfrm>
            <a:off x="502920" y="1938528"/>
            <a:ext cx="2743200" cy="548640"/>
          </a:xfrm>
          <a:prstGeom prst="roundRect">
            <a:avLst>
              <a:gd name="adj" fmla="val 10000"/>
            </a:avLst>
          </a:prstGeom>
          <a:solidFill>
            <a:srgbClr val="7A2233"/>
          </a:solidFill>
          <a:ln w="15875">
            <a:solidFill>
              <a:srgbClr val="7A2233"/>
            </a:solidFill>
          </a:ln>
        </p:spPr>
        <p:txBody>
          <a:bodyPr wrap="square" lIns="50800" tIns="50800" rIns="50800" bIns="5080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MEIOSIS</a:t>
            </a:r>
            <a:endParaRPr lang="en-US" sz="1150" dirty="0"/>
          </a:p>
          <a:p>
            <a:pPr marL="0" indent="0" algn="ctr">
              <a:buNone/>
            </a:pPr>
            <a:r>
              <a:rPr lang="en-US" sz="900" dirty="0">
                <a:solidFill>
                  <a:srgbClr val="F0D7DB"/>
                </a:solidFill>
                <a:latin typeface="Calibri" pitchFamily="34" charset="0"/>
                <a:ea typeface="Calibri" pitchFamily="34" charset="-122"/>
                <a:cs typeface="Calibri" pitchFamily="34" charset="-120"/>
              </a:rPr>
              <a:t>the ploidy switch: 2n → n</a:t>
            </a:r>
            <a:endParaRPr lang="en-US" sz="1150" dirty="0"/>
          </a:p>
        </p:txBody>
      </p:sp>
      <p:sp>
        <p:nvSpPr>
          <p:cNvPr id="11" name="Shape 9"/>
          <p:cNvSpPr/>
          <p:nvPr/>
        </p:nvSpPr>
        <p:spPr>
          <a:xfrm>
            <a:off x="1874520" y="2487168"/>
            <a:ext cx="0" cy="146304"/>
          </a:xfrm>
          <a:prstGeom prst="line">
            <a:avLst/>
          </a:prstGeom>
          <a:noFill/>
          <a:ln w="22225">
            <a:solidFill>
              <a:srgbClr val="7A2233"/>
            </a:solidFill>
            <a:prstDash val="solid"/>
            <a:tailEnd type="triangle"/>
          </a:ln>
        </p:spPr>
      </p:sp>
      <p:sp>
        <p:nvSpPr>
          <p:cNvPr id="12" name="Text 10"/>
          <p:cNvSpPr txBox="1"/>
          <p:nvPr/>
        </p:nvSpPr>
        <p:spPr>
          <a:xfrm>
            <a:off x="502920" y="2633472"/>
            <a:ext cx="2743200" cy="420624"/>
          </a:xfrm>
          <a:prstGeom prst="roundRect">
            <a:avLst>
              <a:gd name="adj" fmla="val 13043"/>
            </a:avLst>
          </a:prstGeom>
          <a:solidFill>
            <a:srgbClr val="F7E6CC"/>
          </a:solidFill>
          <a:ln w="15875">
            <a:solidFill>
              <a:srgbClr val="A85F16"/>
            </a:solidFill>
          </a:ln>
        </p:spPr>
        <p:txBody>
          <a:bodyPr wrap="square" lIns="50800" tIns="50800" rIns="50800" bIns="50800" rtlCol="0" anchor="ctr"/>
          <a:lstStyle/>
          <a:p>
            <a:pPr marL="0" indent="0" algn="ctr">
              <a:buNone/>
            </a:pPr>
            <a:r>
              <a:rPr lang="en-US" sz="1150" b="1" dirty="0">
                <a:solidFill>
                  <a:srgbClr val="7A430E"/>
                </a:solidFill>
                <a:latin typeface="Calibri" pitchFamily="34" charset="0"/>
                <a:ea typeface="Calibri" pitchFamily="34" charset="-122"/>
                <a:cs typeface="Calibri" pitchFamily="34" charset="-120"/>
              </a:rPr>
              <a:t>4 microspores (n)</a:t>
            </a:r>
            <a:endParaRPr lang="en-US" sz="1150" dirty="0"/>
          </a:p>
        </p:txBody>
      </p:sp>
      <p:sp>
        <p:nvSpPr>
          <p:cNvPr id="13" name="Shape 11"/>
          <p:cNvSpPr/>
          <p:nvPr/>
        </p:nvSpPr>
        <p:spPr>
          <a:xfrm>
            <a:off x="1874520" y="3054096"/>
            <a:ext cx="0" cy="146304"/>
          </a:xfrm>
          <a:prstGeom prst="line">
            <a:avLst/>
          </a:prstGeom>
          <a:noFill/>
          <a:ln w="22225">
            <a:solidFill>
              <a:srgbClr val="A85F16"/>
            </a:solidFill>
            <a:prstDash val="solid"/>
            <a:tailEnd type="triangle"/>
          </a:ln>
        </p:spPr>
      </p:sp>
      <p:sp>
        <p:nvSpPr>
          <p:cNvPr id="14" name="Text 12"/>
          <p:cNvSpPr txBox="1"/>
          <p:nvPr/>
        </p:nvSpPr>
        <p:spPr>
          <a:xfrm>
            <a:off x="502920" y="3200400"/>
            <a:ext cx="2743200" cy="420624"/>
          </a:xfrm>
          <a:prstGeom prst="roundRect">
            <a:avLst>
              <a:gd name="adj" fmla="val 13043"/>
            </a:avLst>
          </a:prstGeom>
          <a:solidFill>
            <a:srgbClr val="F7E6CC"/>
          </a:solidFill>
          <a:ln w="15875">
            <a:solidFill>
              <a:srgbClr val="A85F16"/>
            </a:solidFill>
          </a:ln>
        </p:spPr>
        <p:txBody>
          <a:bodyPr wrap="square" lIns="50800" tIns="50800" rIns="50800" bIns="50800" rtlCol="0" anchor="ctr"/>
          <a:lstStyle/>
          <a:p>
            <a:pPr marL="0" indent="0" algn="ctr">
              <a:buNone/>
            </a:pPr>
            <a:r>
              <a:rPr lang="en-US" sz="1100" b="1" dirty="0">
                <a:solidFill>
                  <a:srgbClr val="7A430E"/>
                </a:solidFill>
                <a:latin typeface="Calibri" pitchFamily="34" charset="0"/>
                <a:ea typeface="Calibri" pitchFamily="34" charset="-122"/>
                <a:cs typeface="Calibri" pitchFamily="34" charset="-120"/>
              </a:rPr>
              <a:t>Mitosis inside the spore wall</a:t>
            </a:r>
            <a:endParaRPr lang="en-US" sz="1100" dirty="0"/>
          </a:p>
        </p:txBody>
      </p:sp>
      <p:sp>
        <p:nvSpPr>
          <p:cNvPr id="15" name="Shape 13"/>
          <p:cNvSpPr/>
          <p:nvPr/>
        </p:nvSpPr>
        <p:spPr>
          <a:xfrm>
            <a:off x="1874520" y="3621024"/>
            <a:ext cx="0" cy="146304"/>
          </a:xfrm>
          <a:prstGeom prst="line">
            <a:avLst/>
          </a:prstGeom>
          <a:noFill/>
          <a:ln w="22225">
            <a:solidFill>
              <a:srgbClr val="A85F16"/>
            </a:solidFill>
            <a:prstDash val="solid"/>
            <a:tailEnd type="triangle"/>
          </a:ln>
        </p:spPr>
      </p:sp>
      <p:sp>
        <p:nvSpPr>
          <p:cNvPr id="16" name="Text 14"/>
          <p:cNvSpPr txBox="1"/>
          <p:nvPr/>
        </p:nvSpPr>
        <p:spPr>
          <a:xfrm>
            <a:off x="502920" y="3767328"/>
            <a:ext cx="2743200" cy="621792"/>
          </a:xfrm>
          <a:prstGeom prst="roundRect">
            <a:avLst>
              <a:gd name="adj" fmla="val 8824"/>
            </a:avLst>
          </a:prstGeom>
          <a:solidFill>
            <a:srgbClr val="A85F16"/>
          </a:solidFill>
          <a:ln w="15875">
            <a:solidFill>
              <a:srgbClr val="A85F16"/>
            </a:solidFill>
          </a:ln>
        </p:spPr>
        <p:txBody>
          <a:bodyPr wrap="square" lIns="50800" tIns="50800" rIns="50800" bIns="5080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POLLEN GRAIN = male gametophyte</a:t>
            </a:r>
            <a:endParaRPr lang="en-US" sz="1150" dirty="0"/>
          </a:p>
          <a:p>
            <a:pPr marL="0" indent="0" algn="ctr">
              <a:buNone/>
            </a:pPr>
            <a:r>
              <a:rPr lang="en-US" sz="900" dirty="0">
                <a:solidFill>
                  <a:srgbClr val="F7E6CC"/>
                </a:solidFill>
                <a:latin typeface="Calibri" pitchFamily="34" charset="0"/>
                <a:ea typeface="Calibri" pitchFamily="34" charset="-122"/>
                <a:cs typeface="Calibri" pitchFamily="34" charset="-120"/>
              </a:rPr>
              <a:t>n · shed at the 4-celled stage in Pinus</a:t>
            </a:r>
            <a:endParaRPr lang="en-US" sz="1150" dirty="0"/>
          </a:p>
        </p:txBody>
      </p:sp>
      <p:sp>
        <p:nvSpPr>
          <p:cNvPr id="17" name="Shape 15"/>
          <p:cNvSpPr/>
          <p:nvPr/>
        </p:nvSpPr>
        <p:spPr>
          <a:xfrm>
            <a:off x="1874520" y="4389120"/>
            <a:ext cx="0" cy="146304"/>
          </a:xfrm>
          <a:prstGeom prst="line">
            <a:avLst/>
          </a:prstGeom>
          <a:noFill/>
          <a:ln w="22225">
            <a:solidFill>
              <a:srgbClr val="A85F16"/>
            </a:solidFill>
            <a:prstDash val="solid"/>
            <a:tailEnd type="triangle"/>
          </a:ln>
        </p:spPr>
      </p:sp>
      <p:sp>
        <p:nvSpPr>
          <p:cNvPr id="18" name="Text 16"/>
          <p:cNvSpPr txBox="1"/>
          <p:nvPr/>
        </p:nvSpPr>
        <p:spPr>
          <a:xfrm>
            <a:off x="502920" y="4517136"/>
            <a:ext cx="2743200" cy="621792"/>
          </a:xfrm>
          <a:prstGeom prst="roundRect">
            <a:avLst>
              <a:gd name="adj" fmla="val 8824"/>
            </a:avLst>
          </a:prstGeom>
          <a:solidFill>
            <a:srgbClr val="F7E6CC"/>
          </a:solidFill>
          <a:ln w="15875">
            <a:solidFill>
              <a:srgbClr val="A85F16"/>
            </a:solidFill>
          </a:ln>
        </p:spPr>
        <p:txBody>
          <a:bodyPr wrap="square" lIns="50800" tIns="50800" rIns="50800" bIns="50800" rtlCol="0" anchor="ctr"/>
          <a:lstStyle/>
          <a:p>
            <a:pPr marL="0" indent="0" algn="ctr">
              <a:buNone/>
            </a:pPr>
            <a:r>
              <a:rPr lang="en-US" sz="1100" b="1" dirty="0">
                <a:solidFill>
                  <a:srgbClr val="7A430E"/>
                </a:solidFill>
                <a:latin typeface="Calibri" pitchFamily="34" charset="0"/>
                <a:ea typeface="Calibri" pitchFamily="34" charset="-122"/>
                <a:cs typeface="Calibri" pitchFamily="34" charset="-120"/>
              </a:rPr>
              <a:t>Pollen tube; generative cell divides</a:t>
            </a:r>
            <a:endParaRPr lang="en-US" sz="1100" dirty="0"/>
          </a:p>
          <a:p>
            <a:pPr marL="0" indent="0" algn="ctr">
              <a:buNone/>
            </a:pPr>
            <a:r>
              <a:rPr lang="en-US" sz="900" dirty="0">
                <a:solidFill>
                  <a:srgbClr val="6B4A22"/>
                </a:solidFill>
                <a:latin typeface="Calibri" pitchFamily="34" charset="0"/>
                <a:ea typeface="Calibri" pitchFamily="34" charset="-122"/>
                <a:cs typeface="Calibri" pitchFamily="34" charset="-120"/>
              </a:rPr>
              <a:t>→ stalk cell + body (spermatogenous) cell</a:t>
            </a:r>
            <a:endParaRPr lang="en-US" sz="1100" dirty="0"/>
          </a:p>
        </p:txBody>
      </p:sp>
      <p:sp>
        <p:nvSpPr>
          <p:cNvPr id="19" name="Shape 17"/>
          <p:cNvSpPr/>
          <p:nvPr/>
        </p:nvSpPr>
        <p:spPr>
          <a:xfrm>
            <a:off x="1874520" y="5138928"/>
            <a:ext cx="0" cy="146304"/>
          </a:xfrm>
          <a:prstGeom prst="line">
            <a:avLst/>
          </a:prstGeom>
          <a:noFill/>
          <a:ln w="22225">
            <a:solidFill>
              <a:srgbClr val="A85F16"/>
            </a:solidFill>
            <a:prstDash val="solid"/>
            <a:tailEnd type="triangle"/>
          </a:ln>
        </p:spPr>
      </p:sp>
      <p:sp>
        <p:nvSpPr>
          <p:cNvPr id="20" name="Text 18"/>
          <p:cNvSpPr txBox="1"/>
          <p:nvPr/>
        </p:nvSpPr>
        <p:spPr>
          <a:xfrm>
            <a:off x="502920" y="5266944"/>
            <a:ext cx="2743200" cy="502920"/>
          </a:xfrm>
          <a:prstGeom prst="roundRect">
            <a:avLst>
              <a:gd name="adj" fmla="val 10909"/>
            </a:avLst>
          </a:prstGeom>
          <a:solidFill>
            <a:srgbClr val="A85F16"/>
          </a:solidFill>
          <a:ln w="15875">
            <a:solidFill>
              <a:srgbClr val="A85F16"/>
            </a:solidFill>
          </a:ln>
        </p:spPr>
        <p:txBody>
          <a:bodyPr wrap="square" lIns="50800" tIns="50800" rIns="50800" bIns="5080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2 MALE GAMETES (n)</a:t>
            </a:r>
            <a:endParaRPr lang="en-US" sz="1150" dirty="0"/>
          </a:p>
          <a:p>
            <a:pPr marL="0" indent="0" algn="ctr">
              <a:buNone/>
            </a:pPr>
            <a:r>
              <a:rPr lang="en-US" sz="850" dirty="0">
                <a:solidFill>
                  <a:srgbClr val="F7E6CC"/>
                </a:solidFill>
                <a:latin typeface="Calibri" pitchFamily="34" charset="0"/>
                <a:ea typeface="Calibri" pitchFamily="34" charset="-122"/>
                <a:cs typeface="Calibri" pitchFamily="34" charset="-120"/>
              </a:rPr>
              <a:t>body cell divides just before fertilisation</a:t>
            </a:r>
            <a:endParaRPr lang="en-US" sz="1150" dirty="0"/>
          </a:p>
        </p:txBody>
      </p:sp>
      <p:sp>
        <p:nvSpPr>
          <p:cNvPr id="21" name="Shape 19"/>
          <p:cNvSpPr/>
          <p:nvPr/>
        </p:nvSpPr>
        <p:spPr>
          <a:xfrm>
            <a:off x="3657600" y="1243584"/>
            <a:ext cx="3977640" cy="2761488"/>
          </a:xfrm>
          <a:prstGeom prst="roundRect">
            <a:avLst>
              <a:gd name="adj" fmla="val 2649"/>
            </a:avLst>
          </a:prstGeom>
          <a:solidFill>
            <a:srgbClr val="F1F5EE"/>
          </a:solidFill>
          <a:ln w="12700">
            <a:solidFill>
              <a:srgbClr val="D4DECD"/>
            </a:solidFill>
            <a:prstDash val="solid"/>
          </a:ln>
        </p:spPr>
      </p:sp>
      <p:sp>
        <p:nvSpPr>
          <p:cNvPr id="22" name="Text 20"/>
          <p:cNvSpPr txBox="1"/>
          <p:nvPr/>
        </p:nvSpPr>
        <p:spPr>
          <a:xfrm>
            <a:off x="3858768" y="1371600"/>
            <a:ext cx="3611880" cy="274320"/>
          </a:xfrm>
          <a:prstGeom prst="rect">
            <a:avLst/>
          </a:prstGeom>
          <a:noFill/>
          <a:ln/>
        </p:spPr>
        <p:txBody>
          <a:bodyPr wrap="square" lIns="0" tIns="0" rIns="0" bIns="0" rtlCol="0" anchor="ctr"/>
          <a:lstStyle/>
          <a:p>
            <a:pPr marL="0" indent="0">
              <a:buNone/>
            </a:pPr>
            <a:r>
              <a:rPr lang="en-US" sz="1250" b="1" dirty="0">
                <a:solidFill>
                  <a:srgbClr val="1B3D1C"/>
                </a:solidFill>
                <a:latin typeface="Calibri" pitchFamily="34" charset="0"/>
                <a:ea typeface="Calibri" pitchFamily="34" charset="-122"/>
                <a:cs typeface="Calibri" pitchFamily="34" charset="-120"/>
              </a:rPr>
              <a:t>What is actually inside a shed Pinus pollen grain</a:t>
            </a:r>
            <a:endParaRPr lang="en-US" sz="1250" dirty="0"/>
          </a:p>
        </p:txBody>
      </p:sp>
      <p:sp>
        <p:nvSpPr>
          <p:cNvPr id="23" name="Text 21"/>
          <p:cNvSpPr txBox="1"/>
          <p:nvPr/>
        </p:nvSpPr>
        <p:spPr>
          <a:xfrm>
            <a:off x="3858768" y="1938528"/>
            <a:ext cx="274320" cy="274320"/>
          </a:xfrm>
          <a:prstGeom prst="ellipse">
            <a:avLst/>
          </a:prstGeom>
          <a:solidFill>
            <a:srgbClr val="A85F16"/>
          </a:solidFill>
          <a:ln w="12700">
            <a:solidFill>
              <a:srgbClr val="A85F16"/>
            </a:solid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24" name="Text 22"/>
          <p:cNvSpPr txBox="1"/>
          <p:nvPr/>
        </p:nvSpPr>
        <p:spPr>
          <a:xfrm>
            <a:off x="4224528" y="1911096"/>
            <a:ext cx="3291840" cy="256032"/>
          </a:xfrm>
          <a:prstGeom prst="rect">
            <a:avLst/>
          </a:prstGeom>
          <a:noFill/>
          <a:ln/>
        </p:spPr>
        <p:txBody>
          <a:bodyPr wrap="square" lIns="0" tIns="0" rIns="0" bIns="0" rtlCol="0" anchor="ctr"/>
          <a:lstStyle/>
          <a:p>
            <a:pPr marL="0" indent="0">
              <a:buNone/>
            </a:pPr>
            <a:r>
              <a:rPr lang="en-US" sz="1100" b="1" dirty="0">
                <a:solidFill>
                  <a:srgbClr val="7A430E"/>
                </a:solidFill>
                <a:latin typeface="Calibri" pitchFamily="34" charset="0"/>
                <a:ea typeface="Calibri" pitchFamily="34" charset="-122"/>
                <a:cs typeface="Calibri" pitchFamily="34" charset="-120"/>
              </a:rPr>
              <a:t>2 prothallial cells</a:t>
            </a:r>
            <a:endParaRPr lang="en-US" sz="1100" dirty="0"/>
          </a:p>
        </p:txBody>
      </p:sp>
      <p:sp>
        <p:nvSpPr>
          <p:cNvPr id="25" name="Text 23"/>
          <p:cNvSpPr txBox="1"/>
          <p:nvPr/>
        </p:nvSpPr>
        <p:spPr>
          <a:xfrm>
            <a:off x="4224528" y="2167128"/>
            <a:ext cx="3273552" cy="420624"/>
          </a:xfrm>
          <a:prstGeom prst="rect">
            <a:avLst/>
          </a:prstGeom>
          <a:noFill/>
          <a:ln/>
        </p:spPr>
        <p:txBody>
          <a:bodyPr wrap="square" lIns="0" tIns="0" rIns="0" bIns="0" rtlCol="0" anchor="ctr"/>
          <a:lstStyle/>
          <a:p>
            <a:pPr marL="0" indent="0">
              <a:buNone/>
            </a:pPr>
            <a:r>
              <a:rPr lang="en-US" sz="950" dirty="0">
                <a:solidFill>
                  <a:srgbClr val="5F6C60"/>
                </a:solidFill>
                <a:latin typeface="Calibri" pitchFamily="34" charset="0"/>
                <a:ea typeface="Calibri" pitchFamily="34" charset="-122"/>
                <a:cs typeface="Calibri" pitchFamily="34" charset="-120"/>
              </a:rPr>
              <a:t>the last vestige of the once free-living gametophyte body; ephemeral, they do nothing</a:t>
            </a:r>
            <a:endParaRPr lang="en-US" sz="950" dirty="0"/>
          </a:p>
        </p:txBody>
      </p:sp>
      <p:sp>
        <p:nvSpPr>
          <p:cNvPr id="26" name="Text 24"/>
          <p:cNvSpPr txBox="1"/>
          <p:nvPr/>
        </p:nvSpPr>
        <p:spPr>
          <a:xfrm>
            <a:off x="3858768" y="2615184"/>
            <a:ext cx="274320" cy="274320"/>
          </a:xfrm>
          <a:prstGeom prst="ellipse">
            <a:avLst/>
          </a:prstGeom>
          <a:solidFill>
            <a:srgbClr val="A85F16"/>
          </a:solidFill>
          <a:ln w="12700">
            <a:solidFill>
              <a:srgbClr val="A85F16"/>
            </a:solid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27" name="Text 25"/>
          <p:cNvSpPr txBox="1"/>
          <p:nvPr/>
        </p:nvSpPr>
        <p:spPr>
          <a:xfrm>
            <a:off x="4224528" y="2587752"/>
            <a:ext cx="3291840" cy="256032"/>
          </a:xfrm>
          <a:prstGeom prst="rect">
            <a:avLst/>
          </a:prstGeom>
          <a:noFill/>
          <a:ln/>
        </p:spPr>
        <p:txBody>
          <a:bodyPr wrap="square" lIns="0" tIns="0" rIns="0" bIns="0" rtlCol="0" anchor="ctr"/>
          <a:lstStyle/>
          <a:p>
            <a:pPr marL="0" indent="0">
              <a:buNone/>
            </a:pPr>
            <a:r>
              <a:rPr lang="en-US" sz="1100" b="1" dirty="0">
                <a:solidFill>
                  <a:srgbClr val="7A430E"/>
                </a:solidFill>
                <a:latin typeface="Calibri" pitchFamily="34" charset="0"/>
                <a:ea typeface="Calibri" pitchFamily="34" charset="-122"/>
                <a:cs typeface="Calibri" pitchFamily="34" charset="-120"/>
              </a:rPr>
              <a:t>1 antheridial (generative) cell</a:t>
            </a:r>
            <a:endParaRPr lang="en-US" sz="1100" dirty="0"/>
          </a:p>
        </p:txBody>
      </p:sp>
      <p:sp>
        <p:nvSpPr>
          <p:cNvPr id="28" name="Text 26"/>
          <p:cNvSpPr txBox="1"/>
          <p:nvPr/>
        </p:nvSpPr>
        <p:spPr>
          <a:xfrm>
            <a:off x="4224528" y="2843784"/>
            <a:ext cx="3273552" cy="420624"/>
          </a:xfrm>
          <a:prstGeom prst="rect">
            <a:avLst/>
          </a:prstGeom>
          <a:noFill/>
          <a:ln/>
        </p:spPr>
        <p:txBody>
          <a:bodyPr wrap="square" lIns="0" tIns="0" rIns="0" bIns="0" rtlCol="0" anchor="ctr"/>
          <a:lstStyle/>
          <a:p>
            <a:pPr marL="0" indent="0">
              <a:buNone/>
            </a:pPr>
            <a:r>
              <a:rPr lang="en-US" sz="950" dirty="0">
                <a:solidFill>
                  <a:srgbClr val="5F6C60"/>
                </a:solidFill>
                <a:latin typeface="Calibri" pitchFamily="34" charset="0"/>
                <a:ea typeface="Calibri" pitchFamily="34" charset="-122"/>
                <a:cs typeface="Calibri" pitchFamily="34" charset="-120"/>
              </a:rPr>
              <a:t>the only fertile cell — the reduced antheridium</a:t>
            </a:r>
            <a:endParaRPr lang="en-US" sz="950" dirty="0"/>
          </a:p>
        </p:txBody>
      </p:sp>
      <p:sp>
        <p:nvSpPr>
          <p:cNvPr id="29" name="Text 27"/>
          <p:cNvSpPr txBox="1"/>
          <p:nvPr/>
        </p:nvSpPr>
        <p:spPr>
          <a:xfrm>
            <a:off x="3858768" y="3291840"/>
            <a:ext cx="274320" cy="274320"/>
          </a:xfrm>
          <a:prstGeom prst="ellipse">
            <a:avLst/>
          </a:prstGeom>
          <a:solidFill>
            <a:srgbClr val="A85F16"/>
          </a:solidFill>
          <a:ln w="12700">
            <a:solidFill>
              <a:srgbClr val="A85F16"/>
            </a:solid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30" name="Text 28"/>
          <p:cNvSpPr txBox="1"/>
          <p:nvPr/>
        </p:nvSpPr>
        <p:spPr>
          <a:xfrm>
            <a:off x="4224528" y="3264408"/>
            <a:ext cx="3291840" cy="256032"/>
          </a:xfrm>
          <a:prstGeom prst="rect">
            <a:avLst/>
          </a:prstGeom>
          <a:noFill/>
          <a:ln/>
        </p:spPr>
        <p:txBody>
          <a:bodyPr wrap="square" lIns="0" tIns="0" rIns="0" bIns="0" rtlCol="0" anchor="ctr"/>
          <a:lstStyle/>
          <a:p>
            <a:pPr marL="0" indent="0">
              <a:buNone/>
            </a:pPr>
            <a:r>
              <a:rPr lang="en-US" sz="1100" b="1" dirty="0">
                <a:solidFill>
                  <a:srgbClr val="7A430E"/>
                </a:solidFill>
                <a:latin typeface="Calibri" pitchFamily="34" charset="0"/>
                <a:ea typeface="Calibri" pitchFamily="34" charset="-122"/>
                <a:cs typeface="Calibri" pitchFamily="34" charset="-120"/>
              </a:rPr>
              <a:t>1 tube cell</a:t>
            </a:r>
            <a:endParaRPr lang="en-US" sz="1100" dirty="0"/>
          </a:p>
        </p:txBody>
      </p:sp>
      <p:sp>
        <p:nvSpPr>
          <p:cNvPr id="31" name="Text 29"/>
          <p:cNvSpPr txBox="1"/>
          <p:nvPr/>
        </p:nvSpPr>
        <p:spPr>
          <a:xfrm>
            <a:off x="4224528" y="3520440"/>
            <a:ext cx="3273552" cy="420624"/>
          </a:xfrm>
          <a:prstGeom prst="rect">
            <a:avLst/>
          </a:prstGeom>
          <a:noFill/>
          <a:ln/>
        </p:spPr>
        <p:txBody>
          <a:bodyPr wrap="square" lIns="0" tIns="0" rIns="0" bIns="0" rtlCol="0" anchor="ctr"/>
          <a:lstStyle/>
          <a:p>
            <a:pPr marL="0" indent="0">
              <a:buNone/>
            </a:pPr>
            <a:r>
              <a:rPr lang="en-US" sz="950" dirty="0">
                <a:solidFill>
                  <a:srgbClr val="5F6C60"/>
                </a:solidFill>
                <a:latin typeface="Calibri" pitchFamily="34" charset="0"/>
                <a:ea typeface="Calibri" pitchFamily="34" charset="-122"/>
                <a:cs typeface="Calibri" pitchFamily="34" charset="-120"/>
              </a:rPr>
              <a:t>grows the pollen tube; the largest cell of the male plant</a:t>
            </a:r>
            <a:endParaRPr lang="en-US" sz="950" dirty="0"/>
          </a:p>
        </p:txBody>
      </p:sp>
      <p:sp>
        <p:nvSpPr>
          <p:cNvPr id="32" name="Text 30"/>
          <p:cNvSpPr txBox="1"/>
          <p:nvPr/>
        </p:nvSpPr>
        <p:spPr>
          <a:xfrm>
            <a:off x="3858768" y="1664208"/>
            <a:ext cx="3611880" cy="219456"/>
          </a:xfrm>
          <a:prstGeom prst="rect">
            <a:avLst/>
          </a:prstGeom>
          <a:noFill/>
          <a:ln/>
        </p:spPr>
        <p:txBody>
          <a:bodyPr wrap="square" lIns="0" tIns="0" rIns="0" bIns="0" rtlCol="0" anchor="ctr"/>
          <a:lstStyle/>
          <a:p>
            <a:pPr marL="0" indent="0">
              <a:buNone/>
            </a:pPr>
            <a:r>
              <a:rPr lang="en-US" sz="950" i="1" dirty="0">
                <a:solidFill>
                  <a:srgbClr val="5F6C60"/>
                </a:solidFill>
                <a:latin typeface="Calibri" pitchFamily="34" charset="0"/>
                <a:ea typeface="Calibri" pitchFamily="34" charset="-122"/>
                <a:cs typeface="Calibri" pitchFamily="34" charset="-120"/>
              </a:rPr>
              <a:t>All four cells are haploid — the entire male plant.</a:t>
            </a:r>
            <a:endParaRPr lang="en-US" sz="950" dirty="0"/>
          </a:p>
        </p:txBody>
      </p:sp>
      <p:sp>
        <p:nvSpPr>
          <p:cNvPr id="33" name="Shape 31"/>
          <p:cNvSpPr/>
          <p:nvPr/>
        </p:nvSpPr>
        <p:spPr>
          <a:xfrm>
            <a:off x="7772400" y="1243584"/>
            <a:ext cx="3913632" cy="2761488"/>
          </a:xfrm>
          <a:prstGeom prst="roundRect">
            <a:avLst>
              <a:gd name="adj" fmla="val 2649"/>
            </a:avLst>
          </a:prstGeom>
          <a:solidFill>
            <a:srgbClr val="DDE9D4"/>
          </a:solidFill>
          <a:ln w="12700">
            <a:solidFill>
              <a:srgbClr val="2C5F2D"/>
            </a:solidFill>
            <a:prstDash val="solid"/>
          </a:ln>
        </p:spPr>
      </p:sp>
      <p:sp>
        <p:nvSpPr>
          <p:cNvPr id="34" name="Text 32"/>
          <p:cNvSpPr txBox="1"/>
          <p:nvPr/>
        </p:nvSpPr>
        <p:spPr>
          <a:xfrm>
            <a:off x="7973568" y="1371600"/>
            <a:ext cx="3566160" cy="274320"/>
          </a:xfrm>
          <a:prstGeom prst="rect">
            <a:avLst/>
          </a:prstGeom>
          <a:noFill/>
          <a:ln/>
        </p:spPr>
        <p:txBody>
          <a:bodyPr wrap="square" lIns="0" tIns="0" rIns="0" bIns="0" rtlCol="0" anchor="ctr"/>
          <a:lstStyle/>
          <a:p>
            <a:pPr marL="0" indent="0">
              <a:buNone/>
            </a:pPr>
            <a:r>
              <a:rPr lang="en-US" sz="1250" b="1" dirty="0">
                <a:solidFill>
                  <a:srgbClr val="1B3D1C"/>
                </a:solidFill>
                <a:latin typeface="Calibri" pitchFamily="34" charset="0"/>
                <a:ea typeface="Calibri" pitchFamily="34" charset="-122"/>
                <a:cs typeface="Calibri" pitchFamily="34" charset="-120"/>
              </a:rPr>
              <a:t>Prothallial cells = a measure of reduction</a:t>
            </a:r>
            <a:endParaRPr lang="en-US" sz="1250" dirty="0"/>
          </a:p>
        </p:txBody>
      </p:sp>
      <p:graphicFrame>
        <p:nvGraphicFramePr>
          <p:cNvPr id="35" name="Table 0"/>
          <p:cNvGraphicFramePr>
            <a:graphicFrameLocks noGrp="1"/>
          </p:cNvGraphicFramePr>
          <p:nvPr>
            <p:extLst>
              <p:ext uri="{D42A27DB-BD31-4B8C-83A1-F6EECF244321}">
                <p14:modId xmlns:p14="http://schemas.microsoft.com/office/powerpoint/2010/main" val="1579011935"/>
              </p:ext>
            </p:extLst>
          </p:nvPr>
        </p:nvGraphicFramePr>
        <p:xfrm>
          <a:off x="7973568" y="1847088"/>
          <a:ext cx="3520440" cy="2057400"/>
        </p:xfrm>
        <a:graphic>
          <a:graphicData uri="http://schemas.openxmlformats.org/drawingml/2006/table">
            <a:tbl>
              <a:tblPr/>
              <a:tblGrid>
                <a:gridCol w="1600200">
                  <a:extLst>
                    <a:ext uri="{9D8B030D-6E8A-4147-A177-3AD203B41FA5}">
                      <a16:colId xmlns:a16="http://schemas.microsoft.com/office/drawing/2014/main" val="20000"/>
                    </a:ext>
                  </a:extLst>
                </a:gridCol>
                <a:gridCol w="868680">
                  <a:extLst>
                    <a:ext uri="{9D8B030D-6E8A-4147-A177-3AD203B41FA5}">
                      <a16:colId xmlns:a16="http://schemas.microsoft.com/office/drawing/2014/main" val="20001"/>
                    </a:ext>
                  </a:extLst>
                </a:gridCol>
                <a:gridCol w="1051560">
                  <a:extLst>
                    <a:ext uri="{9D8B030D-6E8A-4147-A177-3AD203B41FA5}">
                      <a16:colId xmlns:a16="http://schemas.microsoft.com/office/drawing/2014/main" val="20002"/>
                    </a:ext>
                  </a:extLst>
                </a:gridCol>
              </a:tblGrid>
              <a:tr h="274320">
                <a:tc>
                  <a:txBody>
                    <a:bodyPr/>
                    <a:lstStyle/>
                    <a:p>
                      <a:pPr marL="0" indent="0">
                        <a:buNone/>
                      </a:pPr>
                      <a:r>
                        <a:rPr lang="en-US" sz="1050" b="1" dirty="0">
                          <a:solidFill>
                            <a:srgbClr val="FFFFFF"/>
                          </a:solidFill>
                          <a:latin typeface="Calibri" pitchFamily="34" charset="0"/>
                          <a:ea typeface="Calibri" pitchFamily="34" charset="-122"/>
                          <a:cs typeface="Calibri" pitchFamily="34" charset="-120"/>
                        </a:rPr>
                        <a:t>Taxon</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2C5F2D"/>
                    </a:solidFill>
                  </a:tcPr>
                </a:tc>
                <a:tc>
                  <a:txBody>
                    <a:bodyPr/>
                    <a:lstStyle/>
                    <a:p>
                      <a:pPr marL="0" indent="0">
                        <a:buNone/>
                      </a:pPr>
                      <a:r>
                        <a:rPr lang="en-US" sz="1050" b="1" dirty="0">
                          <a:solidFill>
                            <a:srgbClr val="FFFFFF"/>
                          </a:solidFill>
                          <a:latin typeface="Calibri" pitchFamily="34" charset="0"/>
                          <a:ea typeface="Calibri" pitchFamily="34" charset="-122"/>
                          <a:cs typeface="Calibri" pitchFamily="34" charset="-120"/>
                        </a:rPr>
                        <a:t>Prothallial</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2C5F2D"/>
                    </a:solidFill>
                  </a:tcPr>
                </a:tc>
                <a:tc>
                  <a:txBody>
                    <a:bodyPr/>
                    <a:lstStyle/>
                    <a:p>
                      <a:pPr marL="0" indent="0">
                        <a:buNone/>
                      </a:pPr>
                      <a:r>
                        <a:rPr lang="en-US" sz="1050" b="1" dirty="0">
                          <a:solidFill>
                            <a:srgbClr val="FFFFFF"/>
                          </a:solidFill>
                          <a:latin typeface="Calibri" pitchFamily="34" charset="0"/>
                          <a:ea typeface="Calibri" pitchFamily="34" charset="-122"/>
                          <a:cs typeface="Calibri" pitchFamily="34" charset="-120"/>
                        </a:rPr>
                        <a:t>Cells at shedding</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2C5F2D"/>
                    </a:solidFill>
                  </a:tcPr>
                </a:tc>
                <a:extLst>
                  <a:ext uri="{0D108BD9-81ED-4DB2-BD59-A6C34878D82A}">
                    <a16:rowId xmlns:a16="http://schemas.microsoft.com/office/drawing/2014/main" val="10000"/>
                  </a:ext>
                </a:extLst>
              </a:tr>
              <a:tr h="274320">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Agathis (Araucariaceae)</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up to 40</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many</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1"/>
                  </a:ext>
                </a:extLst>
              </a:tr>
              <a:tr h="274320">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Cycas</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3-celled</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2"/>
                  </a:ext>
                </a:extLst>
              </a:tr>
              <a:tr h="274320">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Ginkgo</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4-celled</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3"/>
                  </a:ext>
                </a:extLst>
              </a:tr>
              <a:tr h="274320">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Pinus / Pinaceae</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4-celled</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4"/>
                  </a:ext>
                </a:extLst>
              </a:tr>
              <a:tr h="274320">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Gnetum, Welwitschia</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0</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2–3-celled</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5"/>
                  </a:ext>
                </a:extLst>
              </a:tr>
              <a:tr h="274320">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Angiosperm (for contrast)</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0</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2–3-celled</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36" name="Text 33"/>
          <p:cNvSpPr txBox="1"/>
          <p:nvPr/>
        </p:nvSpPr>
        <p:spPr>
          <a:xfrm>
            <a:off x="3657600" y="4069080"/>
            <a:ext cx="8028432" cy="822960"/>
          </a:xfrm>
          <a:prstGeom prst="roundRect">
            <a:avLst>
              <a:gd name="adj" fmla="val 6667"/>
            </a:avLst>
          </a:prstGeom>
          <a:solidFill>
            <a:srgbClr val="F3DFE2"/>
          </a:solidFill>
          <a:ln w="12700">
            <a:solidFill>
              <a:srgbClr val="7A2233"/>
            </a:solidFill>
          </a:ln>
        </p:spPr>
        <p:txBody>
          <a:bodyPr wrap="square" lIns="127000" tIns="127000" rIns="127000" bIns="127000" rtlCol="0" anchor="ctr"/>
          <a:lstStyle/>
          <a:p>
            <a:pPr marL="0" indent="0">
              <a:buNone/>
            </a:pPr>
            <a:r>
              <a:rPr lang="en-US" sz="1200" b="1" dirty="0">
                <a:solidFill>
                  <a:srgbClr val="5C1A28"/>
                </a:solidFill>
                <a:latin typeface="Calibri" pitchFamily="34" charset="0"/>
                <a:ea typeface="Calibri" pitchFamily="34" charset="-122"/>
                <a:cs typeface="Calibri" pitchFamily="34" charset="-120"/>
              </a:rPr>
              <a:t>The trap to avoid.  </a:t>
            </a:r>
            <a:r>
              <a:rPr lang="en-US" sz="1200" dirty="0">
                <a:solidFill>
                  <a:srgbClr val="5C1A28"/>
                </a:solidFill>
                <a:latin typeface="Calibri" pitchFamily="34" charset="0"/>
                <a:ea typeface="Calibri" pitchFamily="34" charset="-122"/>
                <a:cs typeface="Calibri" pitchFamily="34" charset="-120"/>
              </a:rPr>
              <a:t>A pollen grain is NOT a male gamete. It is a multicellular haploid PLANT — the male gametophyte — that later produces gametes by mitosis. Pollination moves the gametophyte; fertilisation moves the gamete.</a:t>
            </a:r>
            <a:endParaRPr lang="en-US" sz="1200" dirty="0"/>
          </a:p>
        </p:txBody>
      </p:sp>
      <p:sp>
        <p:nvSpPr>
          <p:cNvPr id="37" name="Text 34"/>
          <p:cNvSpPr txBox="1"/>
          <p:nvPr/>
        </p:nvSpPr>
        <p:spPr>
          <a:xfrm>
            <a:off x="3657600" y="5047488"/>
            <a:ext cx="8028432" cy="1188720"/>
          </a:xfrm>
          <a:prstGeom prst="rect">
            <a:avLst/>
          </a:prstGeom>
          <a:noFill/>
          <a:ln/>
        </p:spPr>
        <p:txBody>
          <a:bodyPr wrap="square" lIns="0" tIns="0" rIns="0" bIns="0" rtlCol="0" anchor="ctr"/>
          <a:lstStyle/>
          <a:p>
            <a:pPr marL="0" indent="0">
              <a:buNone/>
            </a:pPr>
            <a:r>
              <a:rPr lang="en-US" sz="1150" b="1" dirty="0">
                <a:solidFill>
                  <a:srgbClr val="1B3D1C"/>
                </a:solidFill>
                <a:latin typeface="Calibri" pitchFamily="34" charset="0"/>
                <a:ea typeface="Calibri" pitchFamily="34" charset="-122"/>
                <a:cs typeface="Calibri" pitchFamily="34" charset="-120"/>
              </a:rPr>
              <a:t>Male gametes in different groups:  </a:t>
            </a:r>
            <a:r>
              <a:rPr lang="en-US" sz="1150" dirty="0">
                <a:solidFill>
                  <a:srgbClr val="1C2B1D"/>
                </a:solidFill>
                <a:latin typeface="Calibri" pitchFamily="34" charset="0"/>
                <a:ea typeface="Calibri" pitchFamily="34" charset="-122"/>
                <a:cs typeface="Calibri" pitchFamily="34" charset="-120"/>
              </a:rPr>
              <a:t>Cycas and Ginkgo produce large MULTIFLAGELLATE motile spermatozoids (Ginkgo sperm 70–90 µm with several thousand flagella on a spiral belt of basal bodies; Microcycas makes 12–16 per tube). Pinus, all other conifers and the Gnetales produce non-motile male NUCLEI carried passively in the pollen tube. Conifer sperm number ranges from 2 to about 20 depending on species.</a:t>
            </a:r>
            <a:endParaRPr lang="en-US" sz="11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txBox="1"/>
          <p:nvPr/>
        </p:nvSpPr>
        <p:spPr>
          <a:xfrm>
            <a:off x="502920" y="274320"/>
            <a:ext cx="11183112" cy="237744"/>
          </a:xfrm>
          <a:prstGeom prst="rect">
            <a:avLst/>
          </a:prstGeom>
          <a:noFill/>
          <a:ln/>
        </p:spPr>
        <p:txBody>
          <a:bodyPr wrap="square" lIns="0" tIns="0" rIns="0" bIns="0" rtlCol="0" anchor="ctr"/>
          <a:lstStyle/>
          <a:p>
            <a:pPr marL="0" indent="0">
              <a:buNone/>
            </a:pPr>
            <a:r>
              <a:rPr lang="en-US" sz="1150" b="1" kern="0" spc="200" dirty="0">
                <a:solidFill>
                  <a:srgbClr val="A85F16"/>
                </a:solidFill>
                <a:latin typeface="Calibri" pitchFamily="34" charset="0"/>
                <a:ea typeface="Calibri" pitchFamily="34" charset="-122"/>
                <a:cs typeface="Calibri" pitchFamily="34" charset="-120"/>
              </a:rPr>
              <a:t>GAMETOPHYTE 2</a:t>
            </a:r>
            <a:endParaRPr lang="en-US" sz="1150" dirty="0"/>
          </a:p>
        </p:txBody>
      </p:sp>
      <p:sp>
        <p:nvSpPr>
          <p:cNvPr id="3" name="Text 1"/>
          <p:cNvSpPr txBox="1"/>
          <p:nvPr/>
        </p:nvSpPr>
        <p:spPr>
          <a:xfrm>
            <a:off x="502920" y="512064"/>
            <a:ext cx="11183112" cy="566928"/>
          </a:xfrm>
          <a:prstGeom prst="rect">
            <a:avLst/>
          </a:prstGeom>
          <a:noFill/>
          <a:ln/>
        </p:spPr>
        <p:txBody>
          <a:bodyPr wrap="square" lIns="0" tIns="0" rIns="0" bIns="0" rtlCol="0" anchor="ctr"/>
          <a:lstStyle/>
          <a:p>
            <a:pPr marL="0" indent="0">
              <a:buNone/>
            </a:pPr>
            <a:r>
              <a:rPr lang="en-US" sz="2900" b="1" dirty="0">
                <a:solidFill>
                  <a:srgbClr val="1B3D1C"/>
                </a:solidFill>
                <a:latin typeface="Cambria" pitchFamily="34" charset="0"/>
                <a:ea typeface="Cambria" pitchFamily="34" charset="-122"/>
                <a:cs typeface="Cambria" pitchFamily="34" charset="-120"/>
              </a:rPr>
              <a:t>The female gametophyte — retained, fed, and never released</a:t>
            </a:r>
            <a:endParaRPr lang="en-US" sz="2900" dirty="0"/>
          </a:p>
        </p:txBody>
      </p:sp>
      <p:sp>
        <p:nvSpPr>
          <p:cNvPr id="4" name="Text 2"/>
          <p:cNvSpPr txBox="1"/>
          <p:nvPr/>
        </p:nvSpPr>
        <p:spPr>
          <a:xfrm>
            <a:off x="7315200" y="265176"/>
            <a:ext cx="384048" cy="237744"/>
          </a:xfrm>
          <a:prstGeom prst="roundRect">
            <a:avLst>
              <a:gd name="adj" fmla="val 34615"/>
            </a:avLst>
          </a:prstGeom>
          <a:solidFill>
            <a:srgbClr val="2C5F2D"/>
          </a:solidFill>
          <a:ln w="12700">
            <a:solidFill>
              <a:srgbClr val="2C5F2D"/>
            </a:solid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2n</a:t>
            </a:r>
            <a:endParaRPr lang="en-US" sz="1100" dirty="0"/>
          </a:p>
        </p:txBody>
      </p:sp>
      <p:sp>
        <p:nvSpPr>
          <p:cNvPr id="5" name="Text 3"/>
          <p:cNvSpPr txBox="1"/>
          <p:nvPr/>
        </p:nvSpPr>
        <p:spPr>
          <a:xfrm>
            <a:off x="7735824" y="265176"/>
            <a:ext cx="1691640" cy="237744"/>
          </a:xfrm>
          <a:prstGeom prst="rect">
            <a:avLst/>
          </a:prstGeom>
          <a:noFill/>
          <a:ln/>
        </p:spPr>
        <p:txBody>
          <a:bodyPr wrap="square" lIns="0" tIns="0" rIns="0" bIns="0" rtlCol="0" anchor="ctr"/>
          <a:lstStyle/>
          <a:p>
            <a:pPr marL="0" indent="0">
              <a:buNone/>
            </a:pPr>
            <a:r>
              <a:rPr lang="en-US" sz="950" dirty="0">
                <a:solidFill>
                  <a:srgbClr val="5F6C60"/>
                </a:solidFill>
                <a:latin typeface="Calibri" pitchFamily="34" charset="0"/>
                <a:ea typeface="Calibri" pitchFamily="34" charset="-122"/>
                <a:cs typeface="Calibri" pitchFamily="34" charset="-120"/>
              </a:rPr>
              <a:t>sporophyte generation</a:t>
            </a:r>
            <a:endParaRPr lang="en-US" sz="950" dirty="0"/>
          </a:p>
        </p:txBody>
      </p:sp>
      <p:sp>
        <p:nvSpPr>
          <p:cNvPr id="6" name="Text 4"/>
          <p:cNvSpPr txBox="1"/>
          <p:nvPr/>
        </p:nvSpPr>
        <p:spPr>
          <a:xfrm>
            <a:off x="9281160" y="265176"/>
            <a:ext cx="384048" cy="237744"/>
          </a:xfrm>
          <a:prstGeom prst="roundRect">
            <a:avLst>
              <a:gd name="adj" fmla="val 34615"/>
            </a:avLst>
          </a:prstGeom>
          <a:solidFill>
            <a:srgbClr val="F7E6CC"/>
          </a:solidFill>
          <a:ln w="12700">
            <a:solidFill>
              <a:srgbClr val="A85F16"/>
            </a:solidFill>
          </a:ln>
        </p:spPr>
        <p:txBody>
          <a:bodyPr wrap="square" lIns="0" tIns="0" rIns="0" bIns="0" rtlCol="0" anchor="ctr"/>
          <a:lstStyle/>
          <a:p>
            <a:pPr marL="0" indent="0" algn="ctr">
              <a:buNone/>
            </a:pPr>
            <a:r>
              <a:rPr lang="en-US" sz="1100" b="1" dirty="0">
                <a:solidFill>
                  <a:srgbClr val="A85F16"/>
                </a:solidFill>
                <a:latin typeface="Calibri" pitchFamily="34" charset="0"/>
                <a:ea typeface="Calibri" pitchFamily="34" charset="-122"/>
                <a:cs typeface="Calibri" pitchFamily="34" charset="-120"/>
              </a:rPr>
              <a:t>n</a:t>
            </a:r>
            <a:endParaRPr lang="en-US" sz="1100" dirty="0"/>
          </a:p>
        </p:txBody>
      </p:sp>
      <p:sp>
        <p:nvSpPr>
          <p:cNvPr id="7" name="Text 5"/>
          <p:cNvSpPr txBox="1"/>
          <p:nvPr/>
        </p:nvSpPr>
        <p:spPr>
          <a:xfrm>
            <a:off x="9701784" y="265176"/>
            <a:ext cx="1691640" cy="237744"/>
          </a:xfrm>
          <a:prstGeom prst="rect">
            <a:avLst/>
          </a:prstGeom>
          <a:noFill/>
          <a:ln/>
        </p:spPr>
        <p:txBody>
          <a:bodyPr wrap="square" lIns="0" tIns="0" rIns="0" bIns="0" rtlCol="0" anchor="ctr"/>
          <a:lstStyle/>
          <a:p>
            <a:pPr marL="0" indent="0">
              <a:buNone/>
            </a:pPr>
            <a:r>
              <a:rPr lang="en-US" sz="950" dirty="0">
                <a:solidFill>
                  <a:srgbClr val="5F6C60"/>
                </a:solidFill>
                <a:latin typeface="Calibri" pitchFamily="34" charset="0"/>
                <a:ea typeface="Calibri" pitchFamily="34" charset="-122"/>
                <a:cs typeface="Calibri" pitchFamily="34" charset="-120"/>
              </a:rPr>
              <a:t>gametophyte generation</a:t>
            </a:r>
            <a:endParaRPr lang="en-US" sz="950" dirty="0"/>
          </a:p>
        </p:txBody>
      </p:sp>
      <p:sp>
        <p:nvSpPr>
          <p:cNvPr id="8" name="Text 6"/>
          <p:cNvSpPr txBox="1"/>
          <p:nvPr/>
        </p:nvSpPr>
        <p:spPr>
          <a:xfrm>
            <a:off x="502920" y="1225296"/>
            <a:ext cx="2971800" cy="502920"/>
          </a:xfrm>
          <a:prstGeom prst="roundRect">
            <a:avLst>
              <a:gd name="adj" fmla="val 10909"/>
            </a:avLst>
          </a:prstGeom>
          <a:solidFill>
            <a:srgbClr val="DDE9D4"/>
          </a:solidFill>
          <a:ln w="15875">
            <a:solidFill>
              <a:srgbClr val="2C5F2D"/>
            </a:solidFill>
          </a:ln>
        </p:spPr>
        <p:txBody>
          <a:bodyPr wrap="square" lIns="50800" tIns="50800" rIns="50800" bIns="50800" rtlCol="0" anchor="ctr"/>
          <a:lstStyle/>
          <a:p>
            <a:pPr marL="0" indent="0" algn="ctr">
              <a:buNone/>
            </a:pPr>
            <a:r>
              <a:rPr lang="en-US" sz="1150" b="1" dirty="0">
                <a:solidFill>
                  <a:srgbClr val="1B3D1C"/>
                </a:solidFill>
                <a:latin typeface="Calibri" pitchFamily="34" charset="0"/>
                <a:ea typeface="Calibri" pitchFamily="34" charset="-122"/>
                <a:cs typeface="Calibri" pitchFamily="34" charset="-120"/>
              </a:rPr>
              <a:t>Megaspore mother cell</a:t>
            </a:r>
            <a:endParaRPr lang="en-US" sz="1150" dirty="0"/>
          </a:p>
          <a:p>
            <a:pPr marL="0" indent="0" algn="ctr">
              <a:buNone/>
            </a:pPr>
            <a:r>
              <a:rPr lang="en-US" sz="880" dirty="0">
                <a:solidFill>
                  <a:srgbClr val="3C5240"/>
                </a:solidFill>
                <a:latin typeface="Calibri" pitchFamily="34" charset="0"/>
                <a:ea typeface="Calibri" pitchFamily="34" charset="-122"/>
                <a:cs typeface="Calibri" pitchFamily="34" charset="-120"/>
              </a:rPr>
              <a:t>2n · single, deep in the nucellus</a:t>
            </a:r>
            <a:endParaRPr lang="en-US" sz="1150" dirty="0"/>
          </a:p>
        </p:txBody>
      </p:sp>
      <p:sp>
        <p:nvSpPr>
          <p:cNvPr id="9" name="Shape 7"/>
          <p:cNvSpPr/>
          <p:nvPr/>
        </p:nvSpPr>
        <p:spPr>
          <a:xfrm>
            <a:off x="1988820" y="1728216"/>
            <a:ext cx="0" cy="146304"/>
          </a:xfrm>
          <a:prstGeom prst="line">
            <a:avLst/>
          </a:prstGeom>
          <a:noFill/>
          <a:ln w="22225">
            <a:solidFill>
              <a:srgbClr val="2C5F2D"/>
            </a:solidFill>
            <a:prstDash val="solid"/>
            <a:tailEnd type="triangle"/>
          </a:ln>
        </p:spPr>
      </p:sp>
      <p:sp>
        <p:nvSpPr>
          <p:cNvPr id="10" name="Text 8"/>
          <p:cNvSpPr txBox="1"/>
          <p:nvPr/>
        </p:nvSpPr>
        <p:spPr>
          <a:xfrm>
            <a:off x="502920" y="1874520"/>
            <a:ext cx="2971800" cy="457200"/>
          </a:xfrm>
          <a:prstGeom prst="roundRect">
            <a:avLst>
              <a:gd name="adj" fmla="val 12000"/>
            </a:avLst>
          </a:prstGeom>
          <a:solidFill>
            <a:srgbClr val="7A2233"/>
          </a:solidFill>
          <a:ln w="15875">
            <a:solidFill>
              <a:srgbClr val="7A2233"/>
            </a:solidFill>
          </a:ln>
        </p:spPr>
        <p:txBody>
          <a:bodyPr wrap="square" lIns="50800" tIns="50800" rIns="50800" bIns="5080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MEIOSIS</a:t>
            </a:r>
            <a:endParaRPr lang="en-US" sz="1150" dirty="0"/>
          </a:p>
          <a:p>
            <a:pPr marL="0" indent="0" algn="ctr">
              <a:buNone/>
            </a:pPr>
            <a:r>
              <a:rPr lang="en-US" sz="880" dirty="0">
                <a:solidFill>
                  <a:srgbClr val="F0D7DB"/>
                </a:solidFill>
                <a:latin typeface="Calibri" pitchFamily="34" charset="0"/>
                <a:ea typeface="Calibri" pitchFamily="34" charset="-122"/>
                <a:cs typeface="Calibri" pitchFamily="34" charset="-120"/>
              </a:rPr>
              <a:t>2n → n</a:t>
            </a:r>
            <a:endParaRPr lang="en-US" sz="1150" dirty="0"/>
          </a:p>
        </p:txBody>
      </p:sp>
      <p:sp>
        <p:nvSpPr>
          <p:cNvPr id="11" name="Shape 9"/>
          <p:cNvSpPr/>
          <p:nvPr/>
        </p:nvSpPr>
        <p:spPr>
          <a:xfrm>
            <a:off x="1988820" y="2331720"/>
            <a:ext cx="0" cy="146304"/>
          </a:xfrm>
          <a:prstGeom prst="line">
            <a:avLst/>
          </a:prstGeom>
          <a:noFill/>
          <a:ln w="22225">
            <a:solidFill>
              <a:srgbClr val="7A2233"/>
            </a:solidFill>
            <a:prstDash val="solid"/>
            <a:tailEnd type="triangle"/>
          </a:ln>
        </p:spPr>
      </p:sp>
      <p:sp>
        <p:nvSpPr>
          <p:cNvPr id="12" name="Text 10"/>
          <p:cNvSpPr txBox="1"/>
          <p:nvPr/>
        </p:nvSpPr>
        <p:spPr>
          <a:xfrm>
            <a:off x="502920" y="2478024"/>
            <a:ext cx="2971800" cy="566928"/>
          </a:xfrm>
          <a:prstGeom prst="roundRect">
            <a:avLst>
              <a:gd name="adj" fmla="val 9677"/>
            </a:avLst>
          </a:prstGeom>
          <a:solidFill>
            <a:srgbClr val="F7E6CC"/>
          </a:solidFill>
          <a:ln w="15875">
            <a:solidFill>
              <a:srgbClr val="A85F16"/>
            </a:solidFill>
          </a:ln>
        </p:spPr>
        <p:txBody>
          <a:bodyPr wrap="square" lIns="50800" tIns="50800" rIns="50800" bIns="50800" rtlCol="0" anchor="ctr"/>
          <a:lstStyle/>
          <a:p>
            <a:pPr marL="0" indent="0" algn="ctr">
              <a:buNone/>
            </a:pPr>
            <a:r>
              <a:rPr lang="en-US" sz="1150" b="1" dirty="0">
                <a:solidFill>
                  <a:srgbClr val="7A430E"/>
                </a:solidFill>
                <a:latin typeface="Calibri" pitchFamily="34" charset="0"/>
                <a:ea typeface="Calibri" pitchFamily="34" charset="-122"/>
                <a:cs typeface="Calibri" pitchFamily="34" charset="-120"/>
              </a:rPr>
              <a:t>Linear tetrad of 4 megaspores</a:t>
            </a:r>
            <a:endParaRPr lang="en-US" sz="1150" dirty="0"/>
          </a:p>
          <a:p>
            <a:pPr marL="0" indent="0" algn="ctr">
              <a:buNone/>
            </a:pPr>
            <a:r>
              <a:rPr lang="en-US" sz="880" dirty="0">
                <a:solidFill>
                  <a:srgbClr val="6B4A22"/>
                </a:solidFill>
                <a:latin typeface="Calibri" pitchFamily="34" charset="0"/>
                <a:ea typeface="Calibri" pitchFamily="34" charset="-122"/>
                <a:cs typeface="Calibri" pitchFamily="34" charset="-120"/>
              </a:rPr>
              <a:t>3 micropylar ones degenerate</a:t>
            </a:r>
            <a:endParaRPr lang="en-US" sz="1150" dirty="0"/>
          </a:p>
        </p:txBody>
      </p:sp>
      <p:sp>
        <p:nvSpPr>
          <p:cNvPr id="13" name="Shape 11"/>
          <p:cNvSpPr/>
          <p:nvPr/>
        </p:nvSpPr>
        <p:spPr>
          <a:xfrm>
            <a:off x="1988820" y="3044952"/>
            <a:ext cx="0" cy="146304"/>
          </a:xfrm>
          <a:prstGeom prst="line">
            <a:avLst/>
          </a:prstGeom>
          <a:noFill/>
          <a:ln w="22225">
            <a:solidFill>
              <a:srgbClr val="A85F16"/>
            </a:solidFill>
            <a:prstDash val="solid"/>
            <a:tailEnd type="triangle"/>
          </a:ln>
        </p:spPr>
      </p:sp>
      <p:sp>
        <p:nvSpPr>
          <p:cNvPr id="14" name="Text 12"/>
          <p:cNvSpPr txBox="1"/>
          <p:nvPr/>
        </p:nvSpPr>
        <p:spPr>
          <a:xfrm>
            <a:off x="502920" y="3191256"/>
            <a:ext cx="2971800" cy="457200"/>
          </a:xfrm>
          <a:prstGeom prst="roundRect">
            <a:avLst>
              <a:gd name="adj" fmla="val 12000"/>
            </a:avLst>
          </a:prstGeom>
          <a:solidFill>
            <a:srgbClr val="A85F16"/>
          </a:solidFill>
          <a:ln w="15875">
            <a:solidFill>
              <a:srgbClr val="A85F16"/>
            </a:solidFill>
          </a:ln>
        </p:spPr>
        <p:txBody>
          <a:bodyPr wrap="square" lIns="50800" tIns="50800" rIns="50800" bIns="5080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1 functional megaspore (n)</a:t>
            </a:r>
            <a:endParaRPr lang="en-US" sz="1150" dirty="0"/>
          </a:p>
        </p:txBody>
      </p:sp>
      <p:sp>
        <p:nvSpPr>
          <p:cNvPr id="15" name="Shape 13"/>
          <p:cNvSpPr/>
          <p:nvPr/>
        </p:nvSpPr>
        <p:spPr>
          <a:xfrm>
            <a:off x="1988820" y="3648456"/>
            <a:ext cx="0" cy="146304"/>
          </a:xfrm>
          <a:prstGeom prst="line">
            <a:avLst/>
          </a:prstGeom>
          <a:noFill/>
          <a:ln w="22225">
            <a:solidFill>
              <a:srgbClr val="A85F16"/>
            </a:solidFill>
            <a:prstDash val="solid"/>
            <a:tailEnd type="triangle"/>
          </a:ln>
        </p:spPr>
      </p:sp>
      <p:sp>
        <p:nvSpPr>
          <p:cNvPr id="16" name="Text 14"/>
          <p:cNvSpPr txBox="1"/>
          <p:nvPr/>
        </p:nvSpPr>
        <p:spPr>
          <a:xfrm>
            <a:off x="502920" y="3794760"/>
            <a:ext cx="2971800" cy="603504"/>
          </a:xfrm>
          <a:prstGeom prst="roundRect">
            <a:avLst>
              <a:gd name="adj" fmla="val 9091"/>
            </a:avLst>
          </a:prstGeom>
          <a:solidFill>
            <a:srgbClr val="F7E6CC"/>
          </a:solidFill>
          <a:ln w="15875">
            <a:solidFill>
              <a:srgbClr val="A85F16"/>
            </a:solidFill>
          </a:ln>
        </p:spPr>
        <p:txBody>
          <a:bodyPr wrap="square" lIns="50800" tIns="50800" rIns="50800" bIns="50800" rtlCol="0" anchor="ctr"/>
          <a:lstStyle/>
          <a:p>
            <a:pPr marL="0" indent="0" algn="ctr">
              <a:buNone/>
            </a:pPr>
            <a:r>
              <a:rPr lang="en-US" sz="1150" b="1" dirty="0">
                <a:solidFill>
                  <a:srgbClr val="7A430E"/>
                </a:solidFill>
                <a:latin typeface="Calibri" pitchFamily="34" charset="0"/>
                <a:ea typeface="Calibri" pitchFamily="34" charset="-122"/>
                <a:cs typeface="Calibri" pitchFamily="34" charset="-120"/>
              </a:rPr>
              <a:t>Free-nuclear divisions</a:t>
            </a:r>
            <a:endParaRPr lang="en-US" sz="1150" dirty="0"/>
          </a:p>
          <a:p>
            <a:pPr marL="0" indent="0" algn="ctr">
              <a:buNone/>
            </a:pPr>
            <a:r>
              <a:rPr lang="en-US" sz="880" dirty="0">
                <a:solidFill>
                  <a:srgbClr val="6B4A22"/>
                </a:solidFill>
                <a:latin typeface="Calibri" pitchFamily="34" charset="0"/>
                <a:ea typeface="Calibri" pitchFamily="34" charset="-122"/>
                <a:cs typeface="Calibri" pitchFamily="34" charset="-120"/>
              </a:rPr>
              <a:t>up to ~2,000 nuclei (2,500 in P. roxburghii)</a:t>
            </a:r>
            <a:endParaRPr lang="en-US" sz="1150" dirty="0"/>
          </a:p>
        </p:txBody>
      </p:sp>
      <p:sp>
        <p:nvSpPr>
          <p:cNvPr id="17" name="Shape 15"/>
          <p:cNvSpPr/>
          <p:nvPr/>
        </p:nvSpPr>
        <p:spPr>
          <a:xfrm>
            <a:off x="1988820" y="4398264"/>
            <a:ext cx="0" cy="146304"/>
          </a:xfrm>
          <a:prstGeom prst="line">
            <a:avLst/>
          </a:prstGeom>
          <a:noFill/>
          <a:ln w="22225">
            <a:solidFill>
              <a:srgbClr val="A85F16"/>
            </a:solidFill>
            <a:prstDash val="solid"/>
            <a:tailEnd type="triangle"/>
          </a:ln>
        </p:spPr>
      </p:sp>
      <p:sp>
        <p:nvSpPr>
          <p:cNvPr id="18" name="Text 16"/>
          <p:cNvSpPr txBox="1"/>
          <p:nvPr/>
        </p:nvSpPr>
        <p:spPr>
          <a:xfrm>
            <a:off x="502920" y="4544568"/>
            <a:ext cx="2971800" cy="603504"/>
          </a:xfrm>
          <a:prstGeom prst="roundRect">
            <a:avLst>
              <a:gd name="adj" fmla="val 9091"/>
            </a:avLst>
          </a:prstGeom>
          <a:solidFill>
            <a:srgbClr val="F7E6CC"/>
          </a:solidFill>
          <a:ln w="15875">
            <a:solidFill>
              <a:srgbClr val="A85F16"/>
            </a:solidFill>
          </a:ln>
        </p:spPr>
        <p:txBody>
          <a:bodyPr wrap="square" lIns="50800" tIns="50800" rIns="50800" bIns="50800" rtlCol="0" anchor="ctr"/>
          <a:lstStyle/>
          <a:p>
            <a:pPr marL="0" indent="0" algn="ctr">
              <a:buNone/>
            </a:pPr>
            <a:r>
              <a:rPr lang="en-US" sz="1150" b="1" dirty="0">
                <a:solidFill>
                  <a:srgbClr val="7A430E"/>
                </a:solidFill>
                <a:latin typeface="Calibri" pitchFamily="34" charset="0"/>
                <a:ea typeface="Calibri" pitchFamily="34" charset="-122"/>
                <a:cs typeface="Calibri" pitchFamily="34" charset="-120"/>
              </a:rPr>
              <a:t>Alveoli → centripetal wall formation</a:t>
            </a:r>
            <a:endParaRPr lang="en-US" sz="1150" dirty="0"/>
          </a:p>
          <a:p>
            <a:pPr marL="0" indent="0" algn="ctr">
              <a:buNone/>
            </a:pPr>
            <a:r>
              <a:rPr lang="en-US" sz="880" dirty="0">
                <a:solidFill>
                  <a:srgbClr val="6B4A22"/>
                </a:solidFill>
                <a:latin typeface="Calibri" pitchFamily="34" charset="0"/>
                <a:ea typeface="Calibri" pitchFamily="34" charset="-122"/>
                <a:cs typeface="Calibri" pitchFamily="34" charset="-120"/>
              </a:rPr>
              <a:t>cellular female prothallus = the “endosperm” (n)</a:t>
            </a:r>
            <a:endParaRPr lang="en-US" sz="1150" dirty="0"/>
          </a:p>
        </p:txBody>
      </p:sp>
      <p:sp>
        <p:nvSpPr>
          <p:cNvPr id="19" name="Shape 17"/>
          <p:cNvSpPr/>
          <p:nvPr/>
        </p:nvSpPr>
        <p:spPr>
          <a:xfrm>
            <a:off x="1988820" y="5148072"/>
            <a:ext cx="0" cy="146304"/>
          </a:xfrm>
          <a:prstGeom prst="line">
            <a:avLst/>
          </a:prstGeom>
          <a:noFill/>
          <a:ln w="22225">
            <a:solidFill>
              <a:srgbClr val="A85F16"/>
            </a:solidFill>
            <a:prstDash val="solid"/>
            <a:tailEnd type="triangle"/>
          </a:ln>
        </p:spPr>
      </p:sp>
      <p:sp>
        <p:nvSpPr>
          <p:cNvPr id="20" name="Text 18"/>
          <p:cNvSpPr txBox="1"/>
          <p:nvPr/>
        </p:nvSpPr>
        <p:spPr>
          <a:xfrm>
            <a:off x="502920" y="5294376"/>
            <a:ext cx="2971800" cy="566928"/>
          </a:xfrm>
          <a:prstGeom prst="roundRect">
            <a:avLst>
              <a:gd name="adj" fmla="val 9677"/>
            </a:avLst>
          </a:prstGeom>
          <a:solidFill>
            <a:srgbClr val="A85F16"/>
          </a:solidFill>
          <a:ln w="15875">
            <a:solidFill>
              <a:srgbClr val="A85F16"/>
            </a:solidFill>
          </a:ln>
        </p:spPr>
        <p:txBody>
          <a:bodyPr wrap="square" lIns="50800" tIns="50800" rIns="50800" bIns="5080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ARCHEGONIA differentiate</a:t>
            </a:r>
            <a:endParaRPr lang="en-US" sz="1150" dirty="0"/>
          </a:p>
          <a:p>
            <a:pPr marL="0" indent="0" algn="ctr">
              <a:buNone/>
            </a:pPr>
            <a:r>
              <a:rPr lang="en-US" sz="880" dirty="0">
                <a:solidFill>
                  <a:srgbClr val="F7E6CC"/>
                </a:solidFill>
                <a:latin typeface="Calibri" pitchFamily="34" charset="0"/>
                <a:ea typeface="Calibri" pitchFamily="34" charset="-122"/>
                <a:cs typeface="Calibri" pitchFamily="34" charset="-120"/>
              </a:rPr>
              <a:t>at the micropylar end</a:t>
            </a:r>
            <a:endParaRPr lang="en-US" sz="1150" dirty="0"/>
          </a:p>
        </p:txBody>
      </p:sp>
      <p:sp>
        <p:nvSpPr>
          <p:cNvPr id="21" name="Text 19"/>
          <p:cNvSpPr txBox="1"/>
          <p:nvPr/>
        </p:nvSpPr>
        <p:spPr>
          <a:xfrm>
            <a:off x="502920" y="6016752"/>
            <a:ext cx="2971800" cy="457200"/>
          </a:xfrm>
          <a:prstGeom prst="roundRect">
            <a:avLst>
              <a:gd name="adj" fmla="val 12000"/>
            </a:avLst>
          </a:prstGeom>
          <a:solidFill>
            <a:srgbClr val="A85F16"/>
          </a:solidFill>
          <a:ln w="15875">
            <a:solidFill>
              <a:srgbClr val="A85F16"/>
            </a:solidFill>
          </a:ln>
        </p:spPr>
        <p:txBody>
          <a:bodyPr wrap="square" lIns="50800" tIns="50800" rIns="50800" bIns="5080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EGG (n) — the female gamete</a:t>
            </a:r>
            <a:endParaRPr lang="en-US" sz="1150" dirty="0"/>
          </a:p>
        </p:txBody>
      </p:sp>
      <p:sp>
        <p:nvSpPr>
          <p:cNvPr id="22" name="Shape 20"/>
          <p:cNvSpPr/>
          <p:nvPr/>
        </p:nvSpPr>
        <p:spPr>
          <a:xfrm>
            <a:off x="1988820" y="5861304"/>
            <a:ext cx="0" cy="155448"/>
          </a:xfrm>
          <a:prstGeom prst="line">
            <a:avLst/>
          </a:prstGeom>
          <a:noFill/>
          <a:ln w="22225">
            <a:solidFill>
              <a:srgbClr val="A85F16"/>
            </a:solidFill>
            <a:prstDash val="solid"/>
            <a:tailEnd type="triangle"/>
          </a:ln>
        </p:spPr>
      </p:sp>
      <p:sp>
        <p:nvSpPr>
          <p:cNvPr id="23" name="Shape 21"/>
          <p:cNvSpPr/>
          <p:nvPr/>
        </p:nvSpPr>
        <p:spPr>
          <a:xfrm>
            <a:off x="3886200" y="1225296"/>
            <a:ext cx="3840480" cy="2999232"/>
          </a:xfrm>
          <a:prstGeom prst="roundRect">
            <a:avLst>
              <a:gd name="adj" fmla="val 2439"/>
            </a:avLst>
          </a:prstGeom>
          <a:solidFill>
            <a:srgbClr val="F1F5EE"/>
          </a:solidFill>
          <a:ln w="12700">
            <a:solidFill>
              <a:srgbClr val="D4DECD"/>
            </a:solidFill>
            <a:prstDash val="solid"/>
          </a:ln>
        </p:spPr>
      </p:sp>
      <p:sp>
        <p:nvSpPr>
          <p:cNvPr id="24" name="Text 22"/>
          <p:cNvSpPr txBox="1"/>
          <p:nvPr/>
        </p:nvSpPr>
        <p:spPr>
          <a:xfrm>
            <a:off x="4087368" y="1335024"/>
            <a:ext cx="3474720" cy="256032"/>
          </a:xfrm>
          <a:prstGeom prst="rect">
            <a:avLst/>
          </a:prstGeom>
          <a:noFill/>
          <a:ln/>
        </p:spPr>
        <p:txBody>
          <a:bodyPr wrap="square" lIns="0" tIns="0" rIns="0" bIns="0" rtlCol="0" anchor="ctr"/>
          <a:lstStyle/>
          <a:p>
            <a:pPr marL="0" indent="0">
              <a:buNone/>
            </a:pPr>
            <a:r>
              <a:rPr lang="en-US" sz="1250" b="1" dirty="0">
                <a:solidFill>
                  <a:srgbClr val="1B3D1C"/>
                </a:solidFill>
                <a:latin typeface="Calibri" pitchFamily="34" charset="0"/>
                <a:ea typeface="Calibri" pitchFamily="34" charset="-122"/>
                <a:cs typeface="Calibri" pitchFamily="34" charset="-120"/>
              </a:rPr>
              <a:t>Anatomy of a gymnosperm archegonium</a:t>
            </a:r>
            <a:endParaRPr lang="en-US" sz="1250" dirty="0"/>
          </a:p>
        </p:txBody>
      </p:sp>
      <p:sp>
        <p:nvSpPr>
          <p:cNvPr id="25" name="Shape 23"/>
          <p:cNvSpPr/>
          <p:nvPr/>
        </p:nvSpPr>
        <p:spPr>
          <a:xfrm>
            <a:off x="4087368" y="1645920"/>
            <a:ext cx="109728" cy="475488"/>
          </a:xfrm>
          <a:prstGeom prst="roundRect">
            <a:avLst>
              <a:gd name="adj" fmla="val 41667"/>
            </a:avLst>
          </a:prstGeom>
          <a:solidFill>
            <a:srgbClr val="A85F16"/>
          </a:solidFill>
          <a:ln w="12700">
            <a:solidFill>
              <a:srgbClr val="A85F16"/>
            </a:solidFill>
            <a:prstDash val="solid"/>
          </a:ln>
        </p:spPr>
      </p:sp>
      <p:sp>
        <p:nvSpPr>
          <p:cNvPr id="26" name="Text 24"/>
          <p:cNvSpPr txBox="1"/>
          <p:nvPr/>
        </p:nvSpPr>
        <p:spPr>
          <a:xfrm>
            <a:off x="4297680" y="1627632"/>
            <a:ext cx="3246120" cy="219456"/>
          </a:xfrm>
          <a:prstGeom prst="rect">
            <a:avLst/>
          </a:prstGeom>
          <a:noFill/>
          <a:ln/>
        </p:spPr>
        <p:txBody>
          <a:bodyPr wrap="square" lIns="0" tIns="0" rIns="0" bIns="0" rtlCol="0" anchor="ctr"/>
          <a:lstStyle/>
          <a:p>
            <a:pPr marL="0" indent="0">
              <a:buNone/>
            </a:pPr>
            <a:r>
              <a:rPr lang="en-US" sz="1050" b="1" dirty="0">
                <a:solidFill>
                  <a:srgbClr val="7A430E"/>
                </a:solidFill>
                <a:latin typeface="Calibri" pitchFamily="34" charset="0"/>
                <a:ea typeface="Calibri" pitchFamily="34" charset="-122"/>
                <a:cs typeface="Calibri" pitchFamily="34" charset="-120"/>
              </a:rPr>
              <a:t>Neck cells (n)</a:t>
            </a:r>
            <a:endParaRPr lang="en-US" sz="1050" dirty="0"/>
          </a:p>
        </p:txBody>
      </p:sp>
      <p:sp>
        <p:nvSpPr>
          <p:cNvPr id="27" name="Text 25"/>
          <p:cNvSpPr txBox="1"/>
          <p:nvPr/>
        </p:nvSpPr>
        <p:spPr>
          <a:xfrm>
            <a:off x="4297680" y="1828800"/>
            <a:ext cx="3246120" cy="384048"/>
          </a:xfrm>
          <a:prstGeom prst="rect">
            <a:avLst/>
          </a:prstGeom>
          <a:noFill/>
          <a:ln/>
        </p:spPr>
        <p:txBody>
          <a:bodyPr wrap="square" lIns="0" tIns="0" rIns="0" bIns="0" rtlCol="0" anchor="ctr"/>
          <a:lstStyle/>
          <a:p>
            <a:pPr marL="0" indent="0">
              <a:buNone/>
            </a:pPr>
            <a:r>
              <a:rPr lang="en-US" sz="900" dirty="0">
                <a:solidFill>
                  <a:srgbClr val="5F6C60"/>
                </a:solidFill>
                <a:latin typeface="Calibri" pitchFamily="34" charset="0"/>
                <a:ea typeface="Calibri" pitchFamily="34" charset="-122"/>
                <a:cs typeface="Calibri" pitchFamily="34" charset="-120"/>
              </a:rPr>
              <a:t>4 in one tier (P. roxburghii, P. wallichiana) or 8 in two tiers (P. rigida). No neck canal cell — already lost.</a:t>
            </a:r>
            <a:endParaRPr lang="en-US" sz="900" dirty="0"/>
          </a:p>
        </p:txBody>
      </p:sp>
      <p:sp>
        <p:nvSpPr>
          <p:cNvPr id="28" name="Shape 26"/>
          <p:cNvSpPr/>
          <p:nvPr/>
        </p:nvSpPr>
        <p:spPr>
          <a:xfrm>
            <a:off x="4087368" y="2267712"/>
            <a:ext cx="109728" cy="475488"/>
          </a:xfrm>
          <a:prstGeom prst="roundRect">
            <a:avLst>
              <a:gd name="adj" fmla="val 41667"/>
            </a:avLst>
          </a:prstGeom>
          <a:solidFill>
            <a:srgbClr val="A85F16"/>
          </a:solidFill>
          <a:ln w="12700">
            <a:solidFill>
              <a:srgbClr val="A85F16"/>
            </a:solidFill>
            <a:prstDash val="solid"/>
          </a:ln>
        </p:spPr>
      </p:sp>
      <p:sp>
        <p:nvSpPr>
          <p:cNvPr id="29" name="Text 27"/>
          <p:cNvSpPr txBox="1"/>
          <p:nvPr/>
        </p:nvSpPr>
        <p:spPr>
          <a:xfrm>
            <a:off x="4297680" y="2249424"/>
            <a:ext cx="3246120" cy="219456"/>
          </a:xfrm>
          <a:prstGeom prst="rect">
            <a:avLst/>
          </a:prstGeom>
          <a:noFill/>
          <a:ln/>
        </p:spPr>
        <p:txBody>
          <a:bodyPr wrap="square" lIns="0" tIns="0" rIns="0" bIns="0" rtlCol="0" anchor="ctr"/>
          <a:lstStyle/>
          <a:p>
            <a:pPr marL="0" indent="0">
              <a:buNone/>
            </a:pPr>
            <a:r>
              <a:rPr lang="en-US" sz="1050" b="1" dirty="0">
                <a:solidFill>
                  <a:srgbClr val="7A430E"/>
                </a:solidFill>
                <a:latin typeface="Calibri" pitchFamily="34" charset="0"/>
                <a:ea typeface="Calibri" pitchFamily="34" charset="-122"/>
                <a:cs typeface="Calibri" pitchFamily="34" charset="-120"/>
              </a:rPr>
              <a:t>Ventral canal cell (n)</a:t>
            </a:r>
            <a:endParaRPr lang="en-US" sz="1050" dirty="0"/>
          </a:p>
        </p:txBody>
      </p:sp>
      <p:sp>
        <p:nvSpPr>
          <p:cNvPr id="30" name="Text 28"/>
          <p:cNvSpPr txBox="1"/>
          <p:nvPr/>
        </p:nvSpPr>
        <p:spPr>
          <a:xfrm>
            <a:off x="4297680" y="2450592"/>
            <a:ext cx="3246120" cy="384048"/>
          </a:xfrm>
          <a:prstGeom prst="rect">
            <a:avLst/>
          </a:prstGeom>
          <a:noFill/>
          <a:ln/>
        </p:spPr>
        <p:txBody>
          <a:bodyPr wrap="square" lIns="0" tIns="0" rIns="0" bIns="0" rtlCol="0" anchor="ctr"/>
          <a:lstStyle/>
          <a:p>
            <a:pPr marL="0" indent="0">
              <a:buNone/>
            </a:pPr>
            <a:r>
              <a:rPr lang="en-US" sz="900" dirty="0">
                <a:solidFill>
                  <a:srgbClr val="5F6C60"/>
                </a:solidFill>
                <a:latin typeface="Calibri" pitchFamily="34" charset="0"/>
                <a:ea typeface="Calibri" pitchFamily="34" charset="-122"/>
                <a:cs typeface="Calibri" pitchFamily="34" charset="-120"/>
              </a:rPr>
              <a:t>Ephemeral, often only a nucleus; degenerates before fertilisation.</a:t>
            </a:r>
            <a:endParaRPr lang="en-US" sz="900" dirty="0"/>
          </a:p>
        </p:txBody>
      </p:sp>
      <p:sp>
        <p:nvSpPr>
          <p:cNvPr id="31" name="Shape 29"/>
          <p:cNvSpPr/>
          <p:nvPr/>
        </p:nvSpPr>
        <p:spPr>
          <a:xfrm>
            <a:off x="4087368" y="2889504"/>
            <a:ext cx="109728" cy="475488"/>
          </a:xfrm>
          <a:prstGeom prst="roundRect">
            <a:avLst>
              <a:gd name="adj" fmla="val 41667"/>
            </a:avLst>
          </a:prstGeom>
          <a:solidFill>
            <a:srgbClr val="A85F16"/>
          </a:solidFill>
          <a:ln w="12700">
            <a:solidFill>
              <a:srgbClr val="A85F16"/>
            </a:solidFill>
            <a:prstDash val="solid"/>
          </a:ln>
        </p:spPr>
      </p:sp>
      <p:sp>
        <p:nvSpPr>
          <p:cNvPr id="32" name="Text 30"/>
          <p:cNvSpPr txBox="1"/>
          <p:nvPr/>
        </p:nvSpPr>
        <p:spPr>
          <a:xfrm>
            <a:off x="4297680" y="2871216"/>
            <a:ext cx="3246120" cy="219456"/>
          </a:xfrm>
          <a:prstGeom prst="rect">
            <a:avLst/>
          </a:prstGeom>
          <a:noFill/>
          <a:ln/>
        </p:spPr>
        <p:txBody>
          <a:bodyPr wrap="square" lIns="0" tIns="0" rIns="0" bIns="0" rtlCol="0" anchor="ctr"/>
          <a:lstStyle/>
          <a:p>
            <a:pPr marL="0" indent="0">
              <a:buNone/>
            </a:pPr>
            <a:r>
              <a:rPr lang="en-US" sz="1050" b="1" dirty="0">
                <a:solidFill>
                  <a:srgbClr val="7A430E"/>
                </a:solidFill>
                <a:latin typeface="Calibri" pitchFamily="34" charset="0"/>
                <a:ea typeface="Calibri" pitchFamily="34" charset="-122"/>
                <a:cs typeface="Calibri" pitchFamily="34" charset="-120"/>
              </a:rPr>
              <a:t>Egg cell (n)</a:t>
            </a:r>
            <a:endParaRPr lang="en-US" sz="1050" dirty="0"/>
          </a:p>
        </p:txBody>
      </p:sp>
      <p:sp>
        <p:nvSpPr>
          <p:cNvPr id="33" name="Text 31"/>
          <p:cNvSpPr txBox="1"/>
          <p:nvPr/>
        </p:nvSpPr>
        <p:spPr>
          <a:xfrm>
            <a:off x="4297680" y="3072384"/>
            <a:ext cx="3246120" cy="384048"/>
          </a:xfrm>
          <a:prstGeom prst="rect">
            <a:avLst/>
          </a:prstGeom>
          <a:noFill/>
          <a:ln/>
        </p:spPr>
        <p:txBody>
          <a:bodyPr wrap="square" lIns="0" tIns="0" rIns="0" bIns="0" rtlCol="0" anchor="ctr"/>
          <a:lstStyle/>
          <a:p>
            <a:pPr marL="0" indent="0">
              <a:buNone/>
            </a:pPr>
            <a:r>
              <a:rPr lang="en-US" sz="900" dirty="0">
                <a:solidFill>
                  <a:srgbClr val="5F6C60"/>
                </a:solidFill>
                <a:latin typeface="Calibri" pitchFamily="34" charset="0"/>
                <a:ea typeface="Calibri" pitchFamily="34" charset="-122"/>
                <a:cs typeface="Calibri" pitchFamily="34" charset="-120"/>
              </a:rPr>
              <a:t>Very large. In cycads it is the largest egg in the plant kingdom — about 3 mm long.</a:t>
            </a:r>
            <a:endParaRPr lang="en-US" sz="900" dirty="0"/>
          </a:p>
        </p:txBody>
      </p:sp>
      <p:sp>
        <p:nvSpPr>
          <p:cNvPr id="34" name="Shape 32"/>
          <p:cNvSpPr/>
          <p:nvPr/>
        </p:nvSpPr>
        <p:spPr>
          <a:xfrm>
            <a:off x="4087368" y="3511296"/>
            <a:ext cx="109728" cy="475488"/>
          </a:xfrm>
          <a:prstGeom prst="roundRect">
            <a:avLst>
              <a:gd name="adj" fmla="val 41667"/>
            </a:avLst>
          </a:prstGeom>
          <a:solidFill>
            <a:srgbClr val="A85F16"/>
          </a:solidFill>
          <a:ln w="12700">
            <a:solidFill>
              <a:srgbClr val="A85F16"/>
            </a:solidFill>
            <a:prstDash val="solid"/>
          </a:ln>
        </p:spPr>
      </p:sp>
      <p:sp>
        <p:nvSpPr>
          <p:cNvPr id="35" name="Text 33"/>
          <p:cNvSpPr txBox="1"/>
          <p:nvPr/>
        </p:nvSpPr>
        <p:spPr>
          <a:xfrm>
            <a:off x="4297680" y="3493008"/>
            <a:ext cx="3246120" cy="219456"/>
          </a:xfrm>
          <a:prstGeom prst="rect">
            <a:avLst/>
          </a:prstGeom>
          <a:noFill/>
          <a:ln/>
        </p:spPr>
        <p:txBody>
          <a:bodyPr wrap="square" lIns="0" tIns="0" rIns="0" bIns="0" rtlCol="0" anchor="ctr"/>
          <a:lstStyle/>
          <a:p>
            <a:pPr marL="0" indent="0">
              <a:buNone/>
            </a:pPr>
            <a:r>
              <a:rPr lang="en-US" sz="1050" b="1" dirty="0">
                <a:solidFill>
                  <a:srgbClr val="7A430E"/>
                </a:solidFill>
                <a:latin typeface="Calibri" pitchFamily="34" charset="0"/>
                <a:ea typeface="Calibri" pitchFamily="34" charset="-122"/>
                <a:cs typeface="Calibri" pitchFamily="34" charset="-120"/>
              </a:rPr>
              <a:t>Jacket / tapetal layer (n)</a:t>
            </a:r>
            <a:endParaRPr lang="en-US" sz="1050" dirty="0"/>
          </a:p>
        </p:txBody>
      </p:sp>
      <p:sp>
        <p:nvSpPr>
          <p:cNvPr id="36" name="Text 34"/>
          <p:cNvSpPr txBox="1"/>
          <p:nvPr/>
        </p:nvSpPr>
        <p:spPr>
          <a:xfrm>
            <a:off x="4297680" y="3694176"/>
            <a:ext cx="3246120" cy="384048"/>
          </a:xfrm>
          <a:prstGeom prst="rect">
            <a:avLst/>
          </a:prstGeom>
          <a:noFill/>
          <a:ln/>
        </p:spPr>
        <p:txBody>
          <a:bodyPr wrap="square" lIns="0" tIns="0" rIns="0" bIns="0" rtlCol="0" anchor="ctr"/>
          <a:lstStyle/>
          <a:p>
            <a:pPr marL="0" indent="0">
              <a:buNone/>
            </a:pPr>
            <a:r>
              <a:rPr lang="en-US" sz="900" dirty="0">
                <a:solidFill>
                  <a:srgbClr val="5F6C60"/>
                </a:solidFill>
                <a:latin typeface="Calibri" pitchFamily="34" charset="0"/>
                <a:ea typeface="Calibri" pitchFamily="34" charset="-122"/>
                <a:cs typeface="Calibri" pitchFamily="34" charset="-120"/>
              </a:rPr>
              <a:t>Nutritive sheath of gametophyte cells around the archegonium.</a:t>
            </a:r>
            <a:endParaRPr lang="en-US" sz="900" dirty="0"/>
          </a:p>
        </p:txBody>
      </p:sp>
      <p:sp>
        <p:nvSpPr>
          <p:cNvPr id="37" name="Shape 35"/>
          <p:cNvSpPr/>
          <p:nvPr/>
        </p:nvSpPr>
        <p:spPr>
          <a:xfrm>
            <a:off x="7845552" y="1225296"/>
            <a:ext cx="3840480" cy="2999232"/>
          </a:xfrm>
          <a:prstGeom prst="roundRect">
            <a:avLst>
              <a:gd name="adj" fmla="val 2439"/>
            </a:avLst>
          </a:prstGeom>
          <a:solidFill>
            <a:srgbClr val="DDE9D4"/>
          </a:solidFill>
          <a:ln w="12700">
            <a:solidFill>
              <a:srgbClr val="2C5F2D"/>
            </a:solidFill>
            <a:prstDash val="solid"/>
          </a:ln>
        </p:spPr>
      </p:sp>
      <p:sp>
        <p:nvSpPr>
          <p:cNvPr id="38" name="Text 36"/>
          <p:cNvSpPr txBox="1"/>
          <p:nvPr/>
        </p:nvSpPr>
        <p:spPr>
          <a:xfrm>
            <a:off x="8046720" y="1335024"/>
            <a:ext cx="3474720" cy="256032"/>
          </a:xfrm>
          <a:prstGeom prst="rect">
            <a:avLst/>
          </a:prstGeom>
          <a:noFill/>
          <a:ln/>
        </p:spPr>
        <p:txBody>
          <a:bodyPr wrap="square" lIns="0" tIns="0" rIns="0" bIns="0" rtlCol="0" anchor="ctr"/>
          <a:lstStyle/>
          <a:p>
            <a:pPr marL="0" indent="0">
              <a:buNone/>
            </a:pPr>
            <a:r>
              <a:rPr lang="en-US" sz="1250" b="1" dirty="0">
                <a:solidFill>
                  <a:srgbClr val="1B3D1C"/>
                </a:solidFill>
                <a:latin typeface="Calibri" pitchFamily="34" charset="0"/>
                <a:ea typeface="Calibri" pitchFamily="34" charset="-122"/>
                <a:cs typeface="Calibri" pitchFamily="34" charset="-120"/>
              </a:rPr>
              <a:t>How many archegonia?</a:t>
            </a:r>
            <a:endParaRPr lang="en-US" sz="1250" dirty="0"/>
          </a:p>
        </p:txBody>
      </p:sp>
      <p:graphicFrame>
        <p:nvGraphicFramePr>
          <p:cNvPr id="39" name="Table 0"/>
          <p:cNvGraphicFramePr>
            <a:graphicFrameLocks noGrp="1"/>
          </p:cNvGraphicFramePr>
          <p:nvPr>
            <p:extLst>
              <p:ext uri="{D42A27DB-BD31-4B8C-83A1-F6EECF244321}">
                <p14:modId xmlns:p14="http://schemas.microsoft.com/office/powerpoint/2010/main" val="1579011935"/>
              </p:ext>
            </p:extLst>
          </p:nvPr>
        </p:nvGraphicFramePr>
        <p:xfrm>
          <a:off x="8046720" y="1700784"/>
          <a:ext cx="3456432" cy="2304288"/>
        </p:xfrm>
        <a:graphic>
          <a:graphicData uri="http://schemas.openxmlformats.org/drawingml/2006/table">
            <a:tbl>
              <a:tblPr/>
              <a:tblGrid>
                <a:gridCol w="1298448">
                  <a:extLst>
                    <a:ext uri="{9D8B030D-6E8A-4147-A177-3AD203B41FA5}">
                      <a16:colId xmlns:a16="http://schemas.microsoft.com/office/drawing/2014/main" val="20000"/>
                    </a:ext>
                  </a:extLst>
                </a:gridCol>
                <a:gridCol w="2157984">
                  <a:extLst>
                    <a:ext uri="{9D8B030D-6E8A-4147-A177-3AD203B41FA5}">
                      <a16:colId xmlns:a16="http://schemas.microsoft.com/office/drawing/2014/main" val="20001"/>
                    </a:ext>
                  </a:extLst>
                </a:gridCol>
              </a:tblGrid>
              <a:tr h="384048">
                <a:tc>
                  <a:txBody>
                    <a:bodyPr/>
                    <a:lstStyle/>
                    <a:p>
                      <a:pPr marL="0" indent="0">
                        <a:buNone/>
                      </a:pPr>
                      <a:r>
                        <a:rPr lang="en-US" sz="1050" b="1" dirty="0">
                          <a:solidFill>
                            <a:srgbClr val="FFFFFF"/>
                          </a:solidFill>
                          <a:latin typeface="Calibri" pitchFamily="34" charset="0"/>
                          <a:ea typeface="Calibri" pitchFamily="34" charset="-122"/>
                          <a:cs typeface="Calibri" pitchFamily="34" charset="-120"/>
                        </a:rPr>
                        <a:t>Taxon</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2C5F2D"/>
                    </a:solidFill>
                  </a:tcPr>
                </a:tc>
                <a:tc>
                  <a:txBody>
                    <a:bodyPr/>
                    <a:lstStyle/>
                    <a:p>
                      <a:pPr marL="0" indent="0">
                        <a:buNone/>
                      </a:pPr>
                      <a:r>
                        <a:rPr lang="en-US" sz="1050" b="1" dirty="0">
                          <a:solidFill>
                            <a:srgbClr val="FFFFFF"/>
                          </a:solidFill>
                          <a:latin typeface="Calibri" pitchFamily="34" charset="0"/>
                          <a:ea typeface="Calibri" pitchFamily="34" charset="-122"/>
                          <a:cs typeface="Calibri" pitchFamily="34" charset="-120"/>
                        </a:rPr>
                        <a:t>Archegonia per gametophyte</a:t>
                      </a:r>
                      <a:endParaRPr lang="en-US" sz="10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solidFill>
                      <a:srgbClr val="2C5F2D"/>
                    </a:solidFill>
                  </a:tcPr>
                </a:tc>
                <a:extLst>
                  <a:ext uri="{0D108BD9-81ED-4DB2-BD59-A6C34878D82A}">
                    <a16:rowId xmlns:a16="http://schemas.microsoft.com/office/drawing/2014/main" val="10000"/>
                  </a:ext>
                </a:extLst>
              </a:tr>
              <a:tr h="384048">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Cycas</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1–6 usual (to 100 in Microcycas)</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1"/>
                  </a:ext>
                </a:extLst>
              </a:tr>
              <a:tr h="384048">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Ginkgo</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2–3</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2"/>
                  </a:ext>
                </a:extLst>
              </a:tr>
              <a:tr h="384048">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Pinus</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2–6 (conifers 1–8)</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3"/>
                  </a:ext>
                </a:extLst>
              </a:tr>
              <a:tr h="384048">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Ephedra</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2–3 — still present</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4"/>
                  </a:ext>
                </a:extLst>
              </a:tr>
              <a:tr h="384048">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Gnetum, Welwitschia</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tc>
                  <a:txBody>
                    <a:bodyPr/>
                    <a:lstStyle/>
                    <a:p>
                      <a:pPr marL="0" indent="0">
                        <a:buNone/>
                      </a:pPr>
                      <a:r>
                        <a:rPr lang="en-US" sz="950" dirty="0">
                          <a:solidFill>
                            <a:srgbClr val="1C2B1D"/>
                          </a:solidFill>
                          <a:latin typeface="Calibri" pitchFamily="34" charset="0"/>
                          <a:ea typeface="Calibri" pitchFamily="34" charset="-122"/>
                          <a:cs typeface="Calibri" pitchFamily="34" charset="-120"/>
                        </a:rPr>
                        <a:t>NONE — free nuclei act as eggs</a:t>
                      </a:r>
                      <a:endParaRPr lang="en-US" sz="950" dirty="0">
                        <a:latin typeface="Calibri" charset="0"/>
                        <a:ea typeface="Calibri" charset="0"/>
                        <a:cs typeface="Calibri" charset="0"/>
                      </a:endParaRPr>
                    </a:p>
                  </a:txBody>
                  <a:tcPr anchor="ctr">
                    <a:lnL w="9525" cap="flat" cmpd="sng" algn="ctr">
                      <a:solidFill>
                        <a:srgbClr val="D6DFD0"/>
                      </a:solidFill>
                      <a:prstDash val="solid"/>
                      <a:round/>
                      <a:headEnd type="none" w="med" len="med"/>
                      <a:tailEnd type="none" w="med" len="med"/>
                    </a:lnL>
                    <a:lnR w="9525" cap="flat" cmpd="sng" algn="ctr">
                      <a:solidFill>
                        <a:srgbClr val="D6DFD0"/>
                      </a:solidFill>
                      <a:prstDash val="solid"/>
                      <a:round/>
                      <a:headEnd type="none" w="med" len="med"/>
                      <a:tailEnd type="none" w="med" len="med"/>
                    </a:lnR>
                    <a:lnT w="9525" cap="flat" cmpd="sng" algn="ctr">
                      <a:solidFill>
                        <a:srgbClr val="D6DFD0"/>
                      </a:solidFill>
                      <a:prstDash val="solid"/>
                      <a:round/>
                      <a:headEnd type="none" w="med" len="med"/>
                      <a:tailEnd type="none" w="med" len="med"/>
                    </a:lnT>
                    <a:lnB w="9525" cap="flat" cmpd="sng" algn="ctr">
                      <a:solidFill>
                        <a:srgbClr val="D6DFD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40" name="Text 37"/>
          <p:cNvSpPr txBox="1"/>
          <p:nvPr/>
        </p:nvSpPr>
        <p:spPr>
          <a:xfrm>
            <a:off x="3886200" y="4370832"/>
            <a:ext cx="7799832" cy="932688"/>
          </a:xfrm>
          <a:prstGeom prst="roundRect">
            <a:avLst>
              <a:gd name="adj" fmla="val 5882"/>
            </a:avLst>
          </a:prstGeom>
          <a:solidFill>
            <a:srgbClr val="F3DFE2"/>
          </a:solidFill>
          <a:ln w="12700">
            <a:solidFill>
              <a:srgbClr val="7A2233"/>
            </a:solidFill>
          </a:ln>
        </p:spPr>
        <p:txBody>
          <a:bodyPr wrap="square" lIns="127000" tIns="127000" rIns="127000" bIns="127000" rtlCol="0" anchor="ctr"/>
          <a:lstStyle/>
          <a:p>
            <a:pPr marL="0" indent="0">
              <a:buNone/>
            </a:pPr>
            <a:r>
              <a:rPr lang="en-US" sz="1200" b="1" dirty="0">
                <a:solidFill>
                  <a:srgbClr val="5C1A28"/>
                </a:solidFill>
                <a:latin typeface="Calibri" pitchFamily="34" charset="0"/>
                <a:ea typeface="Calibri" pitchFamily="34" charset="-122"/>
                <a:cs typeface="Calibri" pitchFamily="34" charset="-120"/>
              </a:rPr>
              <a:t>The “endosperm” trap.  </a:t>
            </a:r>
            <a:r>
              <a:rPr lang="en-US" sz="1200" dirty="0">
                <a:solidFill>
                  <a:srgbClr val="5C1A28"/>
                </a:solidFill>
                <a:latin typeface="Calibri" pitchFamily="34" charset="0"/>
                <a:ea typeface="Calibri" pitchFamily="34" charset="-122"/>
                <a:cs typeface="Calibri" pitchFamily="34" charset="-120"/>
              </a:rPr>
              <a:t>The nutritive tissue of a gymnosperm seed is called endosperm by convention, but it is the FEMALE GAMETOPHYTE: it is haploid (n) and it is laid down BEFORE fertilisation. Angiosperm endosperm is triploid (3n), is a product of double fertilisation, and forms only AFTER fertilisation. Same word, completely different tissue.</a:t>
            </a:r>
            <a:endParaRPr lang="en-US" sz="1200" dirty="0"/>
          </a:p>
        </p:txBody>
      </p:sp>
      <p:sp>
        <p:nvSpPr>
          <p:cNvPr id="41" name="Text 38"/>
          <p:cNvSpPr txBox="1"/>
          <p:nvPr/>
        </p:nvSpPr>
        <p:spPr>
          <a:xfrm>
            <a:off x="3886200" y="5440680"/>
            <a:ext cx="7799832" cy="594360"/>
          </a:xfrm>
          <a:prstGeom prst="rect">
            <a:avLst/>
          </a:prstGeom>
          <a:noFill/>
          <a:ln/>
        </p:spPr>
        <p:txBody>
          <a:bodyPr wrap="square" lIns="0" tIns="0" rIns="0" bIns="0" rtlCol="0" anchor="ctr"/>
          <a:lstStyle/>
          <a:p>
            <a:pPr marL="0" indent="0">
              <a:buNone/>
            </a:pPr>
            <a:r>
              <a:rPr lang="en-US" sz="1150" dirty="0">
                <a:solidFill>
                  <a:srgbClr val="1C2B1D"/>
                </a:solidFill>
                <a:latin typeface="Calibri" pitchFamily="34" charset="0"/>
                <a:ea typeface="Calibri" pitchFamily="34" charset="-122"/>
                <a:cs typeface="Calibri" pitchFamily="34" charset="-120"/>
              </a:rPr>
              <a:t>A conifer ovule is unitegmic and crassinucellate. Its single integument is three-layered — outer fleshy (sarcotesta), middle stony (sclerotesta), inner fleshy (endotesta) — and all three layers are 2n parent sporophyte tissue that later becomes the seed coat.</a:t>
            </a:r>
            <a:endParaRPr lang="en-US" sz="11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txBox="1"/>
          <p:nvPr/>
        </p:nvSpPr>
        <p:spPr>
          <a:xfrm>
            <a:off x="502920" y="274320"/>
            <a:ext cx="11183112" cy="237744"/>
          </a:xfrm>
          <a:prstGeom prst="rect">
            <a:avLst/>
          </a:prstGeom>
          <a:noFill/>
          <a:ln/>
        </p:spPr>
        <p:txBody>
          <a:bodyPr wrap="square" lIns="0" tIns="0" rIns="0" bIns="0" rtlCol="0" anchor="ctr"/>
          <a:lstStyle/>
          <a:p>
            <a:pPr marL="0" indent="0">
              <a:buNone/>
            </a:pPr>
            <a:r>
              <a:rPr lang="en-US" sz="1150" b="1" kern="0" spc="200" dirty="0">
                <a:solidFill>
                  <a:srgbClr val="A85F16"/>
                </a:solidFill>
                <a:latin typeface="Calibri" pitchFamily="34" charset="0"/>
                <a:ea typeface="Calibri" pitchFamily="34" charset="-122"/>
                <a:cs typeface="Calibri" pitchFamily="34" charset="-120"/>
              </a:rPr>
              <a:t>THE DISTINCTION STUDENTS GET WRONG</a:t>
            </a:r>
            <a:endParaRPr lang="en-US" sz="1150" dirty="0"/>
          </a:p>
        </p:txBody>
      </p:sp>
      <p:sp>
        <p:nvSpPr>
          <p:cNvPr id="3" name="Text 1"/>
          <p:cNvSpPr txBox="1"/>
          <p:nvPr/>
        </p:nvSpPr>
        <p:spPr>
          <a:xfrm>
            <a:off x="502920" y="512064"/>
            <a:ext cx="11183112" cy="566928"/>
          </a:xfrm>
          <a:prstGeom prst="rect">
            <a:avLst/>
          </a:prstGeom>
          <a:noFill/>
          <a:ln/>
        </p:spPr>
        <p:txBody>
          <a:bodyPr wrap="square" lIns="0" tIns="0" rIns="0" bIns="0" rtlCol="0" anchor="ctr"/>
          <a:lstStyle/>
          <a:p>
            <a:pPr marL="0" indent="0">
              <a:buNone/>
            </a:pPr>
            <a:r>
              <a:rPr lang="en-US" sz="2900" b="1" dirty="0">
                <a:solidFill>
                  <a:srgbClr val="1B3D1C"/>
                </a:solidFill>
                <a:latin typeface="Cambria" pitchFamily="34" charset="0"/>
                <a:ea typeface="Cambria" pitchFamily="34" charset="-122"/>
                <a:cs typeface="Cambria" pitchFamily="34" charset="-120"/>
              </a:rPr>
              <a:t>Spores vs gametes — both haploid, but not the same thing</a:t>
            </a:r>
            <a:endParaRPr lang="en-US" sz="2900" dirty="0"/>
          </a:p>
        </p:txBody>
      </p:sp>
      <p:sp>
        <p:nvSpPr>
          <p:cNvPr id="4" name="Shape 2"/>
          <p:cNvSpPr/>
          <p:nvPr/>
        </p:nvSpPr>
        <p:spPr>
          <a:xfrm>
            <a:off x="502920" y="1225296"/>
            <a:ext cx="5486400" cy="3794760"/>
          </a:xfrm>
          <a:prstGeom prst="roundRect">
            <a:avLst>
              <a:gd name="adj" fmla="val 2410"/>
            </a:avLst>
          </a:prstGeom>
          <a:solidFill>
            <a:srgbClr val="F7E6CC"/>
          </a:solidFill>
          <a:ln w="15875">
            <a:solidFill>
              <a:srgbClr val="A85F16"/>
            </a:solidFill>
            <a:prstDash val="solid"/>
          </a:ln>
        </p:spPr>
      </p:sp>
      <p:sp>
        <p:nvSpPr>
          <p:cNvPr id="5" name="Text 3"/>
          <p:cNvSpPr txBox="1"/>
          <p:nvPr/>
        </p:nvSpPr>
        <p:spPr>
          <a:xfrm>
            <a:off x="777240" y="1371600"/>
            <a:ext cx="2743200" cy="384048"/>
          </a:xfrm>
          <a:prstGeom prst="rect">
            <a:avLst/>
          </a:prstGeom>
          <a:noFill/>
          <a:ln/>
        </p:spPr>
        <p:txBody>
          <a:bodyPr wrap="square" lIns="0" tIns="0" rIns="0" bIns="0" rtlCol="0" anchor="ctr"/>
          <a:lstStyle/>
          <a:p>
            <a:pPr marL="0" indent="0">
              <a:buNone/>
            </a:pPr>
            <a:r>
              <a:rPr lang="en-US" sz="2200" b="1" dirty="0">
                <a:solidFill>
                  <a:srgbClr val="7A430E"/>
                </a:solidFill>
                <a:latin typeface="Cambria" pitchFamily="34" charset="0"/>
                <a:ea typeface="Cambria" pitchFamily="34" charset="-122"/>
                <a:cs typeface="Cambria" pitchFamily="34" charset="-120"/>
              </a:rPr>
              <a:t>SPORE</a:t>
            </a:r>
            <a:endParaRPr lang="en-US" sz="2200" dirty="0"/>
          </a:p>
        </p:txBody>
      </p:sp>
      <p:sp>
        <p:nvSpPr>
          <p:cNvPr id="6" name="Text 4"/>
          <p:cNvSpPr txBox="1"/>
          <p:nvPr/>
        </p:nvSpPr>
        <p:spPr>
          <a:xfrm>
            <a:off x="777240" y="1773936"/>
            <a:ext cx="4846320" cy="237744"/>
          </a:xfrm>
          <a:prstGeom prst="rect">
            <a:avLst/>
          </a:prstGeom>
          <a:noFill/>
          <a:ln/>
        </p:spPr>
        <p:txBody>
          <a:bodyPr wrap="square" lIns="0" tIns="0" rIns="0" bIns="0" rtlCol="0" anchor="ctr"/>
          <a:lstStyle/>
          <a:p>
            <a:pPr marL="0" indent="0">
              <a:buNone/>
            </a:pPr>
            <a:r>
              <a:rPr lang="en-US" sz="1100" i="1" dirty="0">
                <a:solidFill>
                  <a:srgbClr val="8C5A20"/>
                </a:solidFill>
                <a:latin typeface="Calibri" pitchFamily="34" charset="0"/>
                <a:ea typeface="Calibri" pitchFamily="34" charset="-122"/>
                <a:cs typeface="Calibri" pitchFamily="34" charset="-120"/>
              </a:rPr>
              <a:t>microspore  ·  megaspore</a:t>
            </a:r>
            <a:endParaRPr lang="en-US" sz="1100" dirty="0"/>
          </a:p>
        </p:txBody>
      </p:sp>
      <p:sp>
        <p:nvSpPr>
          <p:cNvPr id="7" name="Shape 5"/>
          <p:cNvSpPr/>
          <p:nvPr/>
        </p:nvSpPr>
        <p:spPr>
          <a:xfrm>
            <a:off x="6199632" y="1225296"/>
            <a:ext cx="5486400" cy="3794760"/>
          </a:xfrm>
          <a:prstGeom prst="roundRect">
            <a:avLst>
              <a:gd name="adj" fmla="val 2410"/>
            </a:avLst>
          </a:prstGeom>
          <a:solidFill>
            <a:srgbClr val="DDE9D4"/>
          </a:solidFill>
          <a:ln w="15875">
            <a:solidFill>
              <a:srgbClr val="2C5F2D"/>
            </a:solidFill>
            <a:prstDash val="solid"/>
          </a:ln>
        </p:spPr>
      </p:sp>
      <p:sp>
        <p:nvSpPr>
          <p:cNvPr id="8" name="Text 6"/>
          <p:cNvSpPr txBox="1"/>
          <p:nvPr/>
        </p:nvSpPr>
        <p:spPr>
          <a:xfrm>
            <a:off x="6473952" y="1371600"/>
            <a:ext cx="2743200" cy="384048"/>
          </a:xfrm>
          <a:prstGeom prst="rect">
            <a:avLst/>
          </a:prstGeom>
          <a:noFill/>
          <a:ln/>
        </p:spPr>
        <p:txBody>
          <a:bodyPr wrap="square" lIns="0" tIns="0" rIns="0" bIns="0" rtlCol="0" anchor="ctr"/>
          <a:lstStyle/>
          <a:p>
            <a:pPr marL="0" indent="0">
              <a:buNone/>
            </a:pPr>
            <a:r>
              <a:rPr lang="en-US" sz="2200" b="1" dirty="0">
                <a:solidFill>
                  <a:srgbClr val="1B3D1C"/>
                </a:solidFill>
                <a:latin typeface="Cambria" pitchFamily="34" charset="0"/>
                <a:ea typeface="Cambria" pitchFamily="34" charset="-122"/>
                <a:cs typeface="Cambria" pitchFamily="34" charset="-120"/>
              </a:rPr>
              <a:t>GAMETE</a:t>
            </a:r>
            <a:endParaRPr lang="en-US" sz="2200" dirty="0"/>
          </a:p>
        </p:txBody>
      </p:sp>
      <p:sp>
        <p:nvSpPr>
          <p:cNvPr id="9" name="Text 7"/>
          <p:cNvSpPr txBox="1"/>
          <p:nvPr/>
        </p:nvSpPr>
        <p:spPr>
          <a:xfrm>
            <a:off x="6473952" y="1773936"/>
            <a:ext cx="4846320" cy="237744"/>
          </a:xfrm>
          <a:prstGeom prst="rect">
            <a:avLst/>
          </a:prstGeom>
          <a:noFill/>
          <a:ln/>
        </p:spPr>
        <p:txBody>
          <a:bodyPr wrap="square" lIns="0" tIns="0" rIns="0" bIns="0" rtlCol="0" anchor="ctr"/>
          <a:lstStyle/>
          <a:p>
            <a:pPr marL="0" indent="0">
              <a:buNone/>
            </a:pPr>
            <a:r>
              <a:rPr lang="en-US" sz="1100" i="1" dirty="0">
                <a:solidFill>
                  <a:srgbClr val="3C5240"/>
                </a:solidFill>
                <a:latin typeface="Calibri" pitchFamily="34" charset="0"/>
                <a:ea typeface="Calibri" pitchFamily="34" charset="-122"/>
                <a:cs typeface="Calibri" pitchFamily="34" charset="-120"/>
              </a:rPr>
              <a:t>male nucleus / spermatozoid  ·  egg</a:t>
            </a:r>
            <a:endParaRPr lang="en-US" sz="1100" dirty="0"/>
          </a:p>
        </p:txBody>
      </p:sp>
      <p:sp>
        <p:nvSpPr>
          <p:cNvPr id="10" name="Text 8"/>
          <p:cNvSpPr txBox="1"/>
          <p:nvPr/>
        </p:nvSpPr>
        <p:spPr>
          <a:xfrm>
            <a:off x="777240" y="2157984"/>
            <a:ext cx="1417320" cy="438912"/>
          </a:xfrm>
          <a:prstGeom prst="rect">
            <a:avLst/>
          </a:prstGeom>
          <a:noFill/>
          <a:ln/>
        </p:spPr>
        <p:txBody>
          <a:bodyPr wrap="square" lIns="0" tIns="0" rIns="0" bIns="0" rtlCol="0" anchor="ctr"/>
          <a:lstStyle/>
          <a:p>
            <a:pPr marL="0" indent="0">
              <a:buNone/>
            </a:pPr>
            <a:r>
              <a:rPr lang="en-US" sz="1000" b="1" dirty="0">
                <a:solidFill>
                  <a:srgbClr val="5F6C60"/>
                </a:solidFill>
                <a:latin typeface="Calibri" pitchFamily="34" charset="0"/>
                <a:ea typeface="Calibri" pitchFamily="34" charset="-122"/>
                <a:cs typeface="Calibri" pitchFamily="34" charset="-120"/>
              </a:rPr>
              <a:t>Made by</a:t>
            </a:r>
            <a:endParaRPr lang="en-US" sz="1000" dirty="0"/>
          </a:p>
        </p:txBody>
      </p:sp>
      <p:sp>
        <p:nvSpPr>
          <p:cNvPr id="11" name="Text 9"/>
          <p:cNvSpPr txBox="1"/>
          <p:nvPr/>
        </p:nvSpPr>
        <p:spPr>
          <a:xfrm>
            <a:off x="2212848" y="2157984"/>
            <a:ext cx="3566160" cy="438912"/>
          </a:xfrm>
          <a:prstGeom prst="rect">
            <a:avLst/>
          </a:prstGeom>
          <a:noFill/>
          <a:ln/>
        </p:spPr>
        <p:txBody>
          <a:bodyPr wrap="square" lIns="0" tIns="0" rIns="0" bIns="0" rtlCol="0" anchor="ctr"/>
          <a:lstStyle/>
          <a:p>
            <a:pPr marL="0" indent="0">
              <a:buNone/>
            </a:pPr>
            <a:r>
              <a:rPr lang="en-US" sz="1050" dirty="0">
                <a:solidFill>
                  <a:srgbClr val="5F3A0C"/>
                </a:solidFill>
                <a:latin typeface="Calibri" pitchFamily="34" charset="0"/>
                <a:ea typeface="Calibri" pitchFamily="34" charset="-122"/>
                <a:cs typeface="Calibri" pitchFamily="34" charset="-120"/>
              </a:rPr>
              <a:t>The SPOROPHYTE (a 2n parent)</a:t>
            </a:r>
            <a:endParaRPr lang="en-US" sz="1050" dirty="0"/>
          </a:p>
        </p:txBody>
      </p:sp>
      <p:sp>
        <p:nvSpPr>
          <p:cNvPr id="12" name="Text 10"/>
          <p:cNvSpPr txBox="1"/>
          <p:nvPr/>
        </p:nvSpPr>
        <p:spPr>
          <a:xfrm>
            <a:off x="6473952" y="2157984"/>
            <a:ext cx="1417320" cy="438912"/>
          </a:xfrm>
          <a:prstGeom prst="rect">
            <a:avLst/>
          </a:prstGeom>
          <a:noFill/>
          <a:ln/>
        </p:spPr>
        <p:txBody>
          <a:bodyPr wrap="square" lIns="0" tIns="0" rIns="0" bIns="0" rtlCol="0" anchor="ctr"/>
          <a:lstStyle/>
          <a:p>
            <a:pPr marL="0" indent="0">
              <a:buNone/>
            </a:pPr>
            <a:r>
              <a:rPr lang="en-US" sz="1000" b="1" dirty="0">
                <a:solidFill>
                  <a:srgbClr val="5F6C60"/>
                </a:solidFill>
                <a:latin typeface="Calibri" pitchFamily="34" charset="0"/>
                <a:ea typeface="Calibri" pitchFamily="34" charset="-122"/>
                <a:cs typeface="Calibri" pitchFamily="34" charset="-120"/>
              </a:rPr>
              <a:t>Made by</a:t>
            </a:r>
            <a:endParaRPr lang="en-US" sz="1000" dirty="0"/>
          </a:p>
        </p:txBody>
      </p:sp>
      <p:sp>
        <p:nvSpPr>
          <p:cNvPr id="13" name="Text 11"/>
          <p:cNvSpPr txBox="1"/>
          <p:nvPr/>
        </p:nvSpPr>
        <p:spPr>
          <a:xfrm>
            <a:off x="7909560" y="2157984"/>
            <a:ext cx="3566160" cy="438912"/>
          </a:xfrm>
          <a:prstGeom prst="rect">
            <a:avLst/>
          </a:prstGeom>
          <a:noFill/>
          <a:ln/>
        </p:spPr>
        <p:txBody>
          <a:bodyPr wrap="square" lIns="0" tIns="0" rIns="0" bIns="0" rtlCol="0" anchor="ctr"/>
          <a:lstStyle/>
          <a:p>
            <a:pPr marL="0" indent="0">
              <a:buNone/>
            </a:pPr>
            <a:r>
              <a:rPr lang="en-US" sz="1050" dirty="0">
                <a:solidFill>
                  <a:srgbClr val="22401F"/>
                </a:solidFill>
                <a:latin typeface="Calibri" pitchFamily="34" charset="0"/>
                <a:ea typeface="Calibri" pitchFamily="34" charset="-122"/>
                <a:cs typeface="Calibri" pitchFamily="34" charset="-120"/>
              </a:rPr>
              <a:t>The GAMETOPHYTE (an n parent)</a:t>
            </a:r>
            <a:endParaRPr lang="en-US" sz="1050" dirty="0"/>
          </a:p>
        </p:txBody>
      </p:sp>
      <p:sp>
        <p:nvSpPr>
          <p:cNvPr id="14" name="Text 12"/>
          <p:cNvSpPr txBox="1"/>
          <p:nvPr/>
        </p:nvSpPr>
        <p:spPr>
          <a:xfrm>
            <a:off x="777240" y="2642616"/>
            <a:ext cx="1417320" cy="438912"/>
          </a:xfrm>
          <a:prstGeom prst="rect">
            <a:avLst/>
          </a:prstGeom>
          <a:noFill/>
          <a:ln/>
        </p:spPr>
        <p:txBody>
          <a:bodyPr wrap="square" lIns="0" tIns="0" rIns="0" bIns="0" rtlCol="0" anchor="ctr"/>
          <a:lstStyle/>
          <a:p>
            <a:pPr marL="0" indent="0">
              <a:buNone/>
            </a:pPr>
            <a:r>
              <a:rPr lang="en-US" sz="1000" b="1" dirty="0">
                <a:solidFill>
                  <a:srgbClr val="5F6C60"/>
                </a:solidFill>
                <a:latin typeface="Calibri" pitchFamily="34" charset="0"/>
                <a:ea typeface="Calibri" pitchFamily="34" charset="-122"/>
                <a:cs typeface="Calibri" pitchFamily="34" charset="-120"/>
              </a:rPr>
              <a:t>By what division</a:t>
            </a:r>
            <a:endParaRPr lang="en-US" sz="1000" dirty="0"/>
          </a:p>
        </p:txBody>
      </p:sp>
      <p:sp>
        <p:nvSpPr>
          <p:cNvPr id="15" name="Text 13"/>
          <p:cNvSpPr txBox="1"/>
          <p:nvPr/>
        </p:nvSpPr>
        <p:spPr>
          <a:xfrm>
            <a:off x="2212848" y="2642616"/>
            <a:ext cx="3566160" cy="438912"/>
          </a:xfrm>
          <a:prstGeom prst="rect">
            <a:avLst/>
          </a:prstGeom>
          <a:noFill/>
          <a:ln/>
        </p:spPr>
        <p:txBody>
          <a:bodyPr wrap="square" lIns="0" tIns="0" rIns="0" bIns="0" rtlCol="0" anchor="ctr"/>
          <a:lstStyle/>
          <a:p>
            <a:pPr marL="0" indent="0">
              <a:buNone/>
            </a:pPr>
            <a:r>
              <a:rPr lang="en-US" sz="1050" dirty="0">
                <a:solidFill>
                  <a:srgbClr val="5F3A0C"/>
                </a:solidFill>
                <a:latin typeface="Calibri" pitchFamily="34" charset="0"/>
                <a:ea typeface="Calibri" pitchFamily="34" charset="-122"/>
                <a:cs typeface="Calibri" pitchFamily="34" charset="-120"/>
              </a:rPr>
              <a:t>MEIOSIS — ploidy is halved</a:t>
            </a:r>
            <a:endParaRPr lang="en-US" sz="1050" dirty="0"/>
          </a:p>
        </p:txBody>
      </p:sp>
      <p:sp>
        <p:nvSpPr>
          <p:cNvPr id="16" name="Text 14"/>
          <p:cNvSpPr txBox="1"/>
          <p:nvPr/>
        </p:nvSpPr>
        <p:spPr>
          <a:xfrm>
            <a:off x="6473952" y="2642616"/>
            <a:ext cx="1417320" cy="438912"/>
          </a:xfrm>
          <a:prstGeom prst="rect">
            <a:avLst/>
          </a:prstGeom>
          <a:noFill/>
          <a:ln/>
        </p:spPr>
        <p:txBody>
          <a:bodyPr wrap="square" lIns="0" tIns="0" rIns="0" bIns="0" rtlCol="0" anchor="ctr"/>
          <a:lstStyle/>
          <a:p>
            <a:pPr marL="0" indent="0">
              <a:buNone/>
            </a:pPr>
            <a:r>
              <a:rPr lang="en-US" sz="1000" b="1" dirty="0">
                <a:solidFill>
                  <a:srgbClr val="5F6C60"/>
                </a:solidFill>
                <a:latin typeface="Calibri" pitchFamily="34" charset="0"/>
                <a:ea typeface="Calibri" pitchFamily="34" charset="-122"/>
                <a:cs typeface="Calibri" pitchFamily="34" charset="-120"/>
              </a:rPr>
              <a:t>By what division</a:t>
            </a:r>
            <a:endParaRPr lang="en-US" sz="1000" dirty="0"/>
          </a:p>
        </p:txBody>
      </p:sp>
      <p:sp>
        <p:nvSpPr>
          <p:cNvPr id="17" name="Text 15"/>
          <p:cNvSpPr txBox="1"/>
          <p:nvPr/>
        </p:nvSpPr>
        <p:spPr>
          <a:xfrm>
            <a:off x="7909560" y="2642616"/>
            <a:ext cx="3566160" cy="438912"/>
          </a:xfrm>
          <a:prstGeom prst="rect">
            <a:avLst/>
          </a:prstGeom>
          <a:noFill/>
          <a:ln/>
        </p:spPr>
        <p:txBody>
          <a:bodyPr wrap="square" lIns="0" tIns="0" rIns="0" bIns="0" rtlCol="0" anchor="ctr"/>
          <a:lstStyle/>
          <a:p>
            <a:pPr marL="0" indent="0">
              <a:buNone/>
            </a:pPr>
            <a:r>
              <a:rPr lang="en-US" sz="1050" dirty="0">
                <a:solidFill>
                  <a:srgbClr val="22401F"/>
                </a:solidFill>
                <a:latin typeface="Calibri" pitchFamily="34" charset="0"/>
                <a:ea typeface="Calibri" pitchFamily="34" charset="-122"/>
                <a:cs typeface="Calibri" pitchFamily="34" charset="-120"/>
              </a:rPr>
              <a:t>MITOSIS — ploidy is unchanged</a:t>
            </a:r>
            <a:endParaRPr lang="en-US" sz="1050" dirty="0"/>
          </a:p>
        </p:txBody>
      </p:sp>
      <p:sp>
        <p:nvSpPr>
          <p:cNvPr id="18" name="Text 16"/>
          <p:cNvSpPr txBox="1"/>
          <p:nvPr/>
        </p:nvSpPr>
        <p:spPr>
          <a:xfrm>
            <a:off x="777240" y="3127248"/>
            <a:ext cx="1417320" cy="438912"/>
          </a:xfrm>
          <a:prstGeom prst="rect">
            <a:avLst/>
          </a:prstGeom>
          <a:noFill/>
          <a:ln/>
        </p:spPr>
        <p:txBody>
          <a:bodyPr wrap="square" lIns="0" tIns="0" rIns="0" bIns="0" rtlCol="0" anchor="ctr"/>
          <a:lstStyle/>
          <a:p>
            <a:pPr marL="0" indent="0">
              <a:buNone/>
            </a:pPr>
            <a:r>
              <a:rPr lang="en-US" sz="1000" b="1" dirty="0">
                <a:solidFill>
                  <a:srgbClr val="5F6C60"/>
                </a:solidFill>
                <a:latin typeface="Calibri" pitchFamily="34" charset="0"/>
                <a:ea typeface="Calibri" pitchFamily="34" charset="-122"/>
                <a:cs typeface="Calibri" pitchFamily="34" charset="-120"/>
              </a:rPr>
              <a:t>Ploidy</a:t>
            </a:r>
            <a:endParaRPr lang="en-US" sz="1000" dirty="0"/>
          </a:p>
        </p:txBody>
      </p:sp>
      <p:sp>
        <p:nvSpPr>
          <p:cNvPr id="19" name="Text 17"/>
          <p:cNvSpPr txBox="1"/>
          <p:nvPr/>
        </p:nvSpPr>
        <p:spPr>
          <a:xfrm>
            <a:off x="2212848" y="3127248"/>
            <a:ext cx="3566160" cy="438912"/>
          </a:xfrm>
          <a:prstGeom prst="rect">
            <a:avLst/>
          </a:prstGeom>
          <a:noFill/>
          <a:ln/>
        </p:spPr>
        <p:txBody>
          <a:bodyPr wrap="square" lIns="0" tIns="0" rIns="0" bIns="0" rtlCol="0" anchor="ctr"/>
          <a:lstStyle/>
          <a:p>
            <a:pPr marL="0" indent="0">
              <a:buNone/>
            </a:pPr>
            <a:r>
              <a:rPr lang="en-US" sz="1050" dirty="0">
                <a:solidFill>
                  <a:srgbClr val="5F3A0C"/>
                </a:solidFill>
                <a:latin typeface="Calibri" pitchFamily="34" charset="0"/>
                <a:ea typeface="Calibri" pitchFamily="34" charset="-122"/>
                <a:cs typeface="Calibri" pitchFamily="34" charset="-120"/>
              </a:rPr>
              <a:t>n</a:t>
            </a:r>
            <a:endParaRPr lang="en-US" sz="1050" dirty="0"/>
          </a:p>
        </p:txBody>
      </p:sp>
      <p:sp>
        <p:nvSpPr>
          <p:cNvPr id="20" name="Text 18"/>
          <p:cNvSpPr txBox="1"/>
          <p:nvPr/>
        </p:nvSpPr>
        <p:spPr>
          <a:xfrm>
            <a:off x="6473952" y="3127248"/>
            <a:ext cx="1417320" cy="438912"/>
          </a:xfrm>
          <a:prstGeom prst="rect">
            <a:avLst/>
          </a:prstGeom>
          <a:noFill/>
          <a:ln/>
        </p:spPr>
        <p:txBody>
          <a:bodyPr wrap="square" lIns="0" tIns="0" rIns="0" bIns="0" rtlCol="0" anchor="ctr"/>
          <a:lstStyle/>
          <a:p>
            <a:pPr marL="0" indent="0">
              <a:buNone/>
            </a:pPr>
            <a:r>
              <a:rPr lang="en-US" sz="1000" b="1" dirty="0">
                <a:solidFill>
                  <a:srgbClr val="5F6C60"/>
                </a:solidFill>
                <a:latin typeface="Calibri" pitchFamily="34" charset="0"/>
                <a:ea typeface="Calibri" pitchFamily="34" charset="-122"/>
                <a:cs typeface="Calibri" pitchFamily="34" charset="-120"/>
              </a:rPr>
              <a:t>Ploidy</a:t>
            </a:r>
            <a:endParaRPr lang="en-US" sz="1000" dirty="0"/>
          </a:p>
        </p:txBody>
      </p:sp>
      <p:sp>
        <p:nvSpPr>
          <p:cNvPr id="21" name="Text 19"/>
          <p:cNvSpPr txBox="1"/>
          <p:nvPr/>
        </p:nvSpPr>
        <p:spPr>
          <a:xfrm>
            <a:off x="7909560" y="3127248"/>
            <a:ext cx="3566160" cy="438912"/>
          </a:xfrm>
          <a:prstGeom prst="rect">
            <a:avLst/>
          </a:prstGeom>
          <a:noFill/>
          <a:ln/>
        </p:spPr>
        <p:txBody>
          <a:bodyPr wrap="square" lIns="0" tIns="0" rIns="0" bIns="0" rtlCol="0" anchor="ctr"/>
          <a:lstStyle/>
          <a:p>
            <a:pPr marL="0" indent="0">
              <a:buNone/>
            </a:pPr>
            <a:r>
              <a:rPr lang="en-US" sz="1050" dirty="0">
                <a:solidFill>
                  <a:srgbClr val="22401F"/>
                </a:solidFill>
                <a:latin typeface="Calibri" pitchFamily="34" charset="0"/>
                <a:ea typeface="Calibri" pitchFamily="34" charset="-122"/>
                <a:cs typeface="Calibri" pitchFamily="34" charset="-120"/>
              </a:rPr>
              <a:t>n</a:t>
            </a:r>
            <a:endParaRPr lang="en-US" sz="1050" dirty="0"/>
          </a:p>
        </p:txBody>
      </p:sp>
      <p:sp>
        <p:nvSpPr>
          <p:cNvPr id="22" name="Text 20"/>
          <p:cNvSpPr txBox="1"/>
          <p:nvPr/>
        </p:nvSpPr>
        <p:spPr>
          <a:xfrm>
            <a:off x="777240" y="3611880"/>
            <a:ext cx="1417320" cy="438912"/>
          </a:xfrm>
          <a:prstGeom prst="rect">
            <a:avLst/>
          </a:prstGeom>
          <a:noFill/>
          <a:ln/>
        </p:spPr>
        <p:txBody>
          <a:bodyPr wrap="square" lIns="0" tIns="0" rIns="0" bIns="0" rtlCol="0" anchor="ctr"/>
          <a:lstStyle/>
          <a:p>
            <a:pPr marL="0" indent="0">
              <a:buNone/>
            </a:pPr>
            <a:r>
              <a:rPr lang="en-US" sz="1000" b="1" dirty="0">
                <a:solidFill>
                  <a:srgbClr val="5F6C60"/>
                </a:solidFill>
                <a:latin typeface="Calibri" pitchFamily="34" charset="0"/>
                <a:ea typeface="Calibri" pitchFamily="34" charset="-122"/>
                <a:cs typeface="Calibri" pitchFamily="34" charset="-120"/>
              </a:rPr>
              <a:t>Where</a:t>
            </a:r>
            <a:endParaRPr lang="en-US" sz="1000" dirty="0"/>
          </a:p>
        </p:txBody>
      </p:sp>
      <p:sp>
        <p:nvSpPr>
          <p:cNvPr id="23" name="Text 21"/>
          <p:cNvSpPr txBox="1"/>
          <p:nvPr/>
        </p:nvSpPr>
        <p:spPr>
          <a:xfrm>
            <a:off x="2212848" y="3611880"/>
            <a:ext cx="3566160" cy="438912"/>
          </a:xfrm>
          <a:prstGeom prst="rect">
            <a:avLst/>
          </a:prstGeom>
          <a:noFill/>
          <a:ln/>
        </p:spPr>
        <p:txBody>
          <a:bodyPr wrap="square" lIns="0" tIns="0" rIns="0" bIns="0" rtlCol="0" anchor="ctr"/>
          <a:lstStyle/>
          <a:p>
            <a:pPr marL="0" indent="0">
              <a:buNone/>
            </a:pPr>
            <a:r>
              <a:rPr lang="en-US" sz="1050" dirty="0">
                <a:solidFill>
                  <a:srgbClr val="5F3A0C"/>
                </a:solidFill>
                <a:latin typeface="Calibri" pitchFamily="34" charset="0"/>
                <a:ea typeface="Calibri" pitchFamily="34" charset="-122"/>
                <a:cs typeface="Calibri" pitchFamily="34" charset="-120"/>
              </a:rPr>
              <a:t>Inside a sporangium: microsporangium or nucellus</a:t>
            </a:r>
            <a:endParaRPr lang="en-US" sz="1050" dirty="0"/>
          </a:p>
        </p:txBody>
      </p:sp>
      <p:sp>
        <p:nvSpPr>
          <p:cNvPr id="24" name="Text 22"/>
          <p:cNvSpPr txBox="1"/>
          <p:nvPr/>
        </p:nvSpPr>
        <p:spPr>
          <a:xfrm>
            <a:off x="6473952" y="3611880"/>
            <a:ext cx="1417320" cy="438912"/>
          </a:xfrm>
          <a:prstGeom prst="rect">
            <a:avLst/>
          </a:prstGeom>
          <a:noFill/>
          <a:ln/>
        </p:spPr>
        <p:txBody>
          <a:bodyPr wrap="square" lIns="0" tIns="0" rIns="0" bIns="0" rtlCol="0" anchor="ctr"/>
          <a:lstStyle/>
          <a:p>
            <a:pPr marL="0" indent="0">
              <a:buNone/>
            </a:pPr>
            <a:r>
              <a:rPr lang="en-US" sz="1000" b="1" dirty="0">
                <a:solidFill>
                  <a:srgbClr val="5F6C60"/>
                </a:solidFill>
                <a:latin typeface="Calibri" pitchFamily="34" charset="0"/>
                <a:ea typeface="Calibri" pitchFamily="34" charset="-122"/>
                <a:cs typeface="Calibri" pitchFamily="34" charset="-120"/>
              </a:rPr>
              <a:t>Where</a:t>
            </a:r>
            <a:endParaRPr lang="en-US" sz="1000" dirty="0"/>
          </a:p>
        </p:txBody>
      </p:sp>
      <p:sp>
        <p:nvSpPr>
          <p:cNvPr id="25" name="Text 23"/>
          <p:cNvSpPr txBox="1"/>
          <p:nvPr/>
        </p:nvSpPr>
        <p:spPr>
          <a:xfrm>
            <a:off x="7909560" y="3611880"/>
            <a:ext cx="3566160" cy="438912"/>
          </a:xfrm>
          <a:prstGeom prst="rect">
            <a:avLst/>
          </a:prstGeom>
          <a:noFill/>
          <a:ln/>
        </p:spPr>
        <p:txBody>
          <a:bodyPr wrap="square" lIns="0" tIns="0" rIns="0" bIns="0" rtlCol="0" anchor="ctr"/>
          <a:lstStyle/>
          <a:p>
            <a:pPr marL="0" indent="0">
              <a:buNone/>
            </a:pPr>
            <a:r>
              <a:rPr lang="en-US" sz="1050" dirty="0">
                <a:solidFill>
                  <a:srgbClr val="22401F"/>
                </a:solidFill>
                <a:latin typeface="Calibri" pitchFamily="34" charset="0"/>
                <a:ea typeface="Calibri" pitchFamily="34" charset="-122"/>
                <a:cs typeface="Calibri" pitchFamily="34" charset="-120"/>
              </a:rPr>
              <a:t>Inside a gametangium: the reduced antheridium (generative cell) or the archegonium</a:t>
            </a:r>
            <a:endParaRPr lang="en-US" sz="1050" dirty="0"/>
          </a:p>
        </p:txBody>
      </p:sp>
      <p:sp>
        <p:nvSpPr>
          <p:cNvPr id="26" name="Text 24"/>
          <p:cNvSpPr txBox="1"/>
          <p:nvPr/>
        </p:nvSpPr>
        <p:spPr>
          <a:xfrm>
            <a:off x="777240" y="4096512"/>
            <a:ext cx="1417320" cy="438912"/>
          </a:xfrm>
          <a:prstGeom prst="rect">
            <a:avLst/>
          </a:prstGeom>
          <a:noFill/>
          <a:ln/>
        </p:spPr>
        <p:txBody>
          <a:bodyPr wrap="square" lIns="0" tIns="0" rIns="0" bIns="0" rtlCol="0" anchor="ctr"/>
          <a:lstStyle/>
          <a:p>
            <a:pPr marL="0" indent="0">
              <a:buNone/>
            </a:pPr>
            <a:r>
              <a:rPr lang="en-US" sz="1000" b="1" dirty="0">
                <a:solidFill>
                  <a:srgbClr val="5F6C60"/>
                </a:solidFill>
                <a:latin typeface="Calibri" pitchFamily="34" charset="0"/>
                <a:ea typeface="Calibri" pitchFamily="34" charset="-122"/>
                <a:cs typeface="Calibri" pitchFamily="34" charset="-120"/>
              </a:rPr>
              <a:t>Does it fuse?</a:t>
            </a:r>
            <a:endParaRPr lang="en-US" sz="1000" dirty="0"/>
          </a:p>
        </p:txBody>
      </p:sp>
      <p:sp>
        <p:nvSpPr>
          <p:cNvPr id="27" name="Text 25"/>
          <p:cNvSpPr txBox="1"/>
          <p:nvPr/>
        </p:nvSpPr>
        <p:spPr>
          <a:xfrm>
            <a:off x="2212848" y="4096512"/>
            <a:ext cx="3566160" cy="438912"/>
          </a:xfrm>
          <a:prstGeom prst="rect">
            <a:avLst/>
          </a:prstGeom>
          <a:noFill/>
          <a:ln/>
        </p:spPr>
        <p:txBody>
          <a:bodyPr wrap="square" lIns="0" tIns="0" rIns="0" bIns="0" rtlCol="0" anchor="ctr"/>
          <a:lstStyle/>
          <a:p>
            <a:pPr marL="0" indent="0">
              <a:buNone/>
            </a:pPr>
            <a:r>
              <a:rPr lang="en-US" sz="1050" dirty="0">
                <a:solidFill>
                  <a:srgbClr val="5F3A0C"/>
                </a:solidFill>
                <a:latin typeface="Calibri" pitchFamily="34" charset="0"/>
                <a:ea typeface="Calibri" pitchFamily="34" charset="-122"/>
                <a:cs typeface="Calibri" pitchFamily="34" charset="-120"/>
              </a:rPr>
              <a:t>NO — a spore never fuses with anything</a:t>
            </a:r>
            <a:endParaRPr lang="en-US" sz="1050" dirty="0"/>
          </a:p>
        </p:txBody>
      </p:sp>
      <p:sp>
        <p:nvSpPr>
          <p:cNvPr id="28" name="Text 26"/>
          <p:cNvSpPr txBox="1"/>
          <p:nvPr/>
        </p:nvSpPr>
        <p:spPr>
          <a:xfrm>
            <a:off x="6473952" y="4096512"/>
            <a:ext cx="1417320" cy="438912"/>
          </a:xfrm>
          <a:prstGeom prst="rect">
            <a:avLst/>
          </a:prstGeom>
          <a:noFill/>
          <a:ln/>
        </p:spPr>
        <p:txBody>
          <a:bodyPr wrap="square" lIns="0" tIns="0" rIns="0" bIns="0" rtlCol="0" anchor="ctr"/>
          <a:lstStyle/>
          <a:p>
            <a:pPr marL="0" indent="0">
              <a:buNone/>
            </a:pPr>
            <a:r>
              <a:rPr lang="en-US" sz="1000" b="1" dirty="0">
                <a:solidFill>
                  <a:srgbClr val="5F6C60"/>
                </a:solidFill>
                <a:latin typeface="Calibri" pitchFamily="34" charset="0"/>
                <a:ea typeface="Calibri" pitchFamily="34" charset="-122"/>
                <a:cs typeface="Calibri" pitchFamily="34" charset="-120"/>
              </a:rPr>
              <a:t>Does it fuse?</a:t>
            </a:r>
            <a:endParaRPr lang="en-US" sz="1000" dirty="0"/>
          </a:p>
        </p:txBody>
      </p:sp>
      <p:sp>
        <p:nvSpPr>
          <p:cNvPr id="29" name="Text 27"/>
          <p:cNvSpPr txBox="1"/>
          <p:nvPr/>
        </p:nvSpPr>
        <p:spPr>
          <a:xfrm>
            <a:off x="7909560" y="4096512"/>
            <a:ext cx="3566160" cy="438912"/>
          </a:xfrm>
          <a:prstGeom prst="rect">
            <a:avLst/>
          </a:prstGeom>
          <a:noFill/>
          <a:ln/>
        </p:spPr>
        <p:txBody>
          <a:bodyPr wrap="square" lIns="0" tIns="0" rIns="0" bIns="0" rtlCol="0" anchor="ctr"/>
          <a:lstStyle/>
          <a:p>
            <a:pPr marL="0" indent="0">
              <a:buNone/>
            </a:pPr>
            <a:r>
              <a:rPr lang="en-US" sz="1050" dirty="0">
                <a:solidFill>
                  <a:srgbClr val="22401F"/>
                </a:solidFill>
                <a:latin typeface="Calibri" pitchFamily="34" charset="0"/>
                <a:ea typeface="Calibri" pitchFamily="34" charset="-122"/>
                <a:cs typeface="Calibri" pitchFamily="34" charset="-120"/>
              </a:rPr>
              <a:t>YES — it must fuse, or it dies</a:t>
            </a:r>
            <a:endParaRPr lang="en-US" sz="1050" dirty="0"/>
          </a:p>
        </p:txBody>
      </p:sp>
      <p:sp>
        <p:nvSpPr>
          <p:cNvPr id="30" name="Text 28"/>
          <p:cNvSpPr txBox="1"/>
          <p:nvPr/>
        </p:nvSpPr>
        <p:spPr>
          <a:xfrm>
            <a:off x="777240" y="4581144"/>
            <a:ext cx="1417320" cy="438912"/>
          </a:xfrm>
          <a:prstGeom prst="rect">
            <a:avLst/>
          </a:prstGeom>
          <a:noFill/>
          <a:ln/>
        </p:spPr>
        <p:txBody>
          <a:bodyPr wrap="square" lIns="0" tIns="0" rIns="0" bIns="0" rtlCol="0" anchor="ctr"/>
          <a:lstStyle/>
          <a:p>
            <a:pPr marL="0" indent="0">
              <a:buNone/>
            </a:pPr>
            <a:r>
              <a:rPr lang="en-US" sz="1000" b="1" dirty="0">
                <a:solidFill>
                  <a:srgbClr val="5F6C60"/>
                </a:solidFill>
                <a:latin typeface="Calibri" pitchFamily="34" charset="0"/>
                <a:ea typeface="Calibri" pitchFamily="34" charset="-122"/>
                <a:cs typeface="Calibri" pitchFamily="34" charset="-120"/>
              </a:rPr>
              <a:t>What it becomes</a:t>
            </a:r>
            <a:endParaRPr lang="en-US" sz="1000" dirty="0"/>
          </a:p>
        </p:txBody>
      </p:sp>
      <p:sp>
        <p:nvSpPr>
          <p:cNvPr id="31" name="Text 29"/>
          <p:cNvSpPr txBox="1"/>
          <p:nvPr/>
        </p:nvSpPr>
        <p:spPr>
          <a:xfrm>
            <a:off x="2212848" y="4581144"/>
            <a:ext cx="3566160" cy="438912"/>
          </a:xfrm>
          <a:prstGeom prst="rect">
            <a:avLst/>
          </a:prstGeom>
          <a:noFill/>
          <a:ln/>
        </p:spPr>
        <p:txBody>
          <a:bodyPr wrap="square" lIns="0" tIns="0" rIns="0" bIns="0" rtlCol="0" anchor="ctr"/>
          <a:lstStyle/>
          <a:p>
            <a:pPr marL="0" indent="0">
              <a:buNone/>
            </a:pPr>
            <a:r>
              <a:rPr lang="en-US" sz="1050" dirty="0">
                <a:solidFill>
                  <a:srgbClr val="5F3A0C"/>
                </a:solidFill>
                <a:latin typeface="Calibri" pitchFamily="34" charset="0"/>
                <a:ea typeface="Calibri" pitchFamily="34" charset="-122"/>
                <a:cs typeface="Calibri" pitchFamily="34" charset="-120"/>
              </a:rPr>
              <a:t>Germinates by mitosis into a multicellular gametophyte</a:t>
            </a:r>
            <a:endParaRPr lang="en-US" sz="1050" dirty="0"/>
          </a:p>
        </p:txBody>
      </p:sp>
      <p:sp>
        <p:nvSpPr>
          <p:cNvPr id="32" name="Text 30"/>
          <p:cNvSpPr txBox="1"/>
          <p:nvPr/>
        </p:nvSpPr>
        <p:spPr>
          <a:xfrm>
            <a:off x="6473952" y="4581144"/>
            <a:ext cx="1417320" cy="438912"/>
          </a:xfrm>
          <a:prstGeom prst="rect">
            <a:avLst/>
          </a:prstGeom>
          <a:noFill/>
          <a:ln/>
        </p:spPr>
        <p:txBody>
          <a:bodyPr wrap="square" lIns="0" tIns="0" rIns="0" bIns="0" rtlCol="0" anchor="ctr"/>
          <a:lstStyle/>
          <a:p>
            <a:pPr marL="0" indent="0">
              <a:buNone/>
            </a:pPr>
            <a:r>
              <a:rPr lang="en-US" sz="1000" b="1" dirty="0">
                <a:solidFill>
                  <a:srgbClr val="5F6C60"/>
                </a:solidFill>
                <a:latin typeface="Calibri" pitchFamily="34" charset="0"/>
                <a:ea typeface="Calibri" pitchFamily="34" charset="-122"/>
                <a:cs typeface="Calibri" pitchFamily="34" charset="-120"/>
              </a:rPr>
              <a:t>What it becomes</a:t>
            </a:r>
            <a:endParaRPr lang="en-US" sz="1000" dirty="0"/>
          </a:p>
        </p:txBody>
      </p:sp>
      <p:sp>
        <p:nvSpPr>
          <p:cNvPr id="33" name="Text 31"/>
          <p:cNvSpPr txBox="1"/>
          <p:nvPr/>
        </p:nvSpPr>
        <p:spPr>
          <a:xfrm>
            <a:off x="7909560" y="4581144"/>
            <a:ext cx="3566160" cy="438912"/>
          </a:xfrm>
          <a:prstGeom prst="rect">
            <a:avLst/>
          </a:prstGeom>
          <a:noFill/>
          <a:ln/>
        </p:spPr>
        <p:txBody>
          <a:bodyPr wrap="square" lIns="0" tIns="0" rIns="0" bIns="0" rtlCol="0" anchor="ctr"/>
          <a:lstStyle/>
          <a:p>
            <a:pPr marL="0" indent="0">
              <a:buNone/>
            </a:pPr>
            <a:r>
              <a:rPr lang="en-US" sz="1050" dirty="0">
                <a:solidFill>
                  <a:srgbClr val="22401F"/>
                </a:solidFill>
                <a:latin typeface="Calibri" pitchFamily="34" charset="0"/>
                <a:ea typeface="Calibri" pitchFamily="34" charset="-122"/>
                <a:cs typeface="Calibri" pitchFamily="34" charset="-120"/>
              </a:rPr>
              <a:t>Fuses with the opposite gamete to give a ZYGOTE (2n)</a:t>
            </a:r>
            <a:endParaRPr lang="en-US" sz="1050" dirty="0"/>
          </a:p>
        </p:txBody>
      </p:sp>
      <p:sp>
        <p:nvSpPr>
          <p:cNvPr id="34" name="Text 32"/>
          <p:cNvSpPr txBox="1"/>
          <p:nvPr/>
        </p:nvSpPr>
        <p:spPr>
          <a:xfrm>
            <a:off x="502920" y="5193792"/>
            <a:ext cx="11183112" cy="566928"/>
          </a:xfrm>
          <a:prstGeom prst="roundRect">
            <a:avLst>
              <a:gd name="adj" fmla="val 9677"/>
            </a:avLst>
          </a:prstGeom>
          <a:solidFill>
            <a:srgbClr val="F3DFE2"/>
          </a:solidFill>
          <a:ln w="12700">
            <a:solidFill>
              <a:srgbClr val="7A2233"/>
            </a:solidFill>
          </a:ln>
        </p:spPr>
        <p:txBody>
          <a:bodyPr wrap="square" lIns="127000" tIns="127000" rIns="127000" bIns="127000" rtlCol="0" anchor="ctr"/>
          <a:lstStyle/>
          <a:p>
            <a:pPr marL="0" indent="0">
              <a:buNone/>
            </a:pPr>
            <a:r>
              <a:rPr lang="en-US" sz="1250" b="1" dirty="0">
                <a:solidFill>
                  <a:srgbClr val="5C1A28"/>
                </a:solidFill>
                <a:latin typeface="Calibri" pitchFamily="34" charset="0"/>
                <a:ea typeface="Calibri" pitchFamily="34" charset="-122"/>
                <a:cs typeface="Calibri" pitchFamily="34" charset="-120"/>
              </a:rPr>
              <a:t>So what really separates them?  </a:t>
            </a:r>
            <a:r>
              <a:rPr lang="en-US" sz="1250" dirty="0">
                <a:solidFill>
                  <a:srgbClr val="5C1A28"/>
                </a:solidFill>
                <a:latin typeface="Calibri" pitchFamily="34" charset="0"/>
                <a:ea typeface="Calibri" pitchFamily="34" charset="-122"/>
                <a:cs typeface="Calibri" pitchFamily="34" charset="-120"/>
              </a:rPr>
              <a:t>Not ploidy — both are haploid. The difference is ORIGIN (a spore comes from meiosis, a gamete from mitosis) and DESTINY (a spore germinates, a gamete fuses).</a:t>
            </a:r>
            <a:endParaRPr lang="en-US" sz="1250" dirty="0"/>
          </a:p>
        </p:txBody>
      </p:sp>
      <p:sp>
        <p:nvSpPr>
          <p:cNvPr id="35" name="Text 33"/>
          <p:cNvSpPr txBox="1"/>
          <p:nvPr/>
        </p:nvSpPr>
        <p:spPr>
          <a:xfrm>
            <a:off x="502920" y="5943600"/>
            <a:ext cx="3566160" cy="502920"/>
          </a:xfrm>
          <a:prstGeom prst="rect">
            <a:avLst/>
          </a:prstGeom>
          <a:noFill/>
          <a:ln/>
        </p:spPr>
        <p:txBody>
          <a:bodyPr wrap="square" lIns="0" tIns="0" rIns="0" bIns="0" rtlCol="0" anchor="ctr"/>
          <a:lstStyle/>
          <a:p>
            <a:pPr marL="0" indent="0">
              <a:buNone/>
            </a:pPr>
            <a:r>
              <a:rPr lang="en-US" sz="1100" b="1" dirty="0">
                <a:solidFill>
                  <a:srgbClr val="1B3D1C"/>
                </a:solidFill>
                <a:latin typeface="Calibri" pitchFamily="34" charset="0"/>
                <a:ea typeface="Calibri" pitchFamily="34" charset="-122"/>
                <a:cs typeface="Calibri" pitchFamily="34" charset="-120"/>
              </a:rPr>
              <a:t>Pollen grain ≠ sperm  </a:t>
            </a:r>
            <a:r>
              <a:rPr lang="en-US" sz="1000" dirty="0">
                <a:solidFill>
                  <a:srgbClr val="5F6C60"/>
                </a:solidFill>
                <a:latin typeface="Calibri" pitchFamily="34" charset="0"/>
                <a:ea typeface="Calibri" pitchFamily="34" charset="-122"/>
                <a:cs typeface="Calibri" pitchFamily="34" charset="-120"/>
              </a:rPr>
              <a:t>It is the male gametophyte — a small haploid plant.</a:t>
            </a:r>
            <a:endParaRPr lang="en-US" sz="1100" dirty="0"/>
          </a:p>
        </p:txBody>
      </p:sp>
      <p:sp>
        <p:nvSpPr>
          <p:cNvPr id="36" name="Text 34"/>
          <p:cNvSpPr txBox="1"/>
          <p:nvPr/>
        </p:nvSpPr>
        <p:spPr>
          <a:xfrm>
            <a:off x="4297680" y="5943600"/>
            <a:ext cx="3566160" cy="502920"/>
          </a:xfrm>
          <a:prstGeom prst="rect">
            <a:avLst/>
          </a:prstGeom>
          <a:noFill/>
          <a:ln/>
        </p:spPr>
        <p:txBody>
          <a:bodyPr wrap="square" lIns="0" tIns="0" rIns="0" bIns="0" rtlCol="0" anchor="ctr"/>
          <a:lstStyle/>
          <a:p>
            <a:pPr marL="0" indent="0">
              <a:buNone/>
            </a:pPr>
            <a:r>
              <a:rPr lang="en-US" sz="1100" b="1" dirty="0">
                <a:solidFill>
                  <a:srgbClr val="1B3D1C"/>
                </a:solidFill>
                <a:latin typeface="Calibri" pitchFamily="34" charset="0"/>
                <a:ea typeface="Calibri" pitchFamily="34" charset="-122"/>
                <a:cs typeface="Calibri" pitchFamily="34" charset="-120"/>
              </a:rPr>
              <a:t>“Endosperm” ≠ 3n  </a:t>
            </a:r>
            <a:r>
              <a:rPr lang="en-US" sz="1000" dirty="0">
                <a:solidFill>
                  <a:srgbClr val="5F6C60"/>
                </a:solidFill>
                <a:latin typeface="Calibri" pitchFamily="34" charset="0"/>
                <a:ea typeface="Calibri" pitchFamily="34" charset="-122"/>
                <a:cs typeface="Calibri" pitchFamily="34" charset="-120"/>
              </a:rPr>
              <a:t>In gymnosperms it is the n female gametophyte.</a:t>
            </a:r>
            <a:endParaRPr lang="en-US" sz="1100" dirty="0"/>
          </a:p>
        </p:txBody>
      </p:sp>
      <p:sp>
        <p:nvSpPr>
          <p:cNvPr id="37" name="Text 35"/>
          <p:cNvSpPr txBox="1"/>
          <p:nvPr/>
        </p:nvSpPr>
        <p:spPr>
          <a:xfrm>
            <a:off x="8092440" y="5943600"/>
            <a:ext cx="3566160" cy="502920"/>
          </a:xfrm>
          <a:prstGeom prst="rect">
            <a:avLst/>
          </a:prstGeom>
          <a:noFill/>
          <a:ln/>
        </p:spPr>
        <p:txBody>
          <a:bodyPr wrap="square" lIns="0" tIns="0" rIns="0" bIns="0" rtlCol="0" anchor="ctr"/>
          <a:lstStyle/>
          <a:p>
            <a:pPr marL="0" indent="0">
              <a:buNone/>
            </a:pPr>
            <a:r>
              <a:rPr lang="en-US" sz="1100" b="1" dirty="0">
                <a:solidFill>
                  <a:srgbClr val="1B3D1C"/>
                </a:solidFill>
                <a:latin typeface="Calibri" pitchFamily="34" charset="0"/>
                <a:ea typeface="Calibri" pitchFamily="34" charset="-122"/>
                <a:cs typeface="Calibri" pitchFamily="34" charset="-120"/>
              </a:rPr>
              <a:t>Cone scale ≠ haploid  </a:t>
            </a:r>
            <a:r>
              <a:rPr lang="en-US" sz="1000" dirty="0">
                <a:solidFill>
                  <a:srgbClr val="5F6C60"/>
                </a:solidFill>
                <a:latin typeface="Calibri" pitchFamily="34" charset="0"/>
                <a:ea typeface="Calibri" pitchFamily="34" charset="-122"/>
                <a:cs typeface="Calibri" pitchFamily="34" charset="-120"/>
              </a:rPr>
              <a:t>Sporophylls and scales are 2n parent tissue.</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txBox="1"/>
          <p:nvPr/>
        </p:nvSpPr>
        <p:spPr>
          <a:xfrm>
            <a:off x="502920" y="274320"/>
            <a:ext cx="11183112" cy="237744"/>
          </a:xfrm>
          <a:prstGeom prst="rect">
            <a:avLst/>
          </a:prstGeom>
          <a:noFill/>
          <a:ln/>
        </p:spPr>
        <p:txBody>
          <a:bodyPr wrap="square" lIns="0" tIns="0" rIns="0" bIns="0" rtlCol="0" anchor="ctr"/>
          <a:lstStyle/>
          <a:p>
            <a:pPr marL="0" indent="0">
              <a:buNone/>
            </a:pPr>
            <a:r>
              <a:rPr lang="en-US" sz="1150" b="1" kern="0" spc="200" dirty="0">
                <a:solidFill>
                  <a:srgbClr val="A85F16"/>
                </a:solidFill>
                <a:latin typeface="Calibri" pitchFamily="34" charset="0"/>
                <a:ea typeface="Calibri" pitchFamily="34" charset="-122"/>
                <a:cs typeface="Calibri" pitchFamily="34" charset="-120"/>
              </a:rPr>
              <a:t>REPRODUCTION, STEP 1</a:t>
            </a:r>
            <a:endParaRPr lang="en-US" sz="1150" dirty="0"/>
          </a:p>
        </p:txBody>
      </p:sp>
      <p:sp>
        <p:nvSpPr>
          <p:cNvPr id="3" name="Text 1"/>
          <p:cNvSpPr txBox="1"/>
          <p:nvPr/>
        </p:nvSpPr>
        <p:spPr>
          <a:xfrm>
            <a:off x="502920" y="512064"/>
            <a:ext cx="11183112" cy="566928"/>
          </a:xfrm>
          <a:prstGeom prst="rect">
            <a:avLst/>
          </a:prstGeom>
          <a:noFill/>
          <a:ln/>
        </p:spPr>
        <p:txBody>
          <a:bodyPr wrap="square" lIns="0" tIns="0" rIns="0" bIns="0" rtlCol="0" anchor="ctr"/>
          <a:lstStyle/>
          <a:p>
            <a:pPr marL="0" indent="0">
              <a:buNone/>
            </a:pPr>
            <a:r>
              <a:rPr lang="en-US" sz="2900" b="1" dirty="0">
                <a:solidFill>
                  <a:srgbClr val="1B3D1C"/>
                </a:solidFill>
                <a:latin typeface="Cambria" pitchFamily="34" charset="0"/>
                <a:ea typeface="Cambria" pitchFamily="34" charset="-122"/>
                <a:cs typeface="Cambria" pitchFamily="34" charset="-120"/>
              </a:rPr>
              <a:t>Pollination — delivering the male gametophyte to a naked ovule</a:t>
            </a:r>
            <a:endParaRPr lang="en-US" sz="2900" dirty="0"/>
          </a:p>
        </p:txBody>
      </p:sp>
      <p:sp>
        <p:nvSpPr>
          <p:cNvPr id="4" name="Text 2"/>
          <p:cNvSpPr txBox="1"/>
          <p:nvPr/>
        </p:nvSpPr>
        <p:spPr>
          <a:xfrm>
            <a:off x="502920" y="1207008"/>
            <a:ext cx="11155680" cy="402336"/>
          </a:xfrm>
          <a:prstGeom prst="rect">
            <a:avLst/>
          </a:prstGeom>
          <a:noFill/>
          <a:ln/>
        </p:spPr>
        <p:txBody>
          <a:bodyPr wrap="square" lIns="0" tIns="0" rIns="0" bIns="0" rtlCol="0" anchor="ctr"/>
          <a:lstStyle/>
          <a:p>
            <a:pPr marL="0" indent="0">
              <a:buNone/>
            </a:pPr>
            <a:r>
              <a:rPr lang="en-US" sz="1250" dirty="0">
                <a:solidFill>
                  <a:srgbClr val="5F6C60"/>
                </a:solidFill>
                <a:latin typeface="Calibri" pitchFamily="34" charset="0"/>
                <a:ea typeface="Calibri" pitchFamily="34" charset="-122"/>
                <a:cs typeface="Calibri" pitchFamily="34" charset="-120"/>
              </a:rPr>
              <a:t>In gymnosperms there is no stigma and no style. Pollen is delivered directly onto the micropyle of an exposed ovule. That directness is what the name “gymnosperm” (naked seed) records.</a:t>
            </a:r>
            <a:endParaRPr lang="en-US" sz="1250" dirty="0"/>
          </a:p>
        </p:txBody>
      </p:sp>
      <p:sp>
        <p:nvSpPr>
          <p:cNvPr id="5" name="Shape 3"/>
          <p:cNvSpPr/>
          <p:nvPr/>
        </p:nvSpPr>
        <p:spPr>
          <a:xfrm>
            <a:off x="502920" y="1700784"/>
            <a:ext cx="2606040" cy="1737360"/>
          </a:xfrm>
          <a:prstGeom prst="roundRect">
            <a:avLst>
              <a:gd name="adj" fmla="val 4211"/>
            </a:avLst>
          </a:prstGeom>
          <a:solidFill>
            <a:srgbClr val="F1F5EE"/>
          </a:solidFill>
          <a:ln w="12700">
            <a:solidFill>
              <a:srgbClr val="D4DECD"/>
            </a:solidFill>
            <a:prstDash val="solid"/>
          </a:ln>
        </p:spPr>
      </p:sp>
      <p:sp>
        <p:nvSpPr>
          <p:cNvPr id="6" name="Text 4"/>
          <p:cNvSpPr txBox="1"/>
          <p:nvPr/>
        </p:nvSpPr>
        <p:spPr>
          <a:xfrm>
            <a:off x="704088" y="1865376"/>
            <a:ext cx="329184" cy="329184"/>
          </a:xfrm>
          <a:prstGeom prst="ellipse">
            <a:avLst/>
          </a:prstGeom>
          <a:solidFill>
            <a:srgbClr val="A85F16"/>
          </a:solidFill>
          <a:ln w="12700">
            <a:solidFill>
              <a:srgbClr val="A85F16"/>
            </a:solid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7" name="Text 5"/>
          <p:cNvSpPr txBox="1"/>
          <p:nvPr/>
        </p:nvSpPr>
        <p:spPr>
          <a:xfrm>
            <a:off x="1124712" y="1883664"/>
            <a:ext cx="1828800" cy="274320"/>
          </a:xfrm>
          <a:prstGeom prst="rect">
            <a:avLst/>
          </a:prstGeom>
          <a:noFill/>
          <a:ln/>
        </p:spPr>
        <p:txBody>
          <a:bodyPr wrap="square" lIns="0" tIns="0" rIns="0" bIns="0" rtlCol="0" anchor="ctr"/>
          <a:lstStyle/>
          <a:p>
            <a:pPr marL="0" indent="0">
              <a:buNone/>
            </a:pPr>
            <a:r>
              <a:rPr lang="en-US" sz="1300" b="1" dirty="0">
                <a:solidFill>
                  <a:srgbClr val="1B3D1C"/>
                </a:solidFill>
                <a:latin typeface="Calibri" pitchFamily="34" charset="0"/>
                <a:ea typeface="Calibri" pitchFamily="34" charset="-122"/>
                <a:cs typeface="Calibri" pitchFamily="34" charset="-120"/>
              </a:rPr>
              <a:t>Secretion</a:t>
            </a:r>
            <a:endParaRPr lang="en-US" sz="1300" dirty="0"/>
          </a:p>
        </p:txBody>
      </p:sp>
      <p:sp>
        <p:nvSpPr>
          <p:cNvPr id="8" name="Text 6"/>
          <p:cNvSpPr txBox="1"/>
          <p:nvPr/>
        </p:nvSpPr>
        <p:spPr>
          <a:xfrm>
            <a:off x="704088" y="2286000"/>
            <a:ext cx="2212848" cy="1051560"/>
          </a:xfrm>
          <a:prstGeom prst="rect">
            <a:avLst/>
          </a:prstGeom>
          <a:noFill/>
          <a:ln/>
        </p:spPr>
        <p:txBody>
          <a:bodyPr wrap="square" lIns="0" tIns="0" rIns="0" bIns="0" rtlCol="0" anchor="ctr"/>
          <a:lstStyle/>
          <a:p>
            <a:pPr marL="0" indent="0">
              <a:buNone/>
            </a:pPr>
            <a:r>
              <a:rPr lang="en-US" sz="1000" dirty="0">
                <a:solidFill>
                  <a:srgbClr val="5F6C60"/>
                </a:solidFill>
                <a:latin typeface="Calibri" pitchFamily="34" charset="0"/>
                <a:ea typeface="Calibri" pitchFamily="34" charset="-122"/>
                <a:cs typeface="Calibri" pitchFamily="34" charset="-120"/>
              </a:rPr>
              <a:t>The nucellar beak breaks down and exudes a viscous sugary pollination drop — glucose, fructose and sucrose — out through the micropyle.</a:t>
            </a:r>
            <a:endParaRPr lang="en-US" sz="1000" dirty="0"/>
          </a:p>
        </p:txBody>
      </p:sp>
      <p:sp>
        <p:nvSpPr>
          <p:cNvPr id="9" name="Shape 7"/>
          <p:cNvSpPr/>
          <p:nvPr/>
        </p:nvSpPr>
        <p:spPr>
          <a:xfrm>
            <a:off x="3154680" y="2569464"/>
            <a:ext cx="164592" cy="0"/>
          </a:xfrm>
          <a:prstGeom prst="line">
            <a:avLst/>
          </a:prstGeom>
          <a:noFill/>
          <a:ln w="22225">
            <a:solidFill>
              <a:srgbClr val="A85F16"/>
            </a:solidFill>
            <a:prstDash val="solid"/>
            <a:tailEnd type="triangle"/>
          </a:ln>
        </p:spPr>
      </p:sp>
      <p:sp>
        <p:nvSpPr>
          <p:cNvPr id="10" name="Shape 8"/>
          <p:cNvSpPr/>
          <p:nvPr/>
        </p:nvSpPr>
        <p:spPr>
          <a:xfrm>
            <a:off x="3355848" y="1700784"/>
            <a:ext cx="2606040" cy="1737360"/>
          </a:xfrm>
          <a:prstGeom prst="roundRect">
            <a:avLst>
              <a:gd name="adj" fmla="val 4211"/>
            </a:avLst>
          </a:prstGeom>
          <a:solidFill>
            <a:srgbClr val="F1F5EE"/>
          </a:solidFill>
          <a:ln w="12700">
            <a:solidFill>
              <a:srgbClr val="D4DECD"/>
            </a:solidFill>
            <a:prstDash val="solid"/>
          </a:ln>
        </p:spPr>
      </p:sp>
      <p:sp>
        <p:nvSpPr>
          <p:cNvPr id="11" name="Text 9"/>
          <p:cNvSpPr txBox="1"/>
          <p:nvPr/>
        </p:nvSpPr>
        <p:spPr>
          <a:xfrm>
            <a:off x="3557016" y="1865376"/>
            <a:ext cx="329184" cy="329184"/>
          </a:xfrm>
          <a:prstGeom prst="ellipse">
            <a:avLst/>
          </a:prstGeom>
          <a:solidFill>
            <a:srgbClr val="A85F16"/>
          </a:solidFill>
          <a:ln w="12700">
            <a:solidFill>
              <a:srgbClr val="A85F16"/>
            </a:solid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2" name="Text 10"/>
          <p:cNvSpPr txBox="1"/>
          <p:nvPr/>
        </p:nvSpPr>
        <p:spPr>
          <a:xfrm>
            <a:off x="3977640" y="1883664"/>
            <a:ext cx="1828800" cy="274320"/>
          </a:xfrm>
          <a:prstGeom prst="rect">
            <a:avLst/>
          </a:prstGeom>
          <a:noFill/>
          <a:ln/>
        </p:spPr>
        <p:txBody>
          <a:bodyPr wrap="square" lIns="0" tIns="0" rIns="0" bIns="0" rtlCol="0" anchor="ctr"/>
          <a:lstStyle/>
          <a:p>
            <a:pPr marL="0" indent="0">
              <a:buNone/>
            </a:pPr>
            <a:r>
              <a:rPr lang="en-US" sz="1300" b="1" dirty="0">
                <a:solidFill>
                  <a:srgbClr val="1B3D1C"/>
                </a:solidFill>
                <a:latin typeface="Calibri" pitchFamily="34" charset="0"/>
                <a:ea typeface="Calibri" pitchFamily="34" charset="-122"/>
                <a:cs typeface="Calibri" pitchFamily="34" charset="-120"/>
              </a:rPr>
              <a:t>Capture</a:t>
            </a:r>
            <a:endParaRPr lang="en-US" sz="1300" dirty="0"/>
          </a:p>
        </p:txBody>
      </p:sp>
      <p:sp>
        <p:nvSpPr>
          <p:cNvPr id="13" name="Text 11"/>
          <p:cNvSpPr txBox="1"/>
          <p:nvPr/>
        </p:nvSpPr>
        <p:spPr>
          <a:xfrm>
            <a:off x="3557016" y="2286000"/>
            <a:ext cx="2212848" cy="1051560"/>
          </a:xfrm>
          <a:prstGeom prst="rect">
            <a:avLst/>
          </a:prstGeom>
          <a:noFill/>
          <a:ln/>
        </p:spPr>
        <p:txBody>
          <a:bodyPr wrap="square" lIns="0" tIns="0" rIns="0" bIns="0" rtlCol="0" anchor="ctr"/>
          <a:lstStyle/>
          <a:p>
            <a:pPr marL="0" indent="0">
              <a:buNone/>
            </a:pPr>
            <a:r>
              <a:rPr lang="en-US" sz="1000" dirty="0">
                <a:solidFill>
                  <a:srgbClr val="5F6C60"/>
                </a:solidFill>
                <a:latin typeface="Calibri" pitchFamily="34" charset="0"/>
                <a:ea typeface="Calibri" pitchFamily="34" charset="-122"/>
                <a:cs typeface="Calibri" pitchFamily="34" charset="-120"/>
              </a:rPr>
              <a:t>Airborne pollen grains strike the drop and stick. In Pinus the bisaccate, two-winged pollen floats and orients in the fluid.</a:t>
            </a:r>
            <a:endParaRPr lang="en-US" sz="1000" dirty="0"/>
          </a:p>
        </p:txBody>
      </p:sp>
      <p:sp>
        <p:nvSpPr>
          <p:cNvPr id="14" name="Shape 12"/>
          <p:cNvSpPr/>
          <p:nvPr/>
        </p:nvSpPr>
        <p:spPr>
          <a:xfrm>
            <a:off x="6007608" y="2569464"/>
            <a:ext cx="164592" cy="0"/>
          </a:xfrm>
          <a:prstGeom prst="line">
            <a:avLst/>
          </a:prstGeom>
          <a:noFill/>
          <a:ln w="22225">
            <a:solidFill>
              <a:srgbClr val="A85F16"/>
            </a:solidFill>
            <a:prstDash val="solid"/>
            <a:tailEnd type="triangle"/>
          </a:ln>
        </p:spPr>
      </p:sp>
      <p:sp>
        <p:nvSpPr>
          <p:cNvPr id="15" name="Shape 13"/>
          <p:cNvSpPr/>
          <p:nvPr/>
        </p:nvSpPr>
        <p:spPr>
          <a:xfrm>
            <a:off x="6208776" y="1700784"/>
            <a:ext cx="2606040" cy="1737360"/>
          </a:xfrm>
          <a:prstGeom prst="roundRect">
            <a:avLst>
              <a:gd name="adj" fmla="val 4211"/>
            </a:avLst>
          </a:prstGeom>
          <a:solidFill>
            <a:srgbClr val="F1F5EE"/>
          </a:solidFill>
          <a:ln w="12700">
            <a:solidFill>
              <a:srgbClr val="D4DECD"/>
            </a:solidFill>
            <a:prstDash val="solid"/>
          </a:ln>
        </p:spPr>
      </p:sp>
      <p:sp>
        <p:nvSpPr>
          <p:cNvPr id="16" name="Text 14"/>
          <p:cNvSpPr txBox="1"/>
          <p:nvPr/>
        </p:nvSpPr>
        <p:spPr>
          <a:xfrm>
            <a:off x="6409944" y="1865376"/>
            <a:ext cx="329184" cy="329184"/>
          </a:xfrm>
          <a:prstGeom prst="ellipse">
            <a:avLst/>
          </a:prstGeom>
          <a:solidFill>
            <a:srgbClr val="A85F16"/>
          </a:solidFill>
          <a:ln w="12700">
            <a:solidFill>
              <a:srgbClr val="A85F16"/>
            </a:solid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7" name="Text 15"/>
          <p:cNvSpPr txBox="1"/>
          <p:nvPr/>
        </p:nvSpPr>
        <p:spPr>
          <a:xfrm>
            <a:off x="6830568" y="1883664"/>
            <a:ext cx="1828800" cy="274320"/>
          </a:xfrm>
          <a:prstGeom prst="rect">
            <a:avLst/>
          </a:prstGeom>
          <a:noFill/>
          <a:ln/>
        </p:spPr>
        <p:txBody>
          <a:bodyPr wrap="square" lIns="0" tIns="0" rIns="0" bIns="0" rtlCol="0" anchor="ctr"/>
          <a:lstStyle/>
          <a:p>
            <a:pPr marL="0" indent="0">
              <a:buNone/>
            </a:pPr>
            <a:r>
              <a:rPr lang="en-US" sz="1300" b="1" dirty="0">
                <a:solidFill>
                  <a:srgbClr val="1B3D1C"/>
                </a:solidFill>
                <a:latin typeface="Calibri" pitchFamily="34" charset="0"/>
                <a:ea typeface="Calibri" pitchFamily="34" charset="-122"/>
                <a:cs typeface="Calibri" pitchFamily="34" charset="-120"/>
              </a:rPr>
              <a:t>Withdrawal</a:t>
            </a:r>
            <a:endParaRPr lang="en-US" sz="1300" dirty="0"/>
          </a:p>
        </p:txBody>
      </p:sp>
      <p:sp>
        <p:nvSpPr>
          <p:cNvPr id="18" name="Text 16"/>
          <p:cNvSpPr txBox="1"/>
          <p:nvPr/>
        </p:nvSpPr>
        <p:spPr>
          <a:xfrm>
            <a:off x="6409944" y="2286000"/>
            <a:ext cx="2212848" cy="1051560"/>
          </a:xfrm>
          <a:prstGeom prst="rect">
            <a:avLst/>
          </a:prstGeom>
          <a:noFill/>
          <a:ln/>
        </p:spPr>
        <p:txBody>
          <a:bodyPr wrap="square" lIns="0" tIns="0" rIns="0" bIns="0" rtlCol="0" anchor="ctr"/>
          <a:lstStyle/>
          <a:p>
            <a:pPr marL="0" indent="0">
              <a:buNone/>
            </a:pPr>
            <a:r>
              <a:rPr lang="en-US" sz="1000" dirty="0">
                <a:solidFill>
                  <a:srgbClr val="5F6C60"/>
                </a:solidFill>
                <a:latin typeface="Calibri" pitchFamily="34" charset="0"/>
                <a:ea typeface="Calibri" pitchFamily="34" charset="-122"/>
                <a:cs typeface="Calibri" pitchFamily="34" charset="-120"/>
              </a:rPr>
              <a:t>The drop is resorbed, drawing the pollen down the micropyle into the pollen chamber at the nucellar apex.</a:t>
            </a:r>
            <a:endParaRPr lang="en-US" sz="1000" dirty="0"/>
          </a:p>
        </p:txBody>
      </p:sp>
      <p:sp>
        <p:nvSpPr>
          <p:cNvPr id="19" name="Shape 17"/>
          <p:cNvSpPr/>
          <p:nvPr/>
        </p:nvSpPr>
        <p:spPr>
          <a:xfrm>
            <a:off x="8860536" y="2569464"/>
            <a:ext cx="164592" cy="0"/>
          </a:xfrm>
          <a:prstGeom prst="line">
            <a:avLst/>
          </a:prstGeom>
          <a:noFill/>
          <a:ln w="22225">
            <a:solidFill>
              <a:srgbClr val="A85F16"/>
            </a:solidFill>
            <a:prstDash val="solid"/>
            <a:tailEnd type="triangle"/>
          </a:ln>
        </p:spPr>
      </p:sp>
      <p:sp>
        <p:nvSpPr>
          <p:cNvPr id="20" name="Shape 18"/>
          <p:cNvSpPr/>
          <p:nvPr/>
        </p:nvSpPr>
        <p:spPr>
          <a:xfrm>
            <a:off x="9061704" y="1700784"/>
            <a:ext cx="2606040" cy="1737360"/>
          </a:xfrm>
          <a:prstGeom prst="roundRect">
            <a:avLst>
              <a:gd name="adj" fmla="val 4211"/>
            </a:avLst>
          </a:prstGeom>
          <a:solidFill>
            <a:srgbClr val="F1F5EE"/>
          </a:solidFill>
          <a:ln w="12700">
            <a:solidFill>
              <a:srgbClr val="D4DECD"/>
            </a:solidFill>
            <a:prstDash val="solid"/>
          </a:ln>
        </p:spPr>
      </p:sp>
      <p:sp>
        <p:nvSpPr>
          <p:cNvPr id="21" name="Text 19"/>
          <p:cNvSpPr txBox="1"/>
          <p:nvPr/>
        </p:nvSpPr>
        <p:spPr>
          <a:xfrm>
            <a:off x="9262872" y="1865376"/>
            <a:ext cx="329184" cy="329184"/>
          </a:xfrm>
          <a:prstGeom prst="ellipse">
            <a:avLst/>
          </a:prstGeom>
          <a:solidFill>
            <a:srgbClr val="A85F16"/>
          </a:solidFill>
          <a:ln w="12700">
            <a:solidFill>
              <a:srgbClr val="A85F16"/>
            </a:solid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2" name="Text 20"/>
          <p:cNvSpPr txBox="1"/>
          <p:nvPr/>
        </p:nvSpPr>
        <p:spPr>
          <a:xfrm>
            <a:off x="9683496" y="1883664"/>
            <a:ext cx="1828800" cy="274320"/>
          </a:xfrm>
          <a:prstGeom prst="rect">
            <a:avLst/>
          </a:prstGeom>
          <a:noFill/>
          <a:ln/>
        </p:spPr>
        <p:txBody>
          <a:bodyPr wrap="square" lIns="0" tIns="0" rIns="0" bIns="0" rtlCol="0" anchor="ctr"/>
          <a:lstStyle/>
          <a:p>
            <a:pPr marL="0" indent="0">
              <a:buNone/>
            </a:pPr>
            <a:r>
              <a:rPr lang="en-US" sz="1300" b="1" dirty="0">
                <a:solidFill>
                  <a:srgbClr val="1B3D1C"/>
                </a:solidFill>
                <a:latin typeface="Calibri" pitchFamily="34" charset="0"/>
                <a:ea typeface="Calibri" pitchFamily="34" charset="-122"/>
                <a:cs typeface="Calibri" pitchFamily="34" charset="-120"/>
              </a:rPr>
              <a:t>Sealing</a:t>
            </a:r>
            <a:endParaRPr lang="en-US" sz="1300" dirty="0"/>
          </a:p>
        </p:txBody>
      </p:sp>
      <p:sp>
        <p:nvSpPr>
          <p:cNvPr id="23" name="Text 21"/>
          <p:cNvSpPr txBox="1"/>
          <p:nvPr/>
        </p:nvSpPr>
        <p:spPr>
          <a:xfrm>
            <a:off x="9262872" y="2286000"/>
            <a:ext cx="2212848" cy="1051560"/>
          </a:xfrm>
          <a:prstGeom prst="rect">
            <a:avLst/>
          </a:prstGeom>
          <a:noFill/>
          <a:ln/>
        </p:spPr>
        <p:txBody>
          <a:bodyPr wrap="square" lIns="0" tIns="0" rIns="0" bIns="0" rtlCol="0" anchor="ctr"/>
          <a:lstStyle/>
          <a:p>
            <a:pPr marL="0" indent="0">
              <a:buNone/>
            </a:pPr>
            <a:r>
              <a:rPr lang="en-US" sz="1000" dirty="0">
                <a:solidFill>
                  <a:srgbClr val="5F6C60"/>
                </a:solidFill>
                <a:latin typeface="Calibri" pitchFamily="34" charset="0"/>
                <a:ea typeface="Calibri" pitchFamily="34" charset="-122"/>
                <a:cs typeface="Calibri" pitchFamily="34" charset="-120"/>
              </a:rPr>
              <a:t>The micropyle closes. In Pinus the grain then sits ungerminated in the pollen chamber for about 11 months.</a:t>
            </a:r>
            <a:endParaRPr lang="en-US" sz="1000" dirty="0"/>
          </a:p>
        </p:txBody>
      </p:sp>
      <p:sp>
        <p:nvSpPr>
          <p:cNvPr id="24" name="Shape 22"/>
          <p:cNvSpPr/>
          <p:nvPr/>
        </p:nvSpPr>
        <p:spPr>
          <a:xfrm>
            <a:off x="502920" y="3639312"/>
            <a:ext cx="5486400" cy="2121408"/>
          </a:xfrm>
          <a:prstGeom prst="roundRect">
            <a:avLst>
              <a:gd name="adj" fmla="val 3448"/>
            </a:avLst>
          </a:prstGeom>
          <a:solidFill>
            <a:srgbClr val="DDE9D4"/>
          </a:solidFill>
          <a:ln w="12700">
            <a:solidFill>
              <a:srgbClr val="2C5F2D"/>
            </a:solidFill>
            <a:prstDash val="solid"/>
          </a:ln>
        </p:spPr>
      </p:sp>
      <p:sp>
        <p:nvSpPr>
          <p:cNvPr id="25" name="Text 23"/>
          <p:cNvSpPr txBox="1"/>
          <p:nvPr/>
        </p:nvSpPr>
        <p:spPr>
          <a:xfrm>
            <a:off x="731520" y="3767328"/>
            <a:ext cx="4937760" cy="274320"/>
          </a:xfrm>
          <a:prstGeom prst="rect">
            <a:avLst/>
          </a:prstGeom>
          <a:noFill/>
          <a:ln/>
        </p:spPr>
        <p:txBody>
          <a:bodyPr wrap="square" lIns="0" tIns="0" rIns="0" bIns="0" rtlCol="0" anchor="ctr"/>
          <a:lstStyle/>
          <a:p>
            <a:pPr marL="0" indent="0">
              <a:buNone/>
            </a:pPr>
            <a:r>
              <a:rPr lang="en-US" sz="1400" b="1" dirty="0">
                <a:solidFill>
                  <a:srgbClr val="1B3D1C"/>
                </a:solidFill>
                <a:latin typeface="Calibri" pitchFamily="34" charset="0"/>
                <a:ea typeface="Calibri" pitchFamily="34" charset="-122"/>
                <a:cs typeface="Calibri" pitchFamily="34" charset="-120"/>
              </a:rPr>
              <a:t>Wind — anemophily</a:t>
            </a:r>
            <a:endParaRPr lang="en-US" sz="1400" dirty="0"/>
          </a:p>
        </p:txBody>
      </p:sp>
      <p:sp>
        <p:nvSpPr>
          <p:cNvPr id="26" name="Text 24"/>
          <p:cNvSpPr txBox="1"/>
          <p:nvPr/>
        </p:nvSpPr>
        <p:spPr>
          <a:xfrm>
            <a:off x="731520" y="4096512"/>
            <a:ext cx="4937760" cy="1554480"/>
          </a:xfrm>
          <a:prstGeom prst="rect">
            <a:avLst/>
          </a:prstGeom>
          <a:noFill/>
          <a:ln/>
        </p:spPr>
        <p:txBody>
          <a:bodyPr wrap="square" lIns="0" tIns="0" rIns="0" bIns="0" rtlCol="0" anchor="t"/>
          <a:lstStyle/>
          <a:p>
            <a:pPr marL="342900" indent="-342900">
              <a:lnSpc>
                <a:spcPct val="102000"/>
              </a:lnSpc>
              <a:spcAft>
                <a:spcPts val="600"/>
              </a:spcAft>
              <a:buSzPct val="100000"/>
              <a:buChar char="•"/>
            </a:pPr>
            <a:r>
              <a:rPr lang="en-US" sz="1050" dirty="0">
                <a:solidFill>
                  <a:srgbClr val="1C2B1D"/>
                </a:solidFill>
                <a:latin typeface="Calibri" pitchFamily="34" charset="0"/>
                <a:ea typeface="Calibri" pitchFamily="34" charset="-122"/>
                <a:cs typeface="Calibri" pitchFamily="34" charset="-120"/>
              </a:rPr>
              <a:t>Pinus and most conifers. Pollen is boat-shaped, monosulcate and bisaccate — two air sacs (sacci) give buoyancy and help the grain orient in the pollination drop.</a:t>
            </a:r>
            <a:endParaRPr lang="en-US" sz="1050" dirty="0"/>
          </a:p>
          <a:p>
            <a:pPr marL="342900" indent="-342900">
              <a:lnSpc>
                <a:spcPct val="102000"/>
              </a:lnSpc>
              <a:spcAft>
                <a:spcPts val="600"/>
              </a:spcAft>
              <a:buSzPct val="100000"/>
              <a:buChar char="•"/>
            </a:pPr>
            <a:r>
              <a:rPr lang="en-US" sz="1050" dirty="0">
                <a:solidFill>
                  <a:srgbClr val="1C2B1D"/>
                </a:solidFill>
                <a:latin typeface="Calibri" pitchFamily="34" charset="0"/>
                <a:ea typeface="Calibri" pitchFamily="34" charset="-122"/>
                <a:cs typeface="Calibri" pitchFamily="34" charset="-120"/>
              </a:rPr>
              <a:t>Produced in staggering quantity; pine forests in spring release “sulphur showers” of yellow pollen.</a:t>
            </a:r>
            <a:endParaRPr lang="en-US" sz="1050" dirty="0"/>
          </a:p>
          <a:p>
            <a:pPr marL="342900" indent="-342900">
              <a:lnSpc>
                <a:spcPct val="102000"/>
              </a:lnSpc>
              <a:spcAft>
                <a:spcPts val="600"/>
              </a:spcAft>
              <a:buSzPct val="100000"/>
              <a:buChar char="•"/>
            </a:pPr>
            <a:r>
              <a:rPr lang="en-US" sz="1050" dirty="0">
                <a:solidFill>
                  <a:srgbClr val="1C2B1D"/>
                </a:solidFill>
                <a:latin typeface="Calibri" pitchFamily="34" charset="0"/>
                <a:ea typeface="Calibri" pitchFamily="34" charset="-122"/>
                <a:cs typeface="Calibri" pitchFamily="34" charset="-120"/>
              </a:rPr>
              <a:t>Larch pollen is an exception — it has no wings.</a:t>
            </a:r>
            <a:endParaRPr lang="en-US" sz="1050" dirty="0"/>
          </a:p>
        </p:txBody>
      </p:sp>
      <p:sp>
        <p:nvSpPr>
          <p:cNvPr id="27" name="Shape 25"/>
          <p:cNvSpPr/>
          <p:nvPr/>
        </p:nvSpPr>
        <p:spPr>
          <a:xfrm>
            <a:off x="6199632" y="3639312"/>
            <a:ext cx="5486400" cy="2121408"/>
          </a:xfrm>
          <a:prstGeom prst="roundRect">
            <a:avLst>
              <a:gd name="adj" fmla="val 3448"/>
            </a:avLst>
          </a:prstGeom>
          <a:solidFill>
            <a:srgbClr val="F7E6CC"/>
          </a:solidFill>
          <a:ln w="12700">
            <a:solidFill>
              <a:srgbClr val="A85F16"/>
            </a:solidFill>
            <a:prstDash val="solid"/>
          </a:ln>
        </p:spPr>
      </p:sp>
      <p:sp>
        <p:nvSpPr>
          <p:cNvPr id="28" name="Text 26"/>
          <p:cNvSpPr txBox="1"/>
          <p:nvPr/>
        </p:nvSpPr>
        <p:spPr>
          <a:xfrm>
            <a:off x="6428232" y="3767328"/>
            <a:ext cx="4937760" cy="274320"/>
          </a:xfrm>
          <a:prstGeom prst="rect">
            <a:avLst/>
          </a:prstGeom>
          <a:noFill/>
          <a:ln/>
        </p:spPr>
        <p:txBody>
          <a:bodyPr wrap="square" lIns="0" tIns="0" rIns="0" bIns="0" rtlCol="0" anchor="ctr"/>
          <a:lstStyle/>
          <a:p>
            <a:pPr marL="0" indent="0">
              <a:buNone/>
            </a:pPr>
            <a:r>
              <a:rPr lang="en-US" sz="1400" b="1" dirty="0">
                <a:solidFill>
                  <a:srgbClr val="7A430E"/>
                </a:solidFill>
                <a:latin typeface="Calibri" pitchFamily="34" charset="0"/>
                <a:ea typeface="Calibri" pitchFamily="34" charset="-122"/>
                <a:cs typeface="Calibri" pitchFamily="34" charset="-120"/>
              </a:rPr>
              <a:t>Insects — entomophily</a:t>
            </a:r>
            <a:endParaRPr lang="en-US" sz="1400" dirty="0"/>
          </a:p>
        </p:txBody>
      </p:sp>
      <p:sp>
        <p:nvSpPr>
          <p:cNvPr id="29" name="Text 27"/>
          <p:cNvSpPr txBox="1"/>
          <p:nvPr/>
        </p:nvSpPr>
        <p:spPr>
          <a:xfrm>
            <a:off x="6428232" y="4096512"/>
            <a:ext cx="4937760" cy="1554480"/>
          </a:xfrm>
          <a:prstGeom prst="rect">
            <a:avLst/>
          </a:prstGeom>
          <a:noFill/>
          <a:ln/>
        </p:spPr>
        <p:txBody>
          <a:bodyPr wrap="square" lIns="0" tIns="0" rIns="0" bIns="0" rtlCol="0" anchor="t"/>
          <a:lstStyle/>
          <a:p>
            <a:pPr marL="342900" indent="-342900">
              <a:lnSpc>
                <a:spcPct val="102000"/>
              </a:lnSpc>
              <a:spcAft>
                <a:spcPts val="600"/>
              </a:spcAft>
              <a:buSzPct val="100000"/>
              <a:buChar char="•"/>
            </a:pPr>
            <a:r>
              <a:rPr lang="en-US" sz="1050" dirty="0">
                <a:solidFill>
                  <a:srgbClr val="5F3A0C"/>
                </a:solidFill>
                <a:latin typeface="Calibri" pitchFamily="34" charset="0"/>
                <a:ea typeface="Calibri" pitchFamily="34" charset="-122"/>
                <a:cs typeface="Calibri" pitchFamily="34" charset="-120"/>
              </a:rPr>
              <a:t>Cycads. Despite huge pollen output, controlled experiments show that in most — perhaps all — cycads insect vectors are necessary for effective pollination.</a:t>
            </a:r>
            <a:endParaRPr lang="en-US" sz="1050" dirty="0"/>
          </a:p>
          <a:p>
            <a:pPr marL="342900" indent="-342900">
              <a:lnSpc>
                <a:spcPct val="102000"/>
              </a:lnSpc>
              <a:spcAft>
                <a:spcPts val="600"/>
              </a:spcAft>
              <a:buSzPct val="100000"/>
              <a:buChar char="•"/>
            </a:pPr>
            <a:r>
              <a:rPr lang="en-US" sz="1050" dirty="0">
                <a:solidFill>
                  <a:srgbClr val="5F3A0C"/>
                </a:solidFill>
                <a:latin typeface="Calibri" pitchFamily="34" charset="0"/>
                <a:ea typeface="Calibri" pitchFamily="34" charset="-122"/>
                <a:cs typeface="Calibri" pitchFamily="34" charset="-120"/>
              </a:rPr>
              <a:t>The weevil Rhopalotria mollis completes its own breeding cycle inside male cones before carrying pollen across.</a:t>
            </a:r>
            <a:endParaRPr lang="en-US" sz="1050" dirty="0"/>
          </a:p>
          <a:p>
            <a:pPr marL="342900" indent="-342900">
              <a:lnSpc>
                <a:spcPct val="102000"/>
              </a:lnSpc>
              <a:spcAft>
                <a:spcPts val="600"/>
              </a:spcAft>
              <a:buSzPct val="100000"/>
              <a:buChar char="•"/>
            </a:pPr>
            <a:r>
              <a:rPr lang="en-US" sz="1050" dirty="0">
                <a:solidFill>
                  <a:srgbClr val="5F3A0C"/>
                </a:solidFill>
                <a:latin typeface="Calibri" pitchFamily="34" charset="0"/>
                <a:ea typeface="Calibri" pitchFamily="34" charset="-122"/>
                <a:cs typeface="Calibri" pitchFamily="34" charset="-120"/>
              </a:rPr>
              <a:t>Mid-Mesozoic gymnosperms were pollinated by now-extinct scorpionflies and kalligrammatid lacewings.</a:t>
            </a:r>
            <a:endParaRPr lang="en-US" sz="1050" dirty="0"/>
          </a:p>
        </p:txBody>
      </p:sp>
      <p:sp>
        <p:nvSpPr>
          <p:cNvPr id="30" name="Text 28"/>
          <p:cNvSpPr txBox="1"/>
          <p:nvPr/>
        </p:nvSpPr>
        <p:spPr>
          <a:xfrm>
            <a:off x="502920" y="5925312"/>
            <a:ext cx="11155680" cy="365760"/>
          </a:xfrm>
          <a:prstGeom prst="rect">
            <a:avLst/>
          </a:prstGeom>
          <a:noFill/>
          <a:ln/>
        </p:spPr>
        <p:txBody>
          <a:bodyPr wrap="square" lIns="0" tIns="0" rIns="0" bIns="0" rtlCol="0" anchor="ctr"/>
          <a:lstStyle/>
          <a:p>
            <a:pPr marL="0" indent="0">
              <a:buNone/>
            </a:pPr>
            <a:r>
              <a:rPr lang="en-US" sz="1100" i="1" dirty="0">
                <a:solidFill>
                  <a:srgbClr val="5F6C60"/>
                </a:solidFill>
                <a:latin typeface="Calibri" pitchFamily="34" charset="0"/>
                <a:ea typeface="Calibri" pitchFamily="34" charset="-122"/>
                <a:cs typeface="Calibri" pitchFamily="34" charset="-120"/>
              </a:rPr>
              <a:t>Note the vocabulary: POLLINATION moves a gametophyte (a plant). FERTILISATION, which may follow months or a year later, moves a gamete. In gymnosperms the two events are separated by a very long gap.</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txBox="1"/>
          <p:nvPr/>
        </p:nvSpPr>
        <p:spPr>
          <a:xfrm>
            <a:off x="502920" y="274320"/>
            <a:ext cx="11183112" cy="237744"/>
          </a:xfrm>
          <a:prstGeom prst="rect">
            <a:avLst/>
          </a:prstGeom>
          <a:noFill/>
          <a:ln/>
        </p:spPr>
        <p:txBody>
          <a:bodyPr wrap="square" lIns="0" tIns="0" rIns="0" bIns="0" rtlCol="0" anchor="ctr"/>
          <a:lstStyle/>
          <a:p>
            <a:pPr marL="0" indent="0">
              <a:buNone/>
            </a:pPr>
            <a:r>
              <a:rPr lang="en-US" sz="1150" b="1" kern="0" spc="200" dirty="0">
                <a:solidFill>
                  <a:srgbClr val="A85F16"/>
                </a:solidFill>
                <a:latin typeface="Calibri" pitchFamily="34" charset="0"/>
                <a:ea typeface="Calibri" pitchFamily="34" charset="-122"/>
                <a:cs typeface="Calibri" pitchFamily="34" charset="-120"/>
              </a:rPr>
              <a:t>REPRODUCTION, STEP 2</a:t>
            </a:r>
            <a:endParaRPr lang="en-US" sz="1150" dirty="0"/>
          </a:p>
        </p:txBody>
      </p:sp>
      <p:sp>
        <p:nvSpPr>
          <p:cNvPr id="3" name="Text 1"/>
          <p:cNvSpPr txBox="1"/>
          <p:nvPr/>
        </p:nvSpPr>
        <p:spPr>
          <a:xfrm>
            <a:off x="502920" y="512064"/>
            <a:ext cx="11183112" cy="566928"/>
          </a:xfrm>
          <a:prstGeom prst="rect">
            <a:avLst/>
          </a:prstGeom>
          <a:noFill/>
          <a:ln/>
        </p:spPr>
        <p:txBody>
          <a:bodyPr wrap="square" lIns="0" tIns="0" rIns="0" bIns="0" rtlCol="0" anchor="ctr"/>
          <a:lstStyle/>
          <a:p>
            <a:pPr marL="0" indent="0">
              <a:buNone/>
            </a:pPr>
            <a:r>
              <a:rPr lang="en-US" sz="2900" b="1" dirty="0">
                <a:solidFill>
                  <a:srgbClr val="1B3D1C"/>
                </a:solidFill>
                <a:latin typeface="Cambria" pitchFamily="34" charset="0"/>
                <a:ea typeface="Cambria" pitchFamily="34" charset="-122"/>
                <a:cs typeface="Cambria" pitchFamily="34" charset="-120"/>
              </a:rPr>
              <a:t>Fertilisation — from swimming sperm to a delivery tube</a:t>
            </a:r>
            <a:endParaRPr lang="en-US" sz="2900" dirty="0"/>
          </a:p>
        </p:txBody>
      </p:sp>
      <p:sp>
        <p:nvSpPr>
          <p:cNvPr id="4" name="Shape 2"/>
          <p:cNvSpPr/>
          <p:nvPr/>
        </p:nvSpPr>
        <p:spPr>
          <a:xfrm>
            <a:off x="502920" y="1207008"/>
            <a:ext cx="5486400" cy="3246120"/>
          </a:xfrm>
          <a:prstGeom prst="roundRect">
            <a:avLst>
              <a:gd name="adj" fmla="val 2817"/>
            </a:avLst>
          </a:prstGeom>
          <a:solidFill>
            <a:srgbClr val="F7E6CC"/>
          </a:solidFill>
          <a:ln w="15875">
            <a:solidFill>
              <a:srgbClr val="A85F16"/>
            </a:solidFill>
            <a:prstDash val="solid"/>
          </a:ln>
        </p:spPr>
      </p:sp>
      <p:sp>
        <p:nvSpPr>
          <p:cNvPr id="5" name="Text 3"/>
          <p:cNvSpPr txBox="1"/>
          <p:nvPr/>
        </p:nvSpPr>
        <p:spPr>
          <a:xfrm>
            <a:off x="777240" y="1316736"/>
            <a:ext cx="3657600" cy="329184"/>
          </a:xfrm>
          <a:prstGeom prst="rect">
            <a:avLst/>
          </a:prstGeom>
          <a:noFill/>
          <a:ln/>
        </p:spPr>
        <p:txBody>
          <a:bodyPr wrap="square" lIns="0" tIns="0" rIns="0" bIns="0" rtlCol="0" anchor="ctr"/>
          <a:lstStyle/>
          <a:p>
            <a:pPr marL="0" indent="0">
              <a:buNone/>
            </a:pPr>
            <a:r>
              <a:rPr lang="en-US" sz="1800" b="1" dirty="0">
                <a:solidFill>
                  <a:srgbClr val="7A430E"/>
                </a:solidFill>
                <a:latin typeface="Cambria" pitchFamily="34" charset="0"/>
                <a:ea typeface="Cambria" pitchFamily="34" charset="-122"/>
                <a:cs typeface="Cambria" pitchFamily="34" charset="-120"/>
              </a:rPr>
              <a:t>ZOOIDOGAMY</a:t>
            </a:r>
            <a:endParaRPr lang="en-US" sz="1800" dirty="0"/>
          </a:p>
        </p:txBody>
      </p:sp>
      <p:sp>
        <p:nvSpPr>
          <p:cNvPr id="6" name="Text 4"/>
          <p:cNvSpPr txBox="1"/>
          <p:nvPr/>
        </p:nvSpPr>
        <p:spPr>
          <a:xfrm>
            <a:off x="777240" y="1664208"/>
            <a:ext cx="4937760" cy="237744"/>
          </a:xfrm>
          <a:prstGeom prst="rect">
            <a:avLst/>
          </a:prstGeom>
          <a:noFill/>
          <a:ln/>
        </p:spPr>
        <p:txBody>
          <a:bodyPr wrap="square" lIns="0" tIns="0" rIns="0" bIns="0" rtlCol="0" anchor="ctr"/>
          <a:lstStyle/>
          <a:p>
            <a:pPr marL="0" indent="0">
              <a:buNone/>
            </a:pPr>
            <a:r>
              <a:rPr lang="en-US" sz="1100" i="1" dirty="0">
                <a:solidFill>
                  <a:srgbClr val="8C5A20"/>
                </a:solidFill>
                <a:latin typeface="Calibri" pitchFamily="34" charset="0"/>
                <a:ea typeface="Calibri" pitchFamily="34" charset="-122"/>
                <a:cs typeface="Calibri" pitchFamily="34" charset="-120"/>
              </a:rPr>
              <a:t>the primitive condition  —  Cycas, Ginkgo</a:t>
            </a:r>
            <a:endParaRPr lang="en-US" sz="1100" dirty="0"/>
          </a:p>
        </p:txBody>
      </p:sp>
      <p:sp>
        <p:nvSpPr>
          <p:cNvPr id="7" name="Text 5"/>
          <p:cNvSpPr txBox="1"/>
          <p:nvPr/>
        </p:nvSpPr>
        <p:spPr>
          <a:xfrm>
            <a:off x="777240" y="1975104"/>
            <a:ext cx="4937760" cy="2377440"/>
          </a:xfrm>
          <a:prstGeom prst="rect">
            <a:avLst/>
          </a:prstGeom>
          <a:noFill/>
          <a:ln/>
        </p:spPr>
        <p:txBody>
          <a:bodyPr wrap="square" lIns="0" tIns="0" rIns="0" bIns="0" rtlCol="0" anchor="t"/>
          <a:lstStyle/>
          <a:p>
            <a:pPr marL="342900" indent="-342900">
              <a:lnSpc>
                <a:spcPct val="102000"/>
              </a:lnSpc>
              <a:spcAft>
                <a:spcPts val="600"/>
              </a:spcAft>
              <a:buSzPct val="100000"/>
              <a:buChar char="•"/>
            </a:pPr>
            <a:r>
              <a:rPr lang="en-US" sz="1050" dirty="0">
                <a:solidFill>
                  <a:srgbClr val="5F3A0C"/>
                </a:solidFill>
                <a:latin typeface="Calibri" pitchFamily="34" charset="0"/>
                <a:ea typeface="Calibri" pitchFamily="34" charset="-122"/>
                <a:cs typeface="Calibri" pitchFamily="34" charset="-120"/>
              </a:rPr>
              <a:t>The pollen tube is HAUSTORIAL: it grows sideways into the nucellus as a nutrient-absorbing organ over 3–5 months, not as a delivery pipe.</a:t>
            </a:r>
            <a:endParaRPr lang="en-US" sz="1050" dirty="0"/>
          </a:p>
          <a:p>
            <a:pPr marL="342900" indent="-342900">
              <a:lnSpc>
                <a:spcPct val="102000"/>
              </a:lnSpc>
              <a:spcAft>
                <a:spcPts val="600"/>
              </a:spcAft>
              <a:buSzPct val="100000"/>
              <a:buChar char="•"/>
            </a:pPr>
            <a:r>
              <a:rPr lang="en-US" sz="1050" dirty="0">
                <a:solidFill>
                  <a:srgbClr val="5F3A0C"/>
                </a:solidFill>
                <a:latin typeface="Calibri" pitchFamily="34" charset="0"/>
                <a:ea typeface="Calibri" pitchFamily="34" charset="-122"/>
                <a:cs typeface="Calibri" pitchFamily="34" charset="-120"/>
              </a:rPr>
              <a:t>It finally bursts, releasing large MULTIFLAGELLATE spermatozoids into fluid in the archegonial chamber.</a:t>
            </a:r>
            <a:endParaRPr lang="en-US" sz="1050" dirty="0"/>
          </a:p>
          <a:p>
            <a:pPr marL="342900" indent="-342900">
              <a:lnSpc>
                <a:spcPct val="102000"/>
              </a:lnSpc>
              <a:spcAft>
                <a:spcPts val="600"/>
              </a:spcAft>
              <a:buSzPct val="100000"/>
              <a:buChar char="•"/>
            </a:pPr>
            <a:r>
              <a:rPr lang="en-US" sz="1050" dirty="0">
                <a:solidFill>
                  <a:srgbClr val="5F3A0C"/>
                </a:solidFill>
                <a:latin typeface="Calibri" pitchFamily="34" charset="0"/>
                <a:ea typeface="Calibri" pitchFamily="34" charset="-122"/>
                <a:cs typeface="Calibri" pitchFamily="34" charset="-120"/>
              </a:rPr>
              <a:t>The sperm SWIM the last stretch to the egg — a relic of the aquatic fern-like ancestry.</a:t>
            </a:r>
            <a:endParaRPr lang="en-US" sz="1050" dirty="0"/>
          </a:p>
          <a:p>
            <a:pPr marL="342900" indent="-342900">
              <a:lnSpc>
                <a:spcPct val="102000"/>
              </a:lnSpc>
              <a:spcAft>
                <a:spcPts val="600"/>
              </a:spcAft>
              <a:buSzPct val="100000"/>
              <a:buChar char="•"/>
            </a:pPr>
            <a:r>
              <a:rPr lang="en-US" sz="1050" dirty="0">
                <a:solidFill>
                  <a:srgbClr val="5F3A0C"/>
                </a:solidFill>
                <a:latin typeface="Calibri" pitchFamily="34" charset="0"/>
                <a:ea typeface="Calibri" pitchFamily="34" charset="-122"/>
                <a:cs typeface="Calibri" pitchFamily="34" charset="-120"/>
              </a:rPr>
              <a:t>Usually 2 sperm per tube (12–16 in Microcycas). Ginkgo sperm are 70–90 µm with several thousand flagella; Hirase discovered them in 1896.</a:t>
            </a:r>
            <a:endParaRPr lang="en-US" sz="1050" dirty="0"/>
          </a:p>
          <a:p>
            <a:pPr marL="342900" indent="-342900">
              <a:lnSpc>
                <a:spcPct val="102000"/>
              </a:lnSpc>
              <a:spcAft>
                <a:spcPts val="600"/>
              </a:spcAft>
              <a:buSzPct val="100000"/>
              <a:buChar char="•"/>
            </a:pPr>
            <a:r>
              <a:rPr lang="en-US" sz="1050" dirty="0">
                <a:solidFill>
                  <a:srgbClr val="5F3A0C"/>
                </a:solidFill>
                <a:latin typeface="Calibri" pitchFamily="34" charset="0"/>
                <a:ea typeface="Calibri" pitchFamily="34" charset="-122"/>
                <a:cs typeface="Calibri" pitchFamily="34" charset="-120"/>
              </a:rPr>
              <a:t>Motility genes for the flagellar apparatus and outer dense fibres are still present in the Cycas genome — and absent in conifers.</a:t>
            </a:r>
            <a:endParaRPr lang="en-US" sz="1050" dirty="0"/>
          </a:p>
        </p:txBody>
      </p:sp>
      <p:sp>
        <p:nvSpPr>
          <p:cNvPr id="8" name="Shape 6"/>
          <p:cNvSpPr/>
          <p:nvPr/>
        </p:nvSpPr>
        <p:spPr>
          <a:xfrm>
            <a:off x="6199632" y="1207008"/>
            <a:ext cx="5486400" cy="3246120"/>
          </a:xfrm>
          <a:prstGeom prst="roundRect">
            <a:avLst>
              <a:gd name="adj" fmla="val 2817"/>
            </a:avLst>
          </a:prstGeom>
          <a:solidFill>
            <a:srgbClr val="DDE9D4"/>
          </a:solidFill>
          <a:ln w="15875">
            <a:solidFill>
              <a:srgbClr val="2C5F2D"/>
            </a:solidFill>
            <a:prstDash val="solid"/>
          </a:ln>
        </p:spPr>
      </p:sp>
      <p:sp>
        <p:nvSpPr>
          <p:cNvPr id="9" name="Text 7"/>
          <p:cNvSpPr txBox="1"/>
          <p:nvPr/>
        </p:nvSpPr>
        <p:spPr>
          <a:xfrm>
            <a:off x="6473952" y="1316736"/>
            <a:ext cx="3657600" cy="329184"/>
          </a:xfrm>
          <a:prstGeom prst="rect">
            <a:avLst/>
          </a:prstGeom>
          <a:noFill/>
          <a:ln/>
        </p:spPr>
        <p:txBody>
          <a:bodyPr wrap="square" lIns="0" tIns="0" rIns="0" bIns="0" rtlCol="0" anchor="ctr"/>
          <a:lstStyle/>
          <a:p>
            <a:pPr marL="0" indent="0">
              <a:buNone/>
            </a:pPr>
            <a:r>
              <a:rPr lang="en-US" sz="1800" b="1" dirty="0">
                <a:solidFill>
                  <a:srgbClr val="1B3D1C"/>
                </a:solidFill>
                <a:latin typeface="Cambria" pitchFamily="34" charset="0"/>
                <a:ea typeface="Cambria" pitchFamily="34" charset="-122"/>
                <a:cs typeface="Cambria" pitchFamily="34" charset="-120"/>
              </a:rPr>
              <a:t>SIPHONOGAMY</a:t>
            </a:r>
            <a:endParaRPr lang="en-US" sz="1800" dirty="0"/>
          </a:p>
        </p:txBody>
      </p:sp>
      <p:sp>
        <p:nvSpPr>
          <p:cNvPr id="10" name="Text 8"/>
          <p:cNvSpPr txBox="1"/>
          <p:nvPr/>
        </p:nvSpPr>
        <p:spPr>
          <a:xfrm>
            <a:off x="6473952" y="1664208"/>
            <a:ext cx="4937760" cy="237744"/>
          </a:xfrm>
          <a:prstGeom prst="rect">
            <a:avLst/>
          </a:prstGeom>
          <a:noFill/>
          <a:ln/>
        </p:spPr>
        <p:txBody>
          <a:bodyPr wrap="square" lIns="0" tIns="0" rIns="0" bIns="0" rtlCol="0" anchor="ctr"/>
          <a:lstStyle/>
          <a:p>
            <a:pPr marL="0" indent="0">
              <a:buNone/>
            </a:pPr>
            <a:r>
              <a:rPr lang="en-US" sz="1100" i="1" dirty="0">
                <a:solidFill>
                  <a:srgbClr val="3C5240"/>
                </a:solidFill>
                <a:latin typeface="Calibri" pitchFamily="34" charset="0"/>
                <a:ea typeface="Calibri" pitchFamily="34" charset="-122"/>
                <a:cs typeface="Calibri" pitchFamily="34" charset="-120"/>
              </a:rPr>
              <a:t>the advanced condition  —  Pinus, all other conifers, Gnetales</a:t>
            </a:r>
            <a:endParaRPr lang="en-US" sz="1100" dirty="0"/>
          </a:p>
        </p:txBody>
      </p:sp>
      <p:sp>
        <p:nvSpPr>
          <p:cNvPr id="11" name="Text 9"/>
          <p:cNvSpPr txBox="1"/>
          <p:nvPr/>
        </p:nvSpPr>
        <p:spPr>
          <a:xfrm>
            <a:off x="6473952" y="1975104"/>
            <a:ext cx="4937760" cy="2377440"/>
          </a:xfrm>
          <a:prstGeom prst="rect">
            <a:avLst/>
          </a:prstGeom>
          <a:noFill/>
          <a:ln/>
        </p:spPr>
        <p:txBody>
          <a:bodyPr wrap="square" lIns="0" tIns="0" rIns="0" bIns="0" rtlCol="0" anchor="t"/>
          <a:lstStyle/>
          <a:p>
            <a:pPr marL="342900" indent="-342900">
              <a:lnSpc>
                <a:spcPct val="102000"/>
              </a:lnSpc>
              <a:spcAft>
                <a:spcPts val="600"/>
              </a:spcAft>
              <a:buSzPct val="100000"/>
              <a:buChar char="•"/>
            </a:pPr>
            <a:r>
              <a:rPr lang="en-US" sz="1050" dirty="0">
                <a:solidFill>
                  <a:srgbClr val="22401F"/>
                </a:solidFill>
                <a:latin typeface="Calibri" pitchFamily="34" charset="0"/>
                <a:ea typeface="Calibri" pitchFamily="34" charset="-122"/>
                <a:cs typeface="Calibri" pitchFamily="34" charset="-120"/>
              </a:rPr>
              <a:t>The pollen tube itself is the delivery vehicle: it grows through the nucellus straight to the archegonial neck.</a:t>
            </a:r>
            <a:endParaRPr lang="en-US" sz="1050" dirty="0"/>
          </a:p>
          <a:p>
            <a:pPr marL="342900" indent="-342900">
              <a:lnSpc>
                <a:spcPct val="102000"/>
              </a:lnSpc>
              <a:spcAft>
                <a:spcPts val="600"/>
              </a:spcAft>
              <a:buSzPct val="100000"/>
              <a:buChar char="•"/>
            </a:pPr>
            <a:r>
              <a:rPr lang="en-US" sz="1050" dirty="0">
                <a:solidFill>
                  <a:srgbClr val="22401F"/>
                </a:solidFill>
                <a:latin typeface="Calibri" pitchFamily="34" charset="0"/>
                <a:ea typeface="Calibri" pitchFamily="34" charset="-122"/>
                <a:cs typeface="Calibri" pitchFamily="34" charset="-120"/>
              </a:rPr>
              <a:t>It carries two NON-MOTILE male nuclei; no flagella, no swimming, no external water at any stage.</a:t>
            </a:r>
            <a:endParaRPr lang="en-US" sz="1050" dirty="0"/>
          </a:p>
          <a:p>
            <a:pPr marL="342900" indent="-342900">
              <a:lnSpc>
                <a:spcPct val="102000"/>
              </a:lnSpc>
              <a:spcAft>
                <a:spcPts val="600"/>
              </a:spcAft>
              <a:buSzPct val="100000"/>
              <a:buChar char="•"/>
            </a:pPr>
            <a:r>
              <a:rPr lang="en-US" sz="1050" dirty="0">
                <a:solidFill>
                  <a:srgbClr val="22401F"/>
                </a:solidFill>
                <a:latin typeface="Calibri" pitchFamily="34" charset="0"/>
                <a:ea typeface="Calibri" pitchFamily="34" charset="-122"/>
                <a:cs typeface="Calibri" pitchFamily="34" charset="-120"/>
              </a:rPr>
              <a:t>The tube tip dissolves the archegonial wall and discharges its whole contents into the egg cytoplasm.</a:t>
            </a:r>
            <a:endParaRPr lang="en-US" sz="1050" dirty="0"/>
          </a:p>
          <a:p>
            <a:pPr marL="342900" indent="-342900">
              <a:lnSpc>
                <a:spcPct val="102000"/>
              </a:lnSpc>
              <a:spcAft>
                <a:spcPts val="600"/>
              </a:spcAft>
              <a:buSzPct val="100000"/>
              <a:buChar char="•"/>
            </a:pPr>
            <a:r>
              <a:rPr lang="en-US" sz="1050" dirty="0">
                <a:solidFill>
                  <a:srgbClr val="22401F"/>
                </a:solidFill>
                <a:latin typeface="Calibri" pitchFamily="34" charset="0"/>
                <a:ea typeface="Calibri" pitchFamily="34" charset="-122"/>
                <a:cs typeface="Calibri" pitchFamily="34" charset="-120"/>
              </a:rPr>
              <a:t>ONE male nucleus fuses with the egg nucleus → zygote (2n). The second male nucleus, the stalk nucleus and the tube nucleus all degenerate.</a:t>
            </a:r>
            <a:endParaRPr lang="en-US" sz="1050" dirty="0"/>
          </a:p>
          <a:p>
            <a:pPr marL="342900" indent="-342900">
              <a:lnSpc>
                <a:spcPct val="102000"/>
              </a:lnSpc>
              <a:spcAft>
                <a:spcPts val="600"/>
              </a:spcAft>
              <a:buSzPct val="100000"/>
              <a:buChar char="•"/>
            </a:pPr>
            <a:r>
              <a:rPr lang="en-US" sz="1050" dirty="0">
                <a:solidFill>
                  <a:srgbClr val="22401F"/>
                </a:solidFill>
                <a:latin typeface="Calibri" pitchFamily="34" charset="0"/>
                <a:ea typeface="Calibri" pitchFamily="34" charset="-122"/>
                <a:cs typeface="Calibri" pitchFamily="34" charset="-120"/>
              </a:rPr>
              <a:t>This is the single most important reproductive innovation of the seed plants — it makes reproduction fully terrestrial.</a:t>
            </a:r>
            <a:endParaRPr lang="en-US" sz="1050" dirty="0"/>
          </a:p>
        </p:txBody>
      </p:sp>
      <p:sp>
        <p:nvSpPr>
          <p:cNvPr id="12" name="Text 10"/>
          <p:cNvSpPr txBox="1"/>
          <p:nvPr/>
        </p:nvSpPr>
        <p:spPr>
          <a:xfrm>
            <a:off x="502920" y="4572000"/>
            <a:ext cx="11183112" cy="786384"/>
          </a:xfrm>
          <a:prstGeom prst="roundRect">
            <a:avLst>
              <a:gd name="adj" fmla="val 6977"/>
            </a:avLst>
          </a:prstGeom>
          <a:solidFill>
            <a:srgbClr val="F3DFE2"/>
          </a:solidFill>
          <a:ln w="12700">
            <a:solidFill>
              <a:srgbClr val="7A2233"/>
            </a:solidFill>
          </a:ln>
        </p:spPr>
        <p:txBody>
          <a:bodyPr wrap="square" lIns="127000" tIns="127000" rIns="127000" bIns="127000" rtlCol="0" anchor="ctr"/>
          <a:lstStyle/>
          <a:p>
            <a:pPr marL="0" indent="0">
              <a:buNone/>
            </a:pPr>
            <a:r>
              <a:rPr lang="en-US" sz="1150" b="1" dirty="0">
                <a:solidFill>
                  <a:srgbClr val="5C1A28"/>
                </a:solidFill>
                <a:latin typeface="Calibri" pitchFamily="34" charset="0"/>
                <a:ea typeface="Calibri" pitchFamily="34" charset="-122"/>
                <a:cs typeface="Calibri" pitchFamily="34" charset="-120"/>
              </a:rPr>
              <a:t>Double fertilisation in the Gnetales — convergent, not homologous.  </a:t>
            </a:r>
            <a:r>
              <a:rPr lang="en-US" sz="1150" dirty="0">
                <a:solidFill>
                  <a:srgbClr val="5C1A28"/>
                </a:solidFill>
                <a:latin typeface="Calibri" pitchFamily="34" charset="0"/>
                <a:ea typeface="Calibri" pitchFamily="34" charset="-122"/>
                <a:cs typeface="Calibri" pitchFamily="34" charset="-120"/>
              </a:rPr>
              <a:t>In Ephedra and Gnetum BOTH male nuclei fuse with nuclei of the same female gametophyte. But there is no triple fusion and no 3n endosperm: the second product either aborts or forms a supernumerary embryo. The resemblance to the angiosperm process is parallel evolution, and it is one of the main reasons the old anthophyte hypothesis was proposed — and later rejected.</a:t>
            </a:r>
            <a:endParaRPr lang="en-US" sz="1150" dirty="0"/>
          </a:p>
        </p:txBody>
      </p:sp>
      <p:sp>
        <p:nvSpPr>
          <p:cNvPr id="13" name="Text 11"/>
          <p:cNvSpPr txBox="1"/>
          <p:nvPr/>
        </p:nvSpPr>
        <p:spPr>
          <a:xfrm>
            <a:off x="502920" y="5468112"/>
            <a:ext cx="4572000" cy="256032"/>
          </a:xfrm>
          <a:prstGeom prst="rect">
            <a:avLst/>
          </a:prstGeom>
          <a:noFill/>
          <a:ln/>
        </p:spPr>
        <p:txBody>
          <a:bodyPr wrap="square" lIns="0" tIns="0" rIns="0" bIns="0" rtlCol="0" anchor="ctr"/>
          <a:lstStyle/>
          <a:p>
            <a:pPr marL="0" indent="0">
              <a:buNone/>
            </a:pPr>
            <a:r>
              <a:rPr lang="en-US" sz="1250" b="1" dirty="0">
                <a:solidFill>
                  <a:srgbClr val="1B3D1C"/>
                </a:solidFill>
                <a:latin typeface="Calibri" pitchFamily="34" charset="0"/>
                <a:ea typeface="Calibri" pitchFamily="34" charset="-122"/>
                <a:cs typeface="Calibri" pitchFamily="34" charset="-120"/>
              </a:rPr>
              <a:t>How long from pollination to fertilisation?</a:t>
            </a:r>
            <a:endParaRPr lang="en-US" sz="1250" dirty="0"/>
          </a:p>
        </p:txBody>
      </p:sp>
      <p:sp>
        <p:nvSpPr>
          <p:cNvPr id="14" name="Text 12"/>
          <p:cNvSpPr txBox="1"/>
          <p:nvPr/>
        </p:nvSpPr>
        <p:spPr>
          <a:xfrm>
            <a:off x="502920" y="5797296"/>
            <a:ext cx="2697480" cy="658368"/>
          </a:xfrm>
          <a:prstGeom prst="rect">
            <a:avLst/>
          </a:prstGeom>
          <a:noFill/>
          <a:ln/>
        </p:spPr>
        <p:txBody>
          <a:bodyPr wrap="square" lIns="0" tIns="0" rIns="0" bIns="0" rtlCol="0" anchor="ctr"/>
          <a:lstStyle/>
          <a:p>
            <a:pPr marL="0" indent="0">
              <a:buNone/>
            </a:pPr>
            <a:r>
              <a:rPr lang="en-US" sz="1100" b="1" dirty="0">
                <a:solidFill>
                  <a:srgbClr val="1B3D1C"/>
                </a:solidFill>
                <a:latin typeface="Calibri" pitchFamily="34" charset="0"/>
                <a:ea typeface="Calibri" pitchFamily="34" charset="-122"/>
                <a:cs typeface="Calibri" pitchFamily="34" charset="-120"/>
              </a:rPr>
              <a:t>Abies (fir)</a:t>
            </a:r>
            <a:endParaRPr lang="en-US" sz="1100" dirty="0"/>
          </a:p>
          <a:p>
            <a:pPr marL="0" indent="0">
              <a:buNone/>
            </a:pPr>
            <a:r>
              <a:rPr lang="en-US" sz="950" dirty="0">
                <a:solidFill>
                  <a:srgbClr val="5F6C60"/>
                </a:solidFill>
                <a:latin typeface="Calibri" pitchFamily="34" charset="0"/>
                <a:ea typeface="Calibri" pitchFamily="34" charset="-122"/>
                <a:cs typeface="Calibri" pitchFamily="34" charset="-120"/>
              </a:rPr>
              <a:t>4–5 weeks</a:t>
            </a:r>
            <a:endParaRPr lang="en-US" sz="1100" dirty="0"/>
          </a:p>
        </p:txBody>
      </p:sp>
      <p:sp>
        <p:nvSpPr>
          <p:cNvPr id="15" name="Text 13"/>
          <p:cNvSpPr txBox="1"/>
          <p:nvPr/>
        </p:nvSpPr>
        <p:spPr>
          <a:xfrm>
            <a:off x="3355848" y="5797296"/>
            <a:ext cx="2697480" cy="658368"/>
          </a:xfrm>
          <a:prstGeom prst="rect">
            <a:avLst/>
          </a:prstGeom>
          <a:noFill/>
          <a:ln/>
        </p:spPr>
        <p:txBody>
          <a:bodyPr wrap="square" lIns="0" tIns="0" rIns="0" bIns="0" rtlCol="0" anchor="ctr"/>
          <a:lstStyle/>
          <a:p>
            <a:pPr marL="0" indent="0">
              <a:buNone/>
            </a:pPr>
            <a:r>
              <a:rPr lang="en-US" sz="1100" b="1" dirty="0">
                <a:solidFill>
                  <a:srgbClr val="1B3D1C"/>
                </a:solidFill>
                <a:latin typeface="Calibri" pitchFamily="34" charset="0"/>
                <a:ea typeface="Calibri" pitchFamily="34" charset="-122"/>
                <a:cs typeface="Calibri" pitchFamily="34" charset="-120"/>
              </a:rPr>
              <a:t>Ginkgo</a:t>
            </a:r>
            <a:endParaRPr lang="en-US" sz="1100" dirty="0"/>
          </a:p>
          <a:p>
            <a:pPr marL="0" indent="0">
              <a:buNone/>
            </a:pPr>
            <a:r>
              <a:rPr lang="en-US" sz="950" dirty="0">
                <a:solidFill>
                  <a:srgbClr val="5F6C60"/>
                </a:solidFill>
                <a:latin typeface="Calibri" pitchFamily="34" charset="0"/>
                <a:ea typeface="Calibri" pitchFamily="34" charset="-122"/>
                <a:cs typeface="Calibri" pitchFamily="34" charset="-120"/>
              </a:rPr>
              <a:t>3–4 months — often after the ovule has fallen</a:t>
            </a:r>
            <a:endParaRPr lang="en-US" sz="1100" dirty="0"/>
          </a:p>
        </p:txBody>
      </p:sp>
      <p:sp>
        <p:nvSpPr>
          <p:cNvPr id="16" name="Text 14"/>
          <p:cNvSpPr txBox="1"/>
          <p:nvPr/>
        </p:nvSpPr>
        <p:spPr>
          <a:xfrm>
            <a:off x="6208776" y="5797296"/>
            <a:ext cx="2697480" cy="658368"/>
          </a:xfrm>
          <a:prstGeom prst="rect">
            <a:avLst/>
          </a:prstGeom>
          <a:noFill/>
          <a:ln/>
        </p:spPr>
        <p:txBody>
          <a:bodyPr wrap="square" lIns="0" tIns="0" rIns="0" bIns="0" rtlCol="0" anchor="ctr"/>
          <a:lstStyle/>
          <a:p>
            <a:pPr marL="0" indent="0">
              <a:buNone/>
            </a:pPr>
            <a:r>
              <a:rPr lang="en-US" sz="1100" b="1" dirty="0">
                <a:solidFill>
                  <a:srgbClr val="1B3D1C"/>
                </a:solidFill>
                <a:latin typeface="Calibri" pitchFamily="34" charset="0"/>
                <a:ea typeface="Calibri" pitchFamily="34" charset="-122"/>
                <a:cs typeface="Calibri" pitchFamily="34" charset="-120"/>
              </a:rPr>
              <a:t>Zamia (Florida coontie)</a:t>
            </a:r>
            <a:endParaRPr lang="en-US" sz="1100" dirty="0"/>
          </a:p>
          <a:p>
            <a:pPr marL="0" indent="0">
              <a:buNone/>
            </a:pPr>
            <a:r>
              <a:rPr lang="en-US" sz="950" dirty="0">
                <a:solidFill>
                  <a:srgbClr val="5F6C60"/>
                </a:solidFill>
                <a:latin typeface="Calibri" pitchFamily="34" charset="0"/>
                <a:ea typeface="Calibri" pitchFamily="34" charset="-122"/>
                <a:cs typeface="Calibri" pitchFamily="34" charset="-120"/>
              </a:rPr>
              <a:t>~6 months: pollinated Dec, fertilised late May–June</a:t>
            </a:r>
            <a:endParaRPr lang="en-US" sz="1100" dirty="0"/>
          </a:p>
        </p:txBody>
      </p:sp>
      <p:sp>
        <p:nvSpPr>
          <p:cNvPr id="17" name="Text 15"/>
          <p:cNvSpPr txBox="1"/>
          <p:nvPr/>
        </p:nvSpPr>
        <p:spPr>
          <a:xfrm>
            <a:off x="9061704" y="5797296"/>
            <a:ext cx="2697480" cy="658368"/>
          </a:xfrm>
          <a:prstGeom prst="rect">
            <a:avLst/>
          </a:prstGeom>
          <a:noFill/>
          <a:ln/>
        </p:spPr>
        <p:txBody>
          <a:bodyPr wrap="square" lIns="0" tIns="0" rIns="0" bIns="0" rtlCol="0" anchor="ctr"/>
          <a:lstStyle/>
          <a:p>
            <a:pPr marL="0" indent="0">
              <a:buNone/>
            </a:pPr>
            <a:r>
              <a:rPr lang="en-US" sz="1100" b="1" dirty="0">
                <a:solidFill>
                  <a:srgbClr val="1B3D1C"/>
                </a:solidFill>
                <a:latin typeface="Calibri" pitchFamily="34" charset="0"/>
                <a:ea typeface="Calibri" pitchFamily="34" charset="-122"/>
                <a:cs typeface="Calibri" pitchFamily="34" charset="-120"/>
              </a:rPr>
              <a:t>Pinus</a:t>
            </a:r>
            <a:endParaRPr lang="en-US" sz="1100" dirty="0"/>
          </a:p>
          <a:p>
            <a:pPr marL="0" indent="0">
              <a:buNone/>
            </a:pPr>
            <a:r>
              <a:rPr lang="en-US" sz="950" dirty="0">
                <a:solidFill>
                  <a:srgbClr val="5F6C60"/>
                </a:solidFill>
                <a:latin typeface="Calibri" pitchFamily="34" charset="0"/>
                <a:ea typeface="Calibri" pitchFamily="34" charset="-122"/>
                <a:cs typeface="Calibri" pitchFamily="34" charset="-120"/>
              </a:rPr>
              <a:t>~12–13 months — a full year's gap</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5256</Words>
  <Application>Microsoft Macintosh PowerPoint</Application>
  <PresentationFormat>Widescreen</PresentationFormat>
  <Paragraphs>609</Paragraphs>
  <Slides>16</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Alternation of Generations in Gymnosperms</dc:title>
  <dc:subject>PptxGenJS Presentation</dc:subject>
  <dc:creator>Botany Teaching Resource</dc:creator>
  <cp:lastModifiedBy>Microsoft Office User</cp:lastModifiedBy>
  <cp:revision>2</cp:revision>
  <dcterms:created xsi:type="dcterms:W3CDTF">2026-08-28T05:16:49Z</dcterms:created>
  <dcterms:modified xsi:type="dcterms:W3CDTF">2026-08-29T04:27:27Z</dcterms:modified>
</cp:coreProperties>
</file>