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4A3152-EB10-49EE-AC2C-57FED573D636}"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B9308A-6BAC-4E39-8C8C-C1886EE529D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4A3152-EB10-49EE-AC2C-57FED573D636}" type="datetimeFigureOut">
              <a:rPr lang="en-US" smtClean="0"/>
              <a:pPr/>
              <a:t>11/26/2024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B9308A-6BAC-4E39-8C8C-C1886EE529D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500042"/>
            <a:ext cx="7772400" cy="1470025"/>
          </a:xfrm>
          <a:solidFill>
            <a:srgbClr val="FFC000"/>
          </a:solidFill>
        </p:spPr>
        <p:txBody>
          <a:bodyPr/>
          <a:lstStyle/>
          <a:p>
            <a:r>
              <a:rPr lang="en-US" dirty="0" smtClean="0"/>
              <a:t>Bacteria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normAutofit fontScale="62500" lnSpcReduction="20000"/>
          </a:bodyPr>
          <a:lstStyle/>
          <a:p>
            <a:pPr algn="just">
              <a:buNone/>
            </a:pPr>
            <a:r>
              <a:rPr lang="en-US" b="1" dirty="0" smtClean="0"/>
              <a:t>Cell wall</a:t>
            </a:r>
            <a:endParaRPr lang="en-US" dirty="0" smtClean="0"/>
          </a:p>
          <a:p>
            <a:pPr algn="just">
              <a:buNone/>
            </a:pPr>
            <a:r>
              <a:rPr lang="en-US" dirty="0" smtClean="0"/>
              <a:t>The bacterial cell wall is granular and is rigid. It provide protection and gives shape to the cell. The main constituent of bacterial cell wall is </a:t>
            </a:r>
            <a:r>
              <a:rPr lang="en-US" dirty="0" err="1" smtClean="0"/>
              <a:t>peptidoglycan</a:t>
            </a:r>
            <a:r>
              <a:rPr lang="en-US" dirty="0" smtClean="0"/>
              <a:t> (also known as </a:t>
            </a:r>
            <a:r>
              <a:rPr lang="en-US" dirty="0" err="1" smtClean="0"/>
              <a:t>murein</a:t>
            </a:r>
            <a:r>
              <a:rPr lang="en-US" dirty="0" smtClean="0"/>
              <a:t>, </a:t>
            </a:r>
            <a:r>
              <a:rPr lang="en-US" dirty="0" err="1" smtClean="0"/>
              <a:t>muramic</a:t>
            </a:r>
            <a:r>
              <a:rPr lang="en-US" dirty="0" smtClean="0"/>
              <a:t> acid or </a:t>
            </a:r>
            <a:r>
              <a:rPr lang="en-US" dirty="0" err="1" smtClean="0"/>
              <a:t>mucopeptide</a:t>
            </a:r>
            <a:r>
              <a:rPr lang="en-US" dirty="0" smtClean="0"/>
              <a:t>) which is biochemically unique and is absent in the cell walls of </a:t>
            </a:r>
            <a:r>
              <a:rPr lang="en-US" dirty="0" err="1" smtClean="0"/>
              <a:t>Archaebacteria</a:t>
            </a:r>
            <a:r>
              <a:rPr lang="en-US" dirty="0" smtClean="0"/>
              <a:t> or any eukaryote. The chemical composition of cell wall is rather complex and is made up of </a:t>
            </a:r>
            <a:r>
              <a:rPr lang="en-US" dirty="0" err="1" smtClean="0"/>
              <a:t>Peptidoglycan</a:t>
            </a:r>
            <a:r>
              <a:rPr lang="en-US" dirty="0" smtClean="0"/>
              <a:t> or </a:t>
            </a:r>
            <a:r>
              <a:rPr lang="en-US" dirty="0" err="1" smtClean="0"/>
              <a:t>mucopeptide</a:t>
            </a:r>
            <a:r>
              <a:rPr lang="en-US" dirty="0" smtClean="0"/>
              <a:t> ( N-acetyl glucosamine, N-acetyl </a:t>
            </a:r>
            <a:r>
              <a:rPr lang="en-US" dirty="0" err="1" smtClean="0"/>
              <a:t>muramic</a:t>
            </a:r>
            <a:r>
              <a:rPr lang="en-US" dirty="0" smtClean="0"/>
              <a:t> acid and peptide chain of 4 or 5 </a:t>
            </a:r>
            <a:r>
              <a:rPr lang="en-US" dirty="0" err="1" smtClean="0"/>
              <a:t>aminoacids</a:t>
            </a:r>
            <a:r>
              <a:rPr lang="en-US" dirty="0" smtClean="0"/>
              <a:t>). </a:t>
            </a:r>
          </a:p>
          <a:p>
            <a:pPr algn="just">
              <a:buNone/>
            </a:pPr>
            <a:endParaRPr lang="en-US" b="1" dirty="0" smtClean="0"/>
          </a:p>
          <a:p>
            <a:pPr algn="just">
              <a:buNone/>
            </a:pPr>
            <a:r>
              <a:rPr lang="en-US" b="1" dirty="0" smtClean="0"/>
              <a:t>Plasma membrane</a:t>
            </a:r>
            <a:endParaRPr lang="en-US" dirty="0" smtClean="0"/>
          </a:p>
          <a:p>
            <a:pPr algn="just">
              <a:buNone/>
            </a:pPr>
            <a:r>
              <a:rPr lang="en-US" dirty="0" smtClean="0"/>
              <a:t>The plasma membrane is made up of lipoprotein. It controls the entry and exit of small molecules and ions. The enzymes involved in the oxidation of metabolites (i.e., the respiratory chain) as well as the </a:t>
            </a:r>
            <a:r>
              <a:rPr lang="en-US" dirty="0" err="1" smtClean="0"/>
              <a:t>photosystems</a:t>
            </a:r>
            <a:r>
              <a:rPr lang="en-US" dirty="0" smtClean="0"/>
              <a:t> used in photosynthesis are present in the plasma membrane.</a:t>
            </a:r>
          </a:p>
          <a:p>
            <a:pPr algn="just">
              <a:buNone/>
            </a:pPr>
            <a:endParaRPr lang="en-US" b="1" dirty="0" smtClean="0"/>
          </a:p>
          <a:p>
            <a:pPr algn="just">
              <a:buNone/>
            </a:pPr>
            <a:endParaRPr lang="en-US" b="1" dirty="0" smtClean="0"/>
          </a:p>
          <a:p>
            <a:pPr algn="just">
              <a:buNone/>
            </a:pPr>
            <a:r>
              <a:rPr lang="en-US" b="1" dirty="0" smtClean="0"/>
              <a:t>Cytoplasm</a:t>
            </a:r>
            <a:endParaRPr lang="en-US" dirty="0" smtClean="0"/>
          </a:p>
          <a:p>
            <a:pPr algn="just">
              <a:buNone/>
            </a:pPr>
            <a:r>
              <a:rPr lang="en-US" dirty="0" smtClean="0"/>
              <a:t>Cytoplasm is thick and semitransparent. It contains </a:t>
            </a:r>
            <a:r>
              <a:rPr lang="en-US" dirty="0" err="1" smtClean="0"/>
              <a:t>ribosomes</a:t>
            </a:r>
            <a:r>
              <a:rPr lang="en-US" dirty="0" smtClean="0"/>
              <a:t> and other cell inclusions. </a:t>
            </a:r>
            <a:r>
              <a:rPr lang="en-US" dirty="0" err="1" smtClean="0"/>
              <a:t>Cytoplasmic</a:t>
            </a:r>
            <a:r>
              <a:rPr lang="en-US" dirty="0" smtClean="0"/>
              <a:t> inclusions like glycogen, poly-</a:t>
            </a:r>
            <a:r>
              <a:rPr lang="el-GR" dirty="0" smtClean="0"/>
              <a:t>β-</a:t>
            </a:r>
            <a:r>
              <a:rPr lang="en-US" dirty="0" err="1" smtClean="0"/>
              <a:t>hydroxybutyrate</a:t>
            </a:r>
            <a:r>
              <a:rPr lang="en-US" dirty="0" smtClean="0"/>
              <a:t> granules, </a:t>
            </a:r>
            <a:r>
              <a:rPr lang="en-US" dirty="0" err="1" smtClean="0"/>
              <a:t>sulphur</a:t>
            </a:r>
            <a:r>
              <a:rPr lang="en-US" dirty="0" smtClean="0"/>
              <a:t> granules and gas vesicles are present. </a:t>
            </a:r>
          </a:p>
          <a:p>
            <a:pPr algn="just">
              <a:buNone/>
            </a:pPr>
            <a:endParaRPr lang="en-US" dirty="0" smtClean="0"/>
          </a:p>
          <a:p>
            <a:pPr algn="just">
              <a:buNone/>
            </a:pPr>
            <a:r>
              <a:rPr lang="en-US" dirty="0" smtClean="0"/>
              <a:t> </a:t>
            </a:r>
          </a:p>
          <a:p>
            <a:pPr algn="just">
              <a:buNone/>
            </a:pPr>
            <a:endParaRPr lang="en-US" dirty="0" smtClean="0"/>
          </a:p>
          <a:p>
            <a:pPr algn="just">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6715148"/>
          </a:xfrm>
        </p:spPr>
        <p:txBody>
          <a:bodyPr>
            <a:normAutofit fontScale="70000" lnSpcReduction="20000"/>
          </a:bodyPr>
          <a:lstStyle/>
          <a:p>
            <a:pPr algn="just">
              <a:buNone/>
            </a:pPr>
            <a:r>
              <a:rPr lang="en-US" b="1" dirty="0" smtClean="0"/>
              <a:t>Bacterial chromosome (</a:t>
            </a:r>
            <a:r>
              <a:rPr lang="en-US" b="1" dirty="0" err="1" smtClean="0"/>
              <a:t>Nucleoid</a:t>
            </a:r>
            <a:r>
              <a:rPr lang="en-US" b="1" dirty="0" smtClean="0"/>
              <a:t>)</a:t>
            </a:r>
            <a:r>
              <a:rPr lang="en-US" dirty="0" smtClean="0"/>
              <a:t> </a:t>
            </a:r>
          </a:p>
          <a:p>
            <a:pPr algn="just">
              <a:buNone/>
            </a:pPr>
            <a:r>
              <a:rPr lang="en-US" dirty="0" smtClean="0"/>
              <a:t>The bacterial chromosome is a single circular DNA molecule, tightly coiled and is not enclosed in a membrane as in Eukaryotes. This genetic material is called </a:t>
            </a:r>
            <a:r>
              <a:rPr lang="en-US" b="1" dirty="0" err="1" smtClean="0"/>
              <a:t>Nucleoid</a:t>
            </a:r>
            <a:r>
              <a:rPr lang="en-US" b="1" dirty="0" smtClean="0"/>
              <a:t>. </a:t>
            </a:r>
            <a:r>
              <a:rPr lang="en-US" dirty="0" smtClean="0"/>
              <a:t>It is to be noted that the DNA of </a:t>
            </a:r>
            <a:r>
              <a:rPr lang="en-US" i="1" dirty="0" err="1" smtClean="0"/>
              <a:t>E.coli</a:t>
            </a:r>
            <a:r>
              <a:rPr lang="en-US" dirty="0" smtClean="0"/>
              <a:t> which measures about 1mm long when uncoiled, contains all the genetic information of the organism. The DNA is not bound to </a:t>
            </a:r>
            <a:r>
              <a:rPr lang="en-US" b="1" dirty="0" err="1" smtClean="0"/>
              <a:t>histone</a:t>
            </a:r>
            <a:r>
              <a:rPr lang="en-US" b="1" dirty="0" smtClean="0"/>
              <a:t> </a:t>
            </a:r>
            <a:r>
              <a:rPr lang="en-US" dirty="0" smtClean="0"/>
              <a:t>proteins. </a:t>
            </a:r>
          </a:p>
          <a:p>
            <a:pPr algn="just">
              <a:buNone/>
            </a:pPr>
            <a:endParaRPr lang="en-US" dirty="0" smtClean="0"/>
          </a:p>
          <a:p>
            <a:pPr algn="just">
              <a:buNone/>
            </a:pPr>
            <a:r>
              <a:rPr lang="en-US" b="1" dirty="0" smtClean="0"/>
              <a:t>Plasmid</a:t>
            </a:r>
            <a:endParaRPr lang="en-US" dirty="0" smtClean="0"/>
          </a:p>
          <a:p>
            <a:pPr algn="just">
              <a:buNone/>
            </a:pPr>
            <a:r>
              <a:rPr lang="en-US" dirty="0" smtClean="0"/>
              <a:t>Plasmids are extra chromosomal double stranded, circular, self-replicating, autonomous elements. They contain genes for ­fertility, antibiotic resistant and heavy metals. It also help in the production of </a:t>
            </a:r>
            <a:r>
              <a:rPr lang="en-US" dirty="0" err="1" smtClean="0"/>
              <a:t>bacteriocins</a:t>
            </a:r>
            <a:r>
              <a:rPr lang="en-US" dirty="0" smtClean="0"/>
              <a:t> and toxins which are not found in bacterial chromosome. The size of a plasmid varies from 1 to 500 kb usually plasmids contribute to about 0.5 to 5.0% of the total DNA of bacteria. The number of plasmids per cell varies. Plasmids are classified into different types based on the function. Some of them are F (Fertility) factor, R (Resistance)­ plasmids, Col (</a:t>
            </a:r>
            <a:r>
              <a:rPr lang="en-US" dirty="0" err="1" smtClean="0"/>
              <a:t>Colicin</a:t>
            </a:r>
            <a:r>
              <a:rPr lang="en-US" dirty="0" smtClean="0"/>
              <a:t>) plasmids, </a:t>
            </a:r>
            <a:r>
              <a:rPr lang="en-US" dirty="0" err="1" smtClean="0"/>
              <a:t>Ri</a:t>
            </a:r>
            <a:r>
              <a:rPr lang="en-US" dirty="0" smtClean="0"/>
              <a:t> (Root ­inducing) plasmids and Ti (</a:t>
            </a:r>
            <a:r>
              <a:rPr lang="en-US" dirty="0" err="1" smtClean="0"/>
              <a:t>Tumour</a:t>
            </a:r>
            <a:r>
              <a:rPr lang="en-US" dirty="0" smtClean="0"/>
              <a:t> inducing) plasmids.</a:t>
            </a:r>
          </a:p>
          <a:p>
            <a:pPr algn="just">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8229600" cy="6643710"/>
          </a:xfrm>
        </p:spPr>
        <p:txBody>
          <a:bodyPr>
            <a:normAutofit fontScale="77500" lnSpcReduction="20000"/>
          </a:bodyPr>
          <a:lstStyle/>
          <a:p>
            <a:pPr algn="just">
              <a:buNone/>
            </a:pPr>
            <a:r>
              <a:rPr lang="en-US" b="1" dirty="0" err="1" smtClean="0"/>
              <a:t>Mesosomes</a:t>
            </a:r>
            <a:endParaRPr lang="en-US" dirty="0" smtClean="0"/>
          </a:p>
          <a:p>
            <a:pPr algn="just">
              <a:buNone/>
            </a:pPr>
            <a:r>
              <a:rPr lang="en-US" dirty="0" smtClean="0"/>
              <a:t>These are localized </a:t>
            </a:r>
            <a:r>
              <a:rPr lang="en-US" dirty="0" err="1" smtClean="0"/>
              <a:t>infoldings</a:t>
            </a:r>
            <a:r>
              <a:rPr lang="en-US" dirty="0" smtClean="0"/>
              <a:t> of plasma membrane produced into the cell in the form of vesicles, tubules and lamellae. They are clumped and folded together to maximize their surface area and helps in respiration and in binary fission.</a:t>
            </a:r>
          </a:p>
          <a:p>
            <a:pPr algn="just">
              <a:buNone/>
            </a:pPr>
            <a:endParaRPr lang="en-US" dirty="0" smtClean="0"/>
          </a:p>
          <a:p>
            <a:pPr algn="just">
              <a:buNone/>
            </a:pPr>
            <a:r>
              <a:rPr lang="en-US" b="1" dirty="0" err="1" smtClean="0"/>
              <a:t>Ribosomes</a:t>
            </a:r>
            <a:r>
              <a:rPr lang="en-US" dirty="0" smtClean="0"/>
              <a:t> </a:t>
            </a:r>
          </a:p>
          <a:p>
            <a:pPr algn="just">
              <a:buNone/>
            </a:pPr>
            <a:r>
              <a:rPr lang="en-US" dirty="0" smtClean="0"/>
              <a:t>The </a:t>
            </a:r>
            <a:r>
              <a:rPr lang="en-US" dirty="0" err="1" smtClean="0"/>
              <a:t>ribosomes</a:t>
            </a:r>
            <a:r>
              <a:rPr lang="en-US" dirty="0" smtClean="0"/>
              <a:t> are the site of protein synthesis. The number of ribosome per cell varies from 10,000 to 15,000. The </a:t>
            </a:r>
            <a:r>
              <a:rPr lang="en-US" dirty="0" err="1" smtClean="0"/>
              <a:t>ribosomes</a:t>
            </a:r>
            <a:r>
              <a:rPr lang="en-US" dirty="0" smtClean="0"/>
              <a:t> are 70S type and consists of two subunits (50S and 30S). The </a:t>
            </a:r>
            <a:r>
              <a:rPr lang="en-US" dirty="0" err="1" smtClean="0"/>
              <a:t>ribosomes</a:t>
            </a:r>
            <a:r>
              <a:rPr lang="en-US" dirty="0" smtClean="0"/>
              <a:t> are held together by mRNA and form </a:t>
            </a:r>
            <a:r>
              <a:rPr lang="en-US" dirty="0" err="1" smtClean="0"/>
              <a:t>polyribosomes</a:t>
            </a:r>
            <a:r>
              <a:rPr lang="en-US" dirty="0" smtClean="0"/>
              <a:t> or </a:t>
            </a:r>
            <a:r>
              <a:rPr lang="en-US" dirty="0" err="1" smtClean="0"/>
              <a:t>polysomes</a:t>
            </a:r>
            <a:r>
              <a:rPr lang="en-US" dirty="0" smtClean="0"/>
              <a:t>.</a:t>
            </a:r>
          </a:p>
          <a:p>
            <a:pPr algn="just">
              <a:buNone/>
            </a:pPr>
            <a:r>
              <a:rPr lang="en-US" dirty="0" smtClean="0"/>
              <a:t> </a:t>
            </a:r>
          </a:p>
          <a:p>
            <a:pPr algn="just">
              <a:buNone/>
            </a:pPr>
            <a:r>
              <a:rPr lang="en-US" b="1" dirty="0" smtClean="0"/>
              <a:t>Flagella</a:t>
            </a:r>
            <a:r>
              <a:rPr lang="en-US" dirty="0" smtClean="0"/>
              <a:t> </a:t>
            </a:r>
          </a:p>
          <a:p>
            <a:pPr algn="just">
              <a:buNone/>
            </a:pPr>
            <a:r>
              <a:rPr lang="en-US" dirty="0" smtClean="0"/>
              <a:t>Certain motile bacteria have numerous thin hair like processes of variable length emerge from the cell wall called flagella. It is 20–30 </a:t>
            </a:r>
            <a:r>
              <a:rPr lang="en-US" dirty="0" err="1" smtClean="0"/>
              <a:t>μm</a:t>
            </a:r>
            <a:r>
              <a:rPr lang="en-US" dirty="0" smtClean="0"/>
              <a:t> in diameter and 15 </a:t>
            </a:r>
            <a:r>
              <a:rPr lang="en-US" dirty="0" err="1" smtClean="0"/>
              <a:t>μm</a:t>
            </a:r>
            <a:r>
              <a:rPr lang="en-US" dirty="0" smtClean="0"/>
              <a:t> in length. Flagella are used for locomotion. Based on the number and position of flagella there are different types of bacteria.</a:t>
            </a:r>
          </a:p>
          <a:p>
            <a:pPr algn="just">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en-US" dirty="0"/>
          </a:p>
        </p:txBody>
      </p:sp>
      <p:sp>
        <p:nvSpPr>
          <p:cNvPr id="3" name="Content Placeholder 2"/>
          <p:cNvSpPr>
            <a:spLocks noGrp="1"/>
          </p:cNvSpPr>
          <p:nvPr>
            <p:ph idx="1"/>
          </p:nvPr>
        </p:nvSpPr>
        <p:spPr/>
        <p:txBody>
          <a:bodyPr/>
          <a:lstStyle/>
          <a:p>
            <a:pPr algn="just">
              <a:buNone/>
            </a:pPr>
            <a:r>
              <a:rPr lang="en-US" dirty="0" smtClean="0"/>
              <a:t>Bacteria constitute a very wide group of microorganisms that exhibit a fascinating diversity in morphology, habitat, nutrition, metabolism and reproduction.</a:t>
            </a:r>
          </a:p>
          <a:p>
            <a:pPr algn="just">
              <a:buNone/>
            </a:pPr>
            <a:r>
              <a:rPr lang="en-US" b="1" dirty="0" err="1" smtClean="0">
                <a:solidFill>
                  <a:srgbClr val="FF0000"/>
                </a:solidFill>
              </a:rPr>
              <a:t>Antonie</a:t>
            </a:r>
            <a:r>
              <a:rPr lang="en-US" b="1" dirty="0" smtClean="0">
                <a:solidFill>
                  <a:srgbClr val="FF0000"/>
                </a:solidFill>
              </a:rPr>
              <a:t> Van Leeuwenhoek </a:t>
            </a:r>
            <a:r>
              <a:rPr lang="en-US" dirty="0" smtClean="0"/>
              <a:t>first observed bacteria in the year 1676, and called them 'animalcules‘</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0"/>
            <a:ext cx="8229600" cy="654032"/>
          </a:xfrm>
        </p:spPr>
        <p:txBody>
          <a:bodyPr>
            <a:normAutofit fontScale="90000"/>
          </a:bodyPr>
          <a:lstStyle/>
          <a:p>
            <a:r>
              <a:rPr lang="en-US" dirty="0" smtClean="0"/>
              <a:t>General characteristics of bacteria</a:t>
            </a:r>
            <a:endParaRPr lang="en-US" dirty="0"/>
          </a:p>
        </p:txBody>
      </p:sp>
      <p:sp>
        <p:nvSpPr>
          <p:cNvPr id="3" name="Content Placeholder 2"/>
          <p:cNvSpPr>
            <a:spLocks noGrp="1"/>
          </p:cNvSpPr>
          <p:nvPr>
            <p:ph idx="1"/>
          </p:nvPr>
        </p:nvSpPr>
        <p:spPr>
          <a:xfrm>
            <a:off x="457200" y="714356"/>
            <a:ext cx="8229600" cy="6143644"/>
          </a:xfrm>
        </p:spPr>
        <p:txBody>
          <a:bodyPr>
            <a:normAutofit fontScale="55000" lnSpcReduction="20000"/>
          </a:bodyPr>
          <a:lstStyle/>
          <a:p>
            <a:pPr algn="just">
              <a:buFont typeface="Wingdings" pitchFamily="2" charset="2"/>
              <a:buChar char="Ø"/>
            </a:pPr>
            <a:r>
              <a:rPr lang="en-US" b="1" dirty="0" smtClean="0"/>
              <a:t>They are </a:t>
            </a:r>
            <a:r>
              <a:rPr lang="en-US" b="1" dirty="0" smtClean="0">
                <a:solidFill>
                  <a:srgbClr val="FF0000"/>
                </a:solidFill>
              </a:rPr>
              <a:t>omnipresent </a:t>
            </a:r>
            <a:r>
              <a:rPr lang="en-US" b="1" dirty="0" smtClean="0"/>
              <a:t>and occur in all possible habitats (soil, water, air, food etc.,). Some bacteria can thrive under extreme environmental conditions such as </a:t>
            </a:r>
            <a:r>
              <a:rPr lang="en-US" b="1" dirty="0" smtClean="0">
                <a:solidFill>
                  <a:srgbClr val="FF0000"/>
                </a:solidFill>
              </a:rPr>
              <a:t>extreme heat and cold, highly acidic or alkaline environments.</a:t>
            </a:r>
          </a:p>
          <a:p>
            <a:pPr algn="just">
              <a:buNone/>
            </a:pPr>
            <a:endParaRPr lang="en-US" b="1" dirty="0" smtClean="0">
              <a:solidFill>
                <a:srgbClr val="FF0000"/>
              </a:solidFill>
            </a:endParaRPr>
          </a:p>
          <a:p>
            <a:pPr algn="just">
              <a:buFont typeface="Wingdings" pitchFamily="2" charset="2"/>
              <a:buChar char="Ø"/>
            </a:pPr>
            <a:r>
              <a:rPr lang="en-US" b="1" dirty="0" smtClean="0"/>
              <a:t>Most of the bacteria have </a:t>
            </a:r>
            <a:r>
              <a:rPr lang="en-US" b="1" dirty="0" smtClean="0">
                <a:solidFill>
                  <a:srgbClr val="FF0000"/>
                </a:solidFill>
              </a:rPr>
              <a:t>heterotrophic mode of nutrition </a:t>
            </a:r>
            <a:r>
              <a:rPr lang="en-US" b="1" dirty="0" smtClean="0"/>
              <a:t>i.e., they absorb their food directly from their external environment. They maybe </a:t>
            </a:r>
            <a:r>
              <a:rPr lang="en-US" b="1" dirty="0" smtClean="0">
                <a:solidFill>
                  <a:srgbClr val="FF0000"/>
                </a:solidFill>
              </a:rPr>
              <a:t>saprophytic, </a:t>
            </a:r>
            <a:r>
              <a:rPr lang="en-US" b="1" dirty="0" err="1" smtClean="0">
                <a:solidFill>
                  <a:srgbClr val="FF0000"/>
                </a:solidFill>
              </a:rPr>
              <a:t>mutualistic</a:t>
            </a:r>
            <a:r>
              <a:rPr lang="en-US" b="1" dirty="0" smtClean="0">
                <a:solidFill>
                  <a:srgbClr val="FF0000"/>
                </a:solidFill>
              </a:rPr>
              <a:t> or parasitic</a:t>
            </a:r>
            <a:r>
              <a:rPr lang="en-US" b="1" dirty="0" smtClean="0"/>
              <a:t>. Some bacteria are </a:t>
            </a:r>
            <a:r>
              <a:rPr lang="en-US" b="1" dirty="0" smtClean="0">
                <a:solidFill>
                  <a:srgbClr val="FF0000"/>
                </a:solidFill>
              </a:rPr>
              <a:t>autotrophic; they possess </a:t>
            </a:r>
            <a:r>
              <a:rPr lang="en-US" b="1" dirty="0" err="1" smtClean="0">
                <a:solidFill>
                  <a:srgbClr val="FF0000"/>
                </a:solidFill>
              </a:rPr>
              <a:t>bacteriochlorophyll</a:t>
            </a:r>
            <a:r>
              <a:rPr lang="en-US" b="1" dirty="0" smtClean="0">
                <a:solidFill>
                  <a:srgbClr val="FF0000"/>
                </a:solidFill>
              </a:rPr>
              <a:t> </a:t>
            </a:r>
            <a:r>
              <a:rPr lang="en-US" b="1" dirty="0" smtClean="0"/>
              <a:t>and synthesize their own food.</a:t>
            </a:r>
          </a:p>
          <a:p>
            <a:pPr algn="just">
              <a:buNone/>
            </a:pPr>
            <a:endParaRPr lang="en-US" b="1" dirty="0" smtClean="0"/>
          </a:p>
          <a:p>
            <a:pPr algn="just">
              <a:buFont typeface="Wingdings" pitchFamily="2" charset="2"/>
              <a:buChar char="Ø"/>
            </a:pPr>
            <a:r>
              <a:rPr lang="en-US" b="1" dirty="0" smtClean="0"/>
              <a:t>Bacteria are usually single-celled and morphologically least complex of all the living organisms.</a:t>
            </a:r>
          </a:p>
          <a:p>
            <a:pPr algn="just">
              <a:buNone/>
            </a:pPr>
            <a:endParaRPr lang="en-US" b="1" dirty="0" smtClean="0"/>
          </a:p>
          <a:p>
            <a:pPr algn="just">
              <a:buFont typeface="Wingdings" pitchFamily="2" charset="2"/>
              <a:buChar char="Ø"/>
            </a:pPr>
            <a:r>
              <a:rPr lang="en-US" b="1" dirty="0" smtClean="0"/>
              <a:t>Bacterial cell wall is composed of </a:t>
            </a:r>
            <a:r>
              <a:rPr lang="en-US" b="1" dirty="0" err="1" smtClean="0">
                <a:solidFill>
                  <a:srgbClr val="FF0000"/>
                </a:solidFill>
              </a:rPr>
              <a:t>peptidoglycan</a:t>
            </a:r>
            <a:r>
              <a:rPr lang="en-US" b="1" dirty="0" smtClean="0"/>
              <a:t> containing </a:t>
            </a:r>
            <a:r>
              <a:rPr lang="en-US" b="1" dirty="0" err="1" smtClean="0"/>
              <a:t>muranic</a:t>
            </a:r>
            <a:r>
              <a:rPr lang="en-US" b="1" dirty="0" smtClean="0"/>
              <a:t> acid or </a:t>
            </a:r>
            <a:r>
              <a:rPr lang="en-US" b="1" dirty="0" err="1" smtClean="0"/>
              <a:t>murein</a:t>
            </a:r>
            <a:r>
              <a:rPr lang="en-US" b="1" dirty="0" smtClean="0"/>
              <a:t>.</a:t>
            </a:r>
          </a:p>
          <a:p>
            <a:pPr algn="just">
              <a:buFont typeface="Wingdings" pitchFamily="2" charset="2"/>
              <a:buChar char="Ø"/>
            </a:pPr>
            <a:r>
              <a:rPr lang="en-US" b="1" dirty="0" smtClean="0"/>
              <a:t>Well </a:t>
            </a:r>
            <a:r>
              <a:rPr lang="en-US" b="1" dirty="0" err="1" smtClean="0"/>
              <a:t>organised</a:t>
            </a:r>
            <a:r>
              <a:rPr lang="en-US" b="1" dirty="0" smtClean="0"/>
              <a:t> nucleus is absent</a:t>
            </a:r>
          </a:p>
          <a:p>
            <a:pPr algn="just">
              <a:buFont typeface="Wingdings" pitchFamily="2" charset="2"/>
              <a:buChar char="Ø"/>
            </a:pPr>
            <a:r>
              <a:rPr lang="en-US" b="1" dirty="0" smtClean="0"/>
              <a:t>Bacterial DNA have no </a:t>
            </a:r>
            <a:r>
              <a:rPr lang="en-US" b="1" dirty="0" err="1" smtClean="0"/>
              <a:t>histone</a:t>
            </a:r>
            <a:r>
              <a:rPr lang="en-US" b="1" dirty="0" smtClean="0"/>
              <a:t> proteins and </a:t>
            </a:r>
            <a:r>
              <a:rPr lang="en-US" b="1" dirty="0" err="1" smtClean="0"/>
              <a:t>nucleosomes</a:t>
            </a:r>
            <a:r>
              <a:rPr lang="en-US" b="1" dirty="0" smtClean="0"/>
              <a:t>.</a:t>
            </a:r>
          </a:p>
          <a:p>
            <a:pPr algn="just">
              <a:buFont typeface="Wingdings" pitchFamily="2" charset="2"/>
              <a:buChar char="Ø"/>
            </a:pPr>
            <a:r>
              <a:rPr lang="en-US" b="1" dirty="0" smtClean="0"/>
              <a:t>Organelles like mitochondria, endoplasmic reticulum, </a:t>
            </a:r>
            <a:r>
              <a:rPr lang="en-US" b="1" dirty="0" err="1" smtClean="0"/>
              <a:t>golgi</a:t>
            </a:r>
            <a:r>
              <a:rPr lang="en-US" b="1" dirty="0" smtClean="0"/>
              <a:t> apparatus are absent</a:t>
            </a:r>
          </a:p>
          <a:p>
            <a:pPr algn="just">
              <a:buFont typeface="Wingdings" pitchFamily="2" charset="2"/>
              <a:buChar char="Ø"/>
            </a:pPr>
            <a:r>
              <a:rPr lang="en-US" b="1" dirty="0" err="1" smtClean="0"/>
              <a:t>Ribosomes</a:t>
            </a:r>
            <a:r>
              <a:rPr lang="en-US" b="1" dirty="0" smtClean="0"/>
              <a:t> occur abundantly and freely in the cytoplasm and is of 70s type.</a:t>
            </a:r>
          </a:p>
          <a:p>
            <a:pPr algn="just">
              <a:buFont typeface="Wingdings" pitchFamily="2" charset="2"/>
              <a:buChar char="Ø"/>
            </a:pPr>
            <a:r>
              <a:rPr lang="en-US" b="1" dirty="0" smtClean="0"/>
              <a:t>Bacteria reproduce </a:t>
            </a:r>
            <a:r>
              <a:rPr lang="en-US" b="1" dirty="0" smtClean="0">
                <a:solidFill>
                  <a:srgbClr val="FF0000"/>
                </a:solidFill>
              </a:rPr>
              <a:t>asexually </a:t>
            </a:r>
            <a:r>
              <a:rPr lang="en-US" b="1" dirty="0" smtClean="0"/>
              <a:t>and multiply most commonly by </a:t>
            </a:r>
            <a:r>
              <a:rPr lang="en-US" b="1" dirty="0" smtClean="0">
                <a:solidFill>
                  <a:srgbClr val="FF0000"/>
                </a:solidFill>
              </a:rPr>
              <a:t>binary fission.</a:t>
            </a:r>
          </a:p>
          <a:p>
            <a:pPr algn="just">
              <a:buFont typeface="Wingdings" pitchFamily="2" charset="2"/>
              <a:buChar char="Ø"/>
            </a:pPr>
            <a:r>
              <a:rPr lang="en-US" b="1" dirty="0" smtClean="0">
                <a:solidFill>
                  <a:srgbClr val="FF0000"/>
                </a:solidFill>
              </a:rPr>
              <a:t>True sexual reproduction is absent</a:t>
            </a:r>
            <a:r>
              <a:rPr lang="en-US" b="1" dirty="0" smtClean="0"/>
              <a:t>. The sexuality is completed by genetic recombination methods called </a:t>
            </a:r>
            <a:r>
              <a:rPr lang="en-US" b="1" dirty="0" smtClean="0">
                <a:solidFill>
                  <a:srgbClr val="FF0000"/>
                </a:solidFill>
              </a:rPr>
              <a:t>conjugation, transformation and transduction</a:t>
            </a:r>
            <a:r>
              <a:rPr lang="en-US" b="1" dirty="0" smtClean="0"/>
              <a:t>.</a:t>
            </a:r>
          </a:p>
          <a:p>
            <a:pPr algn="just">
              <a:buNone/>
            </a:pPr>
            <a:endParaRPr lang="en-US" b="1" dirty="0" smtClean="0"/>
          </a:p>
          <a:p>
            <a:pPr algn="just">
              <a:buFont typeface="Wingdings" pitchFamily="2" charset="2"/>
              <a:buChar char="Ø"/>
            </a:pPr>
            <a:r>
              <a:rPr lang="en-US" b="1" dirty="0" smtClean="0"/>
              <a:t>The motile bacteria possess one or more flagella. </a:t>
            </a:r>
          </a:p>
          <a:p>
            <a:pPr algn="just">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42852"/>
            <a:ext cx="8229600" cy="582594"/>
          </a:xfrm>
        </p:spPr>
        <p:txBody>
          <a:bodyPr>
            <a:normAutofit fontScale="90000"/>
          </a:bodyPr>
          <a:lstStyle/>
          <a:p>
            <a:r>
              <a:rPr lang="en-US" dirty="0" smtClean="0"/>
              <a:t>Morphology of bacteria</a:t>
            </a:r>
            <a:endParaRPr lang="en-US" dirty="0"/>
          </a:p>
        </p:txBody>
      </p:sp>
      <p:sp>
        <p:nvSpPr>
          <p:cNvPr id="3" name="Content Placeholder 2"/>
          <p:cNvSpPr>
            <a:spLocks noGrp="1"/>
          </p:cNvSpPr>
          <p:nvPr>
            <p:ph idx="1"/>
          </p:nvPr>
        </p:nvSpPr>
        <p:spPr>
          <a:xfrm>
            <a:off x="457200" y="857233"/>
            <a:ext cx="8229600" cy="2500330"/>
          </a:xfrm>
        </p:spPr>
        <p:txBody>
          <a:bodyPr>
            <a:normAutofit fontScale="85000" lnSpcReduction="20000"/>
          </a:bodyPr>
          <a:lstStyle/>
          <a:p>
            <a:pPr algn="just">
              <a:buNone/>
            </a:pPr>
            <a:r>
              <a:rPr lang="en-US" b="1" dirty="0" smtClean="0"/>
              <a:t>Unicellular bacteria</a:t>
            </a:r>
          </a:p>
          <a:p>
            <a:pPr marL="514350" indent="-514350" algn="just">
              <a:buFont typeface="+mj-lt"/>
              <a:buAutoNum type="arabicPeriod"/>
            </a:pPr>
            <a:r>
              <a:rPr lang="en-US" b="1" dirty="0" err="1" smtClean="0">
                <a:solidFill>
                  <a:srgbClr val="FF0000"/>
                </a:solidFill>
              </a:rPr>
              <a:t>Cocus</a:t>
            </a:r>
            <a:r>
              <a:rPr lang="en-US" b="1" dirty="0" smtClean="0">
                <a:solidFill>
                  <a:srgbClr val="FF0000"/>
                </a:solidFill>
              </a:rPr>
              <a:t> (pl. </a:t>
            </a:r>
            <a:r>
              <a:rPr lang="en-US" b="1" dirty="0" err="1" smtClean="0">
                <a:solidFill>
                  <a:srgbClr val="FF0000"/>
                </a:solidFill>
              </a:rPr>
              <a:t>cocci</a:t>
            </a:r>
            <a:r>
              <a:rPr lang="en-US" b="1" dirty="0" smtClean="0">
                <a:solidFill>
                  <a:srgbClr val="FF0000"/>
                </a:solidFill>
              </a:rPr>
              <a:t>):</a:t>
            </a:r>
            <a:r>
              <a:rPr lang="en-US" dirty="0" smtClean="0"/>
              <a:t> the </a:t>
            </a:r>
            <a:r>
              <a:rPr lang="en-US" dirty="0" err="1" smtClean="0"/>
              <a:t>cocci</a:t>
            </a:r>
            <a:r>
              <a:rPr lang="en-US" dirty="0" smtClean="0"/>
              <a:t> bacteria are unicellular and spherical varying from 0.5 to 1.25</a:t>
            </a:r>
            <a:r>
              <a:rPr lang="en-US" dirty="0" smtClean="0">
                <a:latin typeface="Times New Roman"/>
                <a:cs typeface="Times New Roman"/>
              </a:rPr>
              <a:t>µ in diameter. They exist either singly(micrococcus), in pairs (</a:t>
            </a:r>
            <a:r>
              <a:rPr lang="en-US" dirty="0" err="1" smtClean="0">
                <a:latin typeface="Times New Roman"/>
                <a:cs typeface="Times New Roman"/>
              </a:rPr>
              <a:t>diplococcus</a:t>
            </a:r>
            <a:r>
              <a:rPr lang="en-US" dirty="0" smtClean="0">
                <a:latin typeface="Times New Roman"/>
                <a:cs typeface="Times New Roman"/>
              </a:rPr>
              <a:t>), in chains (streptococcus), in clusters (staphylococcus) or in cubical masses of 8 or more cells (</a:t>
            </a:r>
            <a:r>
              <a:rPr lang="en-US" dirty="0" err="1" smtClean="0">
                <a:latin typeface="Times New Roman"/>
                <a:cs typeface="Times New Roman"/>
              </a:rPr>
              <a:t>sarcina</a:t>
            </a:r>
            <a:r>
              <a:rPr lang="en-US" dirty="0" smtClean="0">
                <a:latin typeface="Times New Roman"/>
                <a:cs typeface="Times New Roman"/>
              </a:rPr>
              <a:t>)</a:t>
            </a:r>
            <a:endParaRPr lang="en-US" dirty="0" smtClean="0"/>
          </a:p>
          <a:p>
            <a:pPr>
              <a:buNone/>
            </a:pPr>
            <a:endParaRPr lang="en-US" dirty="0"/>
          </a:p>
        </p:txBody>
      </p:sp>
      <p:pic>
        <p:nvPicPr>
          <p:cNvPr id="4" name="Picture 2" descr="Biology|botany: Bacteria-Discovery,characters,shape and size"/>
          <p:cNvPicPr>
            <a:picLocks noChangeAspect="1" noChangeArrowheads="1"/>
          </p:cNvPicPr>
          <p:nvPr/>
        </p:nvPicPr>
        <p:blipFill>
          <a:blip r:embed="rId2"/>
          <a:srcRect/>
          <a:stretch>
            <a:fillRect/>
          </a:stretch>
        </p:blipFill>
        <p:spPr bwMode="auto">
          <a:xfrm>
            <a:off x="2500298" y="3571876"/>
            <a:ext cx="4500594" cy="312866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3"/>
            <a:ext cx="8229600" cy="2500330"/>
          </a:xfrm>
        </p:spPr>
        <p:txBody>
          <a:bodyPr>
            <a:normAutofit fontScale="85000" lnSpcReduction="10000"/>
          </a:bodyPr>
          <a:lstStyle/>
          <a:p>
            <a:pPr marL="514350" indent="-514350">
              <a:buNone/>
            </a:pPr>
            <a:r>
              <a:rPr lang="en-US" b="1" dirty="0" smtClean="0">
                <a:solidFill>
                  <a:srgbClr val="FF0000"/>
                </a:solidFill>
              </a:rPr>
              <a:t>2. Bacillus (pl., bacilli)</a:t>
            </a:r>
          </a:p>
          <a:p>
            <a:pPr marL="514350" indent="-514350">
              <a:buNone/>
            </a:pPr>
            <a:r>
              <a:rPr lang="en-US" dirty="0" smtClean="0"/>
              <a:t>They are unicellular and small rod-shaped ranging from about 1.5-10 </a:t>
            </a:r>
            <a:r>
              <a:rPr lang="en-US" dirty="0" smtClean="0">
                <a:latin typeface="Times New Roman"/>
                <a:cs typeface="Times New Roman"/>
              </a:rPr>
              <a:t>µ in length. They occur either singly (</a:t>
            </a:r>
            <a:r>
              <a:rPr lang="en-US" dirty="0" err="1" smtClean="0">
                <a:latin typeface="Times New Roman"/>
                <a:cs typeface="Times New Roman"/>
              </a:rPr>
              <a:t>microbacillus</a:t>
            </a:r>
            <a:r>
              <a:rPr lang="en-US" dirty="0" smtClean="0">
                <a:latin typeface="Times New Roman"/>
                <a:cs typeface="Times New Roman"/>
              </a:rPr>
              <a:t>), in pairs (</a:t>
            </a:r>
            <a:r>
              <a:rPr lang="en-US" dirty="0" err="1" smtClean="0">
                <a:latin typeface="Times New Roman"/>
                <a:cs typeface="Times New Roman"/>
              </a:rPr>
              <a:t>diplobacillus</a:t>
            </a:r>
            <a:r>
              <a:rPr lang="en-US" dirty="0" smtClean="0">
                <a:latin typeface="Times New Roman"/>
                <a:cs typeface="Times New Roman"/>
              </a:rPr>
              <a:t>) or in chains (</a:t>
            </a:r>
            <a:r>
              <a:rPr lang="en-US" dirty="0" err="1" smtClean="0">
                <a:latin typeface="Times New Roman"/>
                <a:cs typeface="Times New Roman"/>
              </a:rPr>
              <a:t>streptobacillus</a:t>
            </a:r>
            <a:r>
              <a:rPr lang="en-US" dirty="0" smtClean="0">
                <a:latin typeface="Times New Roman"/>
                <a:cs typeface="Times New Roman"/>
              </a:rPr>
              <a:t>) or in palisade arrangement.</a:t>
            </a:r>
          </a:p>
          <a:p>
            <a:pPr marL="514350" indent="-514350">
              <a:buNone/>
            </a:pPr>
            <a:r>
              <a:rPr lang="en-US" dirty="0" err="1" smtClean="0">
                <a:latin typeface="Times New Roman"/>
                <a:cs typeface="Times New Roman"/>
              </a:rPr>
              <a:t>Eg</a:t>
            </a:r>
            <a:r>
              <a:rPr lang="en-US" dirty="0" smtClean="0">
                <a:latin typeface="Times New Roman"/>
                <a:cs typeface="Times New Roman"/>
              </a:rPr>
              <a:t>., </a:t>
            </a:r>
            <a:r>
              <a:rPr lang="en-US" i="1" dirty="0" smtClean="0">
                <a:latin typeface="Times New Roman"/>
                <a:cs typeface="Times New Roman"/>
              </a:rPr>
              <a:t>Bacillus </a:t>
            </a:r>
            <a:r>
              <a:rPr lang="en-US" i="1" dirty="0" err="1" smtClean="0">
                <a:latin typeface="Times New Roman"/>
                <a:cs typeface="Times New Roman"/>
              </a:rPr>
              <a:t>subtilis</a:t>
            </a:r>
            <a:r>
              <a:rPr lang="en-US" i="1" dirty="0" smtClean="0">
                <a:latin typeface="Times New Roman"/>
                <a:cs typeface="Times New Roman"/>
              </a:rPr>
              <a:t>, Lactobacillus </a:t>
            </a:r>
            <a:r>
              <a:rPr lang="en-US" dirty="0" smtClean="0">
                <a:latin typeface="Times New Roman"/>
                <a:cs typeface="Times New Roman"/>
              </a:rPr>
              <a:t>and </a:t>
            </a:r>
            <a:r>
              <a:rPr lang="en-US" i="1" dirty="0" smtClean="0">
                <a:latin typeface="Times New Roman"/>
                <a:cs typeface="Times New Roman"/>
              </a:rPr>
              <a:t>Clostridium</a:t>
            </a:r>
            <a:r>
              <a:rPr lang="en-US" dirty="0" smtClean="0">
                <a:latin typeface="Times New Roman"/>
                <a:cs typeface="Times New Roman"/>
              </a:rPr>
              <a:t>.</a:t>
            </a:r>
            <a:endParaRPr lang="en-US" dirty="0" smtClean="0"/>
          </a:p>
          <a:p>
            <a:pPr>
              <a:buNone/>
            </a:pPr>
            <a:endParaRPr lang="en-US" dirty="0"/>
          </a:p>
        </p:txBody>
      </p:sp>
      <p:pic>
        <p:nvPicPr>
          <p:cNvPr id="4" name="Picture 6" descr="Bacterial morphology &amp; anatomy"/>
          <p:cNvPicPr>
            <a:picLocks noChangeAspect="1" noChangeArrowheads="1"/>
          </p:cNvPicPr>
          <p:nvPr/>
        </p:nvPicPr>
        <p:blipFill>
          <a:blip r:embed="rId2"/>
          <a:srcRect/>
          <a:stretch>
            <a:fillRect/>
          </a:stretch>
        </p:blipFill>
        <p:spPr bwMode="auto">
          <a:xfrm>
            <a:off x="2143108" y="2928934"/>
            <a:ext cx="4929222" cy="369216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286544"/>
          </a:xfrm>
        </p:spPr>
        <p:txBody>
          <a:bodyPr>
            <a:normAutofit fontScale="85000" lnSpcReduction="20000"/>
          </a:bodyPr>
          <a:lstStyle/>
          <a:p>
            <a:pPr>
              <a:buNone/>
            </a:pPr>
            <a:r>
              <a:rPr lang="en-US" dirty="0" smtClean="0"/>
              <a:t>3. </a:t>
            </a:r>
            <a:r>
              <a:rPr lang="en-US" dirty="0" err="1" smtClean="0"/>
              <a:t>Vibrio</a:t>
            </a:r>
            <a:r>
              <a:rPr lang="en-US" dirty="0" smtClean="0"/>
              <a:t> (pl., </a:t>
            </a:r>
            <a:r>
              <a:rPr lang="en-US" dirty="0" err="1" smtClean="0"/>
              <a:t>vibrios</a:t>
            </a:r>
            <a:r>
              <a:rPr lang="en-US" dirty="0" smtClean="0"/>
              <a:t>)</a:t>
            </a:r>
          </a:p>
          <a:p>
            <a:pPr>
              <a:buNone/>
            </a:pPr>
            <a:r>
              <a:rPr lang="en-US" dirty="0" smtClean="0"/>
              <a:t>When the bacilli bacteria are so curved that they look like a comma, they are called </a:t>
            </a:r>
            <a:r>
              <a:rPr lang="en-US" dirty="0" err="1" smtClean="0"/>
              <a:t>vibrios</a:t>
            </a:r>
            <a:r>
              <a:rPr lang="en-US" dirty="0" smtClean="0"/>
              <a:t>. Their size  seldom 10</a:t>
            </a:r>
            <a:r>
              <a:rPr lang="en-US" dirty="0" smtClean="0">
                <a:latin typeface="Times New Roman"/>
                <a:cs typeface="Times New Roman"/>
              </a:rPr>
              <a:t> µ in length and 1.5 to 1.7 µ in diameter. </a:t>
            </a:r>
            <a:r>
              <a:rPr lang="en-US" dirty="0" err="1" smtClean="0">
                <a:latin typeface="Times New Roman"/>
                <a:cs typeface="Times New Roman"/>
              </a:rPr>
              <a:t>Eg</a:t>
            </a:r>
            <a:r>
              <a:rPr lang="en-US" dirty="0" smtClean="0">
                <a:latin typeface="Times New Roman"/>
                <a:cs typeface="Times New Roman"/>
              </a:rPr>
              <a:t>., </a:t>
            </a:r>
            <a:r>
              <a:rPr lang="en-US" i="1" dirty="0" err="1" smtClean="0">
                <a:latin typeface="Times New Roman"/>
                <a:cs typeface="Times New Roman"/>
              </a:rPr>
              <a:t>Vibrio</a:t>
            </a:r>
            <a:r>
              <a:rPr lang="en-US" i="1" dirty="0" smtClean="0">
                <a:latin typeface="Times New Roman"/>
                <a:cs typeface="Times New Roman"/>
              </a:rPr>
              <a:t> comma</a:t>
            </a:r>
          </a:p>
          <a:p>
            <a:pPr marL="514350" indent="-514350">
              <a:buAutoNum type="arabicPeriod" startAt="4"/>
            </a:pPr>
            <a:r>
              <a:rPr lang="en-US" dirty="0" err="1" smtClean="0"/>
              <a:t>Spirillum</a:t>
            </a:r>
            <a:r>
              <a:rPr lang="en-US" dirty="0" smtClean="0"/>
              <a:t> (pl., </a:t>
            </a:r>
            <a:r>
              <a:rPr lang="en-US" dirty="0" err="1" smtClean="0"/>
              <a:t>spirilla</a:t>
            </a:r>
            <a:r>
              <a:rPr lang="en-US" dirty="0" smtClean="0"/>
              <a:t>) </a:t>
            </a:r>
          </a:p>
          <a:p>
            <a:pPr marL="514350" indent="-514350">
              <a:buNone/>
            </a:pPr>
            <a:r>
              <a:rPr lang="en-US" dirty="0" smtClean="0"/>
              <a:t>When the bacilli bacteria are coiled, they are referred to as </a:t>
            </a:r>
            <a:r>
              <a:rPr lang="en-US" dirty="0" err="1" smtClean="0"/>
              <a:t>Spirilla</a:t>
            </a:r>
            <a:r>
              <a:rPr lang="en-US" dirty="0" smtClean="0"/>
              <a:t>. They range from 10-50 </a:t>
            </a:r>
            <a:r>
              <a:rPr lang="en-US" dirty="0" smtClean="0">
                <a:latin typeface="Times New Roman"/>
                <a:cs typeface="Times New Roman"/>
              </a:rPr>
              <a:t>µ in length and 0.5 to 3 µ in diameter. </a:t>
            </a:r>
            <a:r>
              <a:rPr lang="en-US" dirty="0" err="1" smtClean="0">
                <a:latin typeface="Times New Roman"/>
                <a:cs typeface="Times New Roman"/>
              </a:rPr>
              <a:t>Eg</a:t>
            </a:r>
            <a:r>
              <a:rPr lang="en-US" dirty="0" smtClean="0">
                <a:latin typeface="Times New Roman"/>
                <a:cs typeface="Times New Roman"/>
              </a:rPr>
              <a:t>., </a:t>
            </a:r>
            <a:r>
              <a:rPr lang="en-US" i="1" dirty="0" err="1" smtClean="0">
                <a:latin typeface="Times New Roman"/>
                <a:cs typeface="Times New Roman"/>
              </a:rPr>
              <a:t>Spirillum</a:t>
            </a:r>
            <a:r>
              <a:rPr lang="en-US" i="1" dirty="0" smtClean="0">
                <a:latin typeface="Times New Roman"/>
                <a:cs typeface="Times New Roman"/>
              </a:rPr>
              <a:t> </a:t>
            </a:r>
            <a:r>
              <a:rPr lang="en-US" i="1" dirty="0" err="1" smtClean="0">
                <a:latin typeface="Times New Roman"/>
                <a:cs typeface="Times New Roman"/>
              </a:rPr>
              <a:t>undulum</a:t>
            </a:r>
            <a:r>
              <a:rPr lang="en-US" i="1" dirty="0" smtClean="0">
                <a:latin typeface="Times New Roman"/>
                <a:cs typeface="Times New Roman"/>
              </a:rPr>
              <a:t>, S. </a:t>
            </a:r>
            <a:r>
              <a:rPr lang="en-US" i="1" dirty="0" err="1" smtClean="0">
                <a:latin typeface="Times New Roman"/>
                <a:cs typeface="Times New Roman"/>
              </a:rPr>
              <a:t>volutans</a:t>
            </a:r>
            <a:endParaRPr lang="en-US" i="1" dirty="0" smtClean="0">
              <a:latin typeface="Times New Roman"/>
              <a:cs typeface="Times New Roman"/>
            </a:endParaRPr>
          </a:p>
          <a:p>
            <a:pPr marL="514350" indent="-514350">
              <a:buAutoNum type="arabicPeriod" startAt="5"/>
            </a:pPr>
            <a:r>
              <a:rPr lang="en-US" dirty="0" smtClean="0"/>
              <a:t>Stalked bacteria</a:t>
            </a:r>
          </a:p>
          <a:p>
            <a:pPr marL="514350" indent="-514350">
              <a:buNone/>
            </a:pPr>
            <a:r>
              <a:rPr lang="en-US" dirty="0" smtClean="0"/>
              <a:t>They are unicellular bacteria having well defined stalks. Usually these bacteria have sticky, knob-like  base that join each other forming a rosette-like structure. </a:t>
            </a:r>
            <a:r>
              <a:rPr lang="en-US" dirty="0" err="1" smtClean="0"/>
              <a:t>Eg</a:t>
            </a:r>
            <a:r>
              <a:rPr lang="en-US" dirty="0" smtClean="0"/>
              <a:t>., </a:t>
            </a:r>
            <a:r>
              <a:rPr lang="en-US" i="1" dirty="0" err="1" smtClean="0"/>
              <a:t>Caulobacter</a:t>
            </a:r>
            <a:r>
              <a:rPr lang="en-US" i="1" dirty="0" smtClean="0"/>
              <a:t>, </a:t>
            </a:r>
            <a:r>
              <a:rPr lang="en-US" i="1" dirty="0" err="1" smtClean="0"/>
              <a:t>Galllionella</a:t>
            </a:r>
            <a:r>
              <a:rPr lang="en-US" i="1" dirty="0" smtClean="0"/>
              <a:t> </a:t>
            </a:r>
            <a:r>
              <a:rPr lang="en-US" dirty="0" smtClean="0"/>
              <a:t>etc.</a:t>
            </a:r>
          </a:p>
          <a:p>
            <a:pPr marL="514350" indent="-514350">
              <a:buNone/>
            </a:pPr>
            <a:r>
              <a:rPr lang="en-US" dirty="0" smtClean="0"/>
              <a:t>6. Budding bacteria</a:t>
            </a:r>
          </a:p>
          <a:p>
            <a:pPr marL="514350" indent="-514350">
              <a:buNone/>
            </a:pPr>
            <a:r>
              <a:rPr lang="en-US" dirty="0" smtClean="0"/>
              <a:t>They are unicellular and are </a:t>
            </a:r>
            <a:r>
              <a:rPr lang="en-US" dirty="0" err="1" smtClean="0"/>
              <a:t>globose</a:t>
            </a:r>
            <a:r>
              <a:rPr lang="en-US" dirty="0" smtClean="0"/>
              <a:t> having a small, thin tube-like structure. </a:t>
            </a:r>
            <a:r>
              <a:rPr lang="en-US" dirty="0" err="1" smtClean="0"/>
              <a:t>Eg</a:t>
            </a:r>
            <a:r>
              <a:rPr lang="en-US" dirty="0" smtClean="0"/>
              <a:t>., </a:t>
            </a:r>
            <a:r>
              <a:rPr lang="en-US" dirty="0" err="1" smtClean="0"/>
              <a:t>Rhodomicrobium</a:t>
            </a:r>
            <a:endParaRPr lang="en-US" dirty="0" smtClean="0"/>
          </a:p>
          <a:p>
            <a:pPr marL="514350" indent="-514350">
              <a:buNone/>
            </a:pPr>
            <a:endParaRPr lang="en-US" dirty="0" smtClean="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Shapes of spiral bacteria: vibrio, spirillum and spirochetes on examples  Vibrio cholerae, Spirillum volutans, Treponema pallidum. Microbiology.  Vector illustration in flat style Stock Vector | Adobe Stock"/>
          <p:cNvPicPr>
            <a:picLocks noChangeAspect="1" noChangeArrowheads="1"/>
          </p:cNvPicPr>
          <p:nvPr/>
        </p:nvPicPr>
        <p:blipFill>
          <a:blip r:embed="rId2"/>
          <a:srcRect l="4500" r="6250" b="8644"/>
          <a:stretch>
            <a:fillRect/>
          </a:stretch>
        </p:blipFill>
        <p:spPr bwMode="auto">
          <a:xfrm>
            <a:off x="1500166" y="857232"/>
            <a:ext cx="5643602" cy="2940364"/>
          </a:xfrm>
          <a:prstGeom prst="rect">
            <a:avLst/>
          </a:prstGeom>
          <a:noFill/>
        </p:spPr>
      </p:pic>
      <p:pic>
        <p:nvPicPr>
          <p:cNvPr id="5" name="Picture 6" descr="Morphology, Different shapes of bacterial cell"/>
          <p:cNvPicPr>
            <a:picLocks noChangeAspect="1" noChangeArrowheads="1"/>
          </p:cNvPicPr>
          <p:nvPr/>
        </p:nvPicPr>
        <p:blipFill>
          <a:blip r:embed="rId3"/>
          <a:srcRect t="71899" r="17968"/>
          <a:stretch>
            <a:fillRect/>
          </a:stretch>
        </p:blipFill>
        <p:spPr bwMode="auto">
          <a:xfrm>
            <a:off x="2000232" y="3929066"/>
            <a:ext cx="4929222" cy="155957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terial Ultrastructure - ScienceDirect"/>
          <p:cNvPicPr>
            <a:picLocks noChangeAspect="1" noChangeArrowheads="1"/>
          </p:cNvPicPr>
          <p:nvPr/>
        </p:nvPicPr>
        <p:blipFill>
          <a:blip r:embed="rId2"/>
          <a:srcRect/>
          <a:stretch>
            <a:fillRect/>
          </a:stretch>
        </p:blipFill>
        <p:spPr bwMode="auto">
          <a:xfrm>
            <a:off x="2428860" y="928670"/>
            <a:ext cx="4424340" cy="492922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5983311"/>
          </a:xfrm>
        </p:spPr>
        <p:txBody>
          <a:bodyPr>
            <a:normAutofit fontScale="92500" lnSpcReduction="20000"/>
          </a:bodyPr>
          <a:lstStyle/>
          <a:p>
            <a:pPr algn="just">
              <a:buNone/>
            </a:pPr>
            <a:r>
              <a:rPr lang="en-US" dirty="0" smtClean="0"/>
              <a:t>The bacterial cell reveals three layers (</a:t>
            </a:r>
            <a:r>
              <a:rPr lang="en-US" dirty="0" err="1" smtClean="0"/>
              <a:t>i</a:t>
            </a:r>
            <a:r>
              <a:rPr lang="en-US" dirty="0" smtClean="0"/>
              <a:t>)  Capsule/</a:t>
            </a:r>
            <a:r>
              <a:rPr lang="en-US" dirty="0" err="1" smtClean="0"/>
              <a:t>Glycocalyx</a:t>
            </a:r>
            <a:r>
              <a:rPr lang="en-US" dirty="0" smtClean="0"/>
              <a:t> (ii) Cell wall and (iii) Cytoplasm</a:t>
            </a:r>
          </a:p>
          <a:p>
            <a:pPr algn="just">
              <a:buNone/>
            </a:pPr>
            <a:endParaRPr lang="en-US" b="1" dirty="0" smtClean="0"/>
          </a:p>
          <a:p>
            <a:pPr algn="just">
              <a:buNone/>
            </a:pPr>
            <a:r>
              <a:rPr lang="en-US" b="1" dirty="0" smtClean="0"/>
              <a:t>Capsule/</a:t>
            </a:r>
            <a:r>
              <a:rPr lang="en-US" b="1" dirty="0" err="1" smtClean="0"/>
              <a:t>Glycocalyx</a:t>
            </a:r>
            <a:endParaRPr lang="en-US" dirty="0" smtClean="0"/>
          </a:p>
          <a:p>
            <a:pPr algn="just">
              <a:buNone/>
            </a:pPr>
            <a:r>
              <a:rPr lang="en-US" b="1" dirty="0" smtClean="0"/>
              <a:t> </a:t>
            </a:r>
            <a:endParaRPr lang="en-US" dirty="0" smtClean="0"/>
          </a:p>
          <a:p>
            <a:pPr algn="just">
              <a:buNone/>
            </a:pPr>
            <a:r>
              <a:rPr lang="en-US" dirty="0" smtClean="0"/>
              <a:t>Some bacteria are surrounded by a gelatinous substance which is composed of polysaccharides or polypeptide or both. A thick layer of </a:t>
            </a:r>
            <a:r>
              <a:rPr lang="en-US" b="1" dirty="0" err="1" smtClean="0"/>
              <a:t>glycocalyx</a:t>
            </a:r>
            <a:r>
              <a:rPr lang="en-US" dirty="0" smtClean="0"/>
              <a:t> bound tightly to the cell wall is called </a:t>
            </a:r>
            <a:r>
              <a:rPr lang="en-US" b="1" dirty="0" smtClean="0"/>
              <a:t>capsule</a:t>
            </a:r>
            <a:r>
              <a:rPr lang="en-US" dirty="0" smtClean="0"/>
              <a:t>. It protects cell from desiccation and antibiotics. The sticky nature helps them to attach to substrates like plant root surfaces, Human teeth and tissues. It helps to retain the nutrients in bacterial cell.</a:t>
            </a:r>
          </a:p>
          <a:p>
            <a:pPr algn="just">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642</Words>
  <Application>Microsoft Office PowerPoint</Application>
  <PresentationFormat>On-screen Show (4:3)</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Bacteria </vt:lpstr>
      <vt:lpstr>Introduction </vt:lpstr>
      <vt:lpstr>General characteristics of bacteria</vt:lpstr>
      <vt:lpstr>Morphology of bacteria</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Bacteria </dc:title>
  <dc:creator>lenovo</dc:creator>
  <cp:lastModifiedBy>lenovo</cp:lastModifiedBy>
  <cp:revision>13</cp:revision>
  <dcterms:created xsi:type="dcterms:W3CDTF">2023-08-09T06:28:54Z</dcterms:created>
  <dcterms:modified xsi:type="dcterms:W3CDTF">2024-11-26T07:50:47Z</dcterms:modified>
</cp:coreProperties>
</file>