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59" r:id="rId5"/>
    <p:sldId id="258"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38200" y="381000"/>
            <a:ext cx="7772400" cy="1470025"/>
          </a:xfrm>
        </p:spPr>
        <p:txBody>
          <a:bodyPr>
            <a:normAutofit/>
          </a:bodyPr>
          <a:lstStyle/>
          <a:p>
            <a:r>
              <a:rPr lang="en-US" sz="4800" b="1" dirty="0" smtClean="0">
                <a:solidFill>
                  <a:srgbClr val="FF0000"/>
                </a:solidFill>
              </a:rPr>
              <a:t>ARCHAEBACTERIA</a:t>
            </a:r>
            <a:endParaRPr lang="en-US" sz="4800" b="1" dirty="0">
              <a:solidFill>
                <a:srgbClr val="FF0000"/>
              </a:solidFill>
            </a:endParaRPr>
          </a:p>
        </p:txBody>
      </p:sp>
      <p:sp>
        <p:nvSpPr>
          <p:cNvPr id="11266" name="AutoShape 2" descr="Archaebacteria: Definition, Feature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Archaebacteria: Definition, Feature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270" name="Picture 6" descr="Characteristics of Archaebacteria"/>
          <p:cNvPicPr>
            <a:picLocks noChangeAspect="1" noChangeArrowheads="1"/>
          </p:cNvPicPr>
          <p:nvPr/>
        </p:nvPicPr>
        <p:blipFill>
          <a:blip r:embed="rId2"/>
          <a:srcRect t="9638"/>
          <a:stretch>
            <a:fillRect/>
          </a:stretch>
        </p:blipFill>
        <p:spPr bwMode="auto">
          <a:xfrm>
            <a:off x="1600200" y="1981200"/>
            <a:ext cx="6232240" cy="41148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477000"/>
          </a:xfrm>
        </p:spPr>
        <p:txBody>
          <a:bodyPr>
            <a:normAutofit fontScale="70000" lnSpcReduction="20000"/>
          </a:bodyPr>
          <a:lstStyle/>
          <a:p>
            <a:pPr algn="just">
              <a:buFont typeface="Wingdings" pitchFamily="2" charset="2"/>
              <a:buChar char="§"/>
            </a:pPr>
            <a:r>
              <a:rPr lang="en-US" b="1" dirty="0" err="1" smtClean="0"/>
              <a:t>Euryarchaeota</a:t>
            </a:r>
            <a:endParaRPr lang="en-US" b="1" dirty="0" smtClean="0"/>
          </a:p>
          <a:p>
            <a:pPr algn="just">
              <a:buNone/>
            </a:pPr>
            <a:r>
              <a:rPr lang="en-US" dirty="0" err="1" smtClean="0"/>
              <a:t>Euryarchaeota</a:t>
            </a:r>
            <a:r>
              <a:rPr lang="en-US" dirty="0" smtClean="0"/>
              <a:t> can live under extreme alkaline conditions and also have the ability to produce methane. </a:t>
            </a:r>
            <a:r>
              <a:rPr lang="en-US" b="1" dirty="0" err="1" smtClean="0"/>
              <a:t>Methanogens</a:t>
            </a:r>
            <a:r>
              <a:rPr lang="en-US" b="1" dirty="0" smtClean="0"/>
              <a:t> and </a:t>
            </a:r>
            <a:r>
              <a:rPr lang="en-US" b="1" dirty="0" err="1" smtClean="0"/>
              <a:t>halophiles</a:t>
            </a:r>
            <a:r>
              <a:rPr lang="en-US" b="1" dirty="0" smtClean="0"/>
              <a:t> </a:t>
            </a:r>
            <a:r>
              <a:rPr lang="en-US" dirty="0" smtClean="0"/>
              <a:t>are included under </a:t>
            </a:r>
            <a:r>
              <a:rPr lang="en-US" dirty="0" err="1" smtClean="0"/>
              <a:t>euryarchaeota</a:t>
            </a:r>
            <a:r>
              <a:rPr lang="en-US" dirty="0" smtClean="0"/>
              <a:t>.</a:t>
            </a:r>
          </a:p>
          <a:p>
            <a:pPr algn="just">
              <a:buNone/>
            </a:pPr>
            <a:endParaRPr lang="en-US" b="1" dirty="0" smtClean="0"/>
          </a:p>
          <a:p>
            <a:pPr algn="just">
              <a:buFont typeface="Wingdings" pitchFamily="2" charset="2"/>
              <a:buChar char="§"/>
            </a:pPr>
            <a:r>
              <a:rPr lang="en-US" b="1" dirty="0" err="1" smtClean="0"/>
              <a:t>Korarchaeota</a:t>
            </a:r>
            <a:endParaRPr lang="en-US" b="1" dirty="0" smtClean="0"/>
          </a:p>
          <a:p>
            <a:pPr algn="just">
              <a:buNone/>
            </a:pPr>
            <a:r>
              <a:rPr lang="en-US" dirty="0" err="1" smtClean="0"/>
              <a:t>Korarchaeota</a:t>
            </a:r>
            <a:r>
              <a:rPr lang="en-US" dirty="0" smtClean="0"/>
              <a:t> possesses the genes that are familiar to the </a:t>
            </a:r>
            <a:r>
              <a:rPr lang="en-US" dirty="0" err="1" smtClean="0"/>
              <a:t>Crenarchaeota</a:t>
            </a:r>
            <a:r>
              <a:rPr lang="en-US" dirty="0" smtClean="0"/>
              <a:t> and </a:t>
            </a:r>
            <a:r>
              <a:rPr lang="en-US" dirty="0" err="1" smtClean="0"/>
              <a:t>Euryarchaeota</a:t>
            </a:r>
            <a:r>
              <a:rPr lang="en-US" dirty="0" smtClean="0"/>
              <a:t>. Moreover, it is believed that all three are descended from a common ancestor. </a:t>
            </a:r>
            <a:r>
              <a:rPr lang="en-US" dirty="0" err="1" smtClean="0"/>
              <a:t>Hyperthermophiles</a:t>
            </a:r>
            <a:r>
              <a:rPr lang="en-US" dirty="0" smtClean="0"/>
              <a:t> are included under this subcategory as they have the ability to survive extra extremely high temperatures and these bacteria are believed to be the oldest existing bacteria on the earth.</a:t>
            </a:r>
            <a:br>
              <a:rPr lang="en-US" dirty="0" smtClean="0"/>
            </a:br>
            <a:endParaRPr lang="en-US" dirty="0" smtClean="0"/>
          </a:p>
          <a:p>
            <a:pPr algn="just">
              <a:buFont typeface="Wingdings" pitchFamily="2" charset="2"/>
              <a:buChar char="§"/>
            </a:pPr>
            <a:r>
              <a:rPr lang="en-US" b="1" dirty="0" err="1" smtClean="0"/>
              <a:t>Thaumarchaeota</a:t>
            </a:r>
            <a:endParaRPr lang="en-US" b="1" dirty="0" smtClean="0"/>
          </a:p>
          <a:p>
            <a:pPr algn="just">
              <a:buNone/>
            </a:pPr>
            <a:r>
              <a:rPr lang="en-US" dirty="0" smtClean="0"/>
              <a:t>The bacteria which have the ability to oxidize ammonia are kept under this category.</a:t>
            </a:r>
          </a:p>
          <a:p>
            <a:pPr algn="just">
              <a:buNone/>
            </a:pPr>
            <a:endParaRPr lang="en-US" b="1" dirty="0" smtClean="0"/>
          </a:p>
          <a:p>
            <a:pPr algn="just">
              <a:buFont typeface="Wingdings" pitchFamily="2" charset="2"/>
              <a:buChar char="§"/>
            </a:pPr>
            <a:r>
              <a:rPr lang="en-US" b="1" dirty="0" err="1" smtClean="0"/>
              <a:t>Nanoarchaeota</a:t>
            </a:r>
            <a:endParaRPr lang="en-US" b="1" dirty="0" smtClean="0"/>
          </a:p>
          <a:p>
            <a:pPr algn="just">
              <a:buNone/>
            </a:pPr>
            <a:r>
              <a:rPr lang="en-US" dirty="0" err="1" smtClean="0"/>
              <a:t>Nanoarchaeota</a:t>
            </a:r>
            <a:r>
              <a:rPr lang="en-US" dirty="0" smtClean="0"/>
              <a:t> is an obligate </a:t>
            </a:r>
            <a:r>
              <a:rPr lang="en-US" dirty="0" err="1" smtClean="0"/>
              <a:t>symbiont</a:t>
            </a:r>
            <a:r>
              <a:rPr lang="en-US" dirty="0" smtClean="0"/>
              <a:t> of </a:t>
            </a:r>
            <a:r>
              <a:rPr lang="en-US" dirty="0" err="1" smtClean="0"/>
              <a:t>archaea</a:t>
            </a:r>
            <a:r>
              <a:rPr lang="en-US" dirty="0" smtClean="0"/>
              <a:t> and also belongs to the genus </a:t>
            </a:r>
            <a:r>
              <a:rPr lang="en-US" dirty="0" err="1" smtClean="0"/>
              <a:t>Ignicoccus</a:t>
            </a:r>
            <a:r>
              <a:rPr lang="en-US" dirty="0" smtClean="0"/>
              <a:t>.</a:t>
            </a:r>
          </a:p>
          <a:p>
            <a:pPr algn="just"/>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81000" y="1066799"/>
          <a:ext cx="8458200" cy="5527946"/>
        </p:xfrm>
        <a:graphic>
          <a:graphicData uri="http://schemas.openxmlformats.org/drawingml/2006/table">
            <a:tbl>
              <a:tblPr firstRow="1" bandRow="1">
                <a:tableStyleId>{5C22544A-7EE6-4342-B048-85BDC9FD1C3A}</a:tableStyleId>
              </a:tblPr>
              <a:tblGrid>
                <a:gridCol w="4229100"/>
                <a:gridCol w="4229100"/>
              </a:tblGrid>
              <a:tr h="547069">
                <a:tc>
                  <a:txBody>
                    <a:bodyPr/>
                    <a:lstStyle/>
                    <a:p>
                      <a:pPr algn="ctr"/>
                      <a:r>
                        <a:rPr lang="en-US" dirty="0" smtClean="0">
                          <a:solidFill>
                            <a:schemeClr val="tx1"/>
                          </a:solidFill>
                        </a:rPr>
                        <a:t>Bacteria </a:t>
                      </a:r>
                      <a:endParaRPr lang="en-US" dirty="0">
                        <a:solidFill>
                          <a:schemeClr val="tx1"/>
                        </a:solidFill>
                      </a:endParaRPr>
                    </a:p>
                  </a:txBody>
                  <a:tcPr/>
                </a:tc>
                <a:tc>
                  <a:txBody>
                    <a:bodyPr/>
                    <a:lstStyle/>
                    <a:p>
                      <a:pPr algn="ctr"/>
                      <a:r>
                        <a:rPr lang="en-US" dirty="0" err="1" smtClean="0">
                          <a:solidFill>
                            <a:schemeClr val="tx1"/>
                          </a:solidFill>
                        </a:rPr>
                        <a:t>Archaebacteria</a:t>
                      </a:r>
                      <a:r>
                        <a:rPr lang="en-US" dirty="0" smtClean="0">
                          <a:solidFill>
                            <a:schemeClr val="tx1"/>
                          </a:solidFill>
                        </a:rPr>
                        <a:t> </a:t>
                      </a:r>
                      <a:endParaRPr lang="en-US" dirty="0">
                        <a:solidFill>
                          <a:schemeClr val="tx1"/>
                        </a:solidFill>
                      </a:endParaRPr>
                    </a:p>
                  </a:txBody>
                  <a:tcPr/>
                </a:tc>
              </a:tr>
              <a:tr h="609553">
                <a:tc>
                  <a:txBody>
                    <a:bodyPr/>
                    <a:lstStyle/>
                    <a:p>
                      <a:r>
                        <a:rPr lang="en-US" dirty="0" smtClean="0"/>
                        <a:t>Present</a:t>
                      </a:r>
                      <a:r>
                        <a:rPr lang="en-US" baseline="0" dirty="0" smtClean="0"/>
                        <a:t> </a:t>
                      </a:r>
                      <a:r>
                        <a:rPr lang="en-US" baseline="0" dirty="0" smtClean="0"/>
                        <a:t>everywhere</a:t>
                      </a:r>
                      <a:endParaRPr lang="en-US" dirty="0"/>
                    </a:p>
                  </a:txBody>
                  <a:tcPr/>
                </a:tc>
                <a:tc>
                  <a:txBody>
                    <a:bodyPr/>
                    <a:lstStyle/>
                    <a:p>
                      <a:r>
                        <a:rPr lang="en-US" dirty="0" smtClean="0"/>
                        <a:t>Mostly present in extreme environmental conditions</a:t>
                      </a:r>
                      <a:endParaRPr lang="en-US" dirty="0"/>
                    </a:p>
                  </a:txBody>
                  <a:tcPr/>
                </a:tc>
              </a:tr>
              <a:tr h="870790">
                <a:tc>
                  <a:txBody>
                    <a:bodyPr/>
                    <a:lstStyle/>
                    <a:p>
                      <a:r>
                        <a:rPr lang="en-US" dirty="0" smtClean="0"/>
                        <a:t>Nucleus and unit membrane bound organelles absent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Nucleus and unit membrane bound organelles absent </a:t>
                      </a:r>
                    </a:p>
                    <a:p>
                      <a:endParaRPr lang="en-US" dirty="0"/>
                    </a:p>
                  </a:txBody>
                  <a:tcPr/>
                </a:tc>
              </a:tr>
              <a:tr h="547069">
                <a:tc>
                  <a:txBody>
                    <a:bodyPr/>
                    <a:lstStyle/>
                    <a:p>
                      <a:r>
                        <a:rPr lang="en-US" dirty="0" smtClean="0"/>
                        <a:t>Cell wall is made up of </a:t>
                      </a:r>
                      <a:r>
                        <a:rPr lang="en-US" dirty="0" err="1" smtClean="0"/>
                        <a:t>peptidoglycan</a:t>
                      </a:r>
                      <a:r>
                        <a:rPr lang="en-US" dirty="0" smtClean="0"/>
                        <a:t> </a:t>
                      </a:r>
                      <a:endParaRPr lang="en-US" dirty="0"/>
                    </a:p>
                  </a:txBody>
                  <a:tcPr/>
                </a:tc>
                <a:tc>
                  <a:txBody>
                    <a:bodyPr/>
                    <a:lstStyle/>
                    <a:p>
                      <a:r>
                        <a:rPr lang="en-US" dirty="0" smtClean="0"/>
                        <a:t>Cell wall is made of </a:t>
                      </a:r>
                      <a:r>
                        <a:rPr lang="en-US" dirty="0" err="1" smtClean="0"/>
                        <a:t>pseudomurein</a:t>
                      </a:r>
                      <a:r>
                        <a:rPr lang="en-US" dirty="0" smtClean="0"/>
                        <a:t>. </a:t>
                      </a:r>
                      <a:endParaRPr lang="en-US" dirty="0"/>
                    </a:p>
                  </a:txBody>
                  <a:tcPr/>
                </a:tc>
              </a:tr>
              <a:tr h="870790">
                <a:tc>
                  <a:txBody>
                    <a:bodyPr/>
                    <a:lstStyle/>
                    <a:p>
                      <a:r>
                        <a:rPr lang="en-US" dirty="0" smtClean="0"/>
                        <a:t>Cell membrane consists</a:t>
                      </a:r>
                      <a:r>
                        <a:rPr lang="en-US" baseline="0" dirty="0" smtClean="0"/>
                        <a:t> of lipids. T</a:t>
                      </a:r>
                      <a:r>
                        <a:rPr lang="en-US" dirty="0" smtClean="0"/>
                        <a:t>hey have ester-linked phospholipids</a:t>
                      </a:r>
                      <a:endParaRPr lang="en-US" dirty="0"/>
                    </a:p>
                  </a:txBody>
                  <a:tcPr/>
                </a:tc>
                <a:tc>
                  <a:txBody>
                    <a:bodyPr/>
                    <a:lstStyle/>
                    <a:p>
                      <a:r>
                        <a:rPr lang="en-US" dirty="0" smtClean="0"/>
                        <a:t>The main component of cell membranes is lipids.</a:t>
                      </a:r>
                      <a:r>
                        <a:rPr lang="en-US" baseline="0" dirty="0" smtClean="0"/>
                        <a:t> T</a:t>
                      </a:r>
                      <a:r>
                        <a:rPr lang="en-US" dirty="0" smtClean="0"/>
                        <a:t>hey have ether-linked phospholipids</a:t>
                      </a:r>
                      <a:endParaRPr lang="en-US" dirty="0"/>
                    </a:p>
                  </a:txBody>
                  <a:tcPr/>
                </a:tc>
              </a:tr>
              <a:tr h="547069">
                <a:tc>
                  <a:txBody>
                    <a:bodyPr/>
                    <a:lstStyle/>
                    <a:p>
                      <a:r>
                        <a:rPr lang="en-US" dirty="0" smtClean="0"/>
                        <a:t>Sensitive to antibiotics</a:t>
                      </a:r>
                      <a:endParaRPr lang="en-US" dirty="0"/>
                    </a:p>
                  </a:txBody>
                  <a:tcPr/>
                </a:tc>
                <a:tc>
                  <a:txBody>
                    <a:bodyPr/>
                    <a:lstStyle/>
                    <a:p>
                      <a:r>
                        <a:rPr lang="en-US" dirty="0" smtClean="0"/>
                        <a:t>Insensitive to antibiotics</a:t>
                      </a:r>
                      <a:endParaRPr lang="en-US" dirty="0"/>
                    </a:p>
                  </a:txBody>
                  <a:tcPr/>
                </a:tc>
              </a:tr>
              <a:tr h="870790">
                <a:tc>
                  <a:txBody>
                    <a:bodyPr/>
                    <a:lstStyle/>
                    <a:p>
                      <a:r>
                        <a:rPr lang="en-US" dirty="0" smtClean="0"/>
                        <a:t>Reproduce asexually</a:t>
                      </a:r>
                      <a:r>
                        <a:rPr lang="en-US" baseline="0" dirty="0" smtClean="0"/>
                        <a:t> through binary fission.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Reproduce asexually</a:t>
                      </a:r>
                      <a:r>
                        <a:rPr lang="en-US" baseline="0" dirty="0" smtClean="0"/>
                        <a:t> through binary fission. </a:t>
                      </a:r>
                      <a:endParaRPr lang="en-US" dirty="0" smtClean="0"/>
                    </a:p>
                    <a:p>
                      <a:endParaRPr lang="en-US" dirty="0"/>
                    </a:p>
                  </a:txBody>
                  <a:tcPr/>
                </a:tc>
              </a:tr>
              <a:tr h="547069">
                <a:tc>
                  <a:txBody>
                    <a:bodyPr/>
                    <a:lstStyle/>
                    <a:p>
                      <a:r>
                        <a:rPr lang="en-US" dirty="0" err="1" smtClean="0"/>
                        <a:t>Methanogenesis</a:t>
                      </a:r>
                      <a:r>
                        <a:rPr lang="en-US" baseline="0" dirty="0" smtClean="0"/>
                        <a:t> absent</a:t>
                      </a:r>
                      <a:endParaRPr lang="en-US" dirty="0"/>
                    </a:p>
                  </a:txBody>
                  <a:tcPr/>
                </a:tc>
                <a:tc>
                  <a:txBody>
                    <a:bodyPr/>
                    <a:lstStyle/>
                    <a:p>
                      <a:r>
                        <a:rPr lang="en-US" dirty="0" err="1" smtClean="0"/>
                        <a:t>Methanogenesis</a:t>
                      </a:r>
                      <a:r>
                        <a:rPr lang="en-US" dirty="0" smtClean="0"/>
                        <a:t> present</a:t>
                      </a:r>
                      <a:endParaRPr lang="en-US" dirty="0"/>
                    </a:p>
                  </a:txBody>
                  <a:tcPr/>
                </a:tc>
              </a:tr>
            </a:tbl>
          </a:graphicData>
        </a:graphic>
      </p:graphicFrame>
      <p:sp>
        <p:nvSpPr>
          <p:cNvPr id="5" name="Rectangle 4"/>
          <p:cNvSpPr/>
          <p:nvPr/>
        </p:nvSpPr>
        <p:spPr>
          <a:xfrm>
            <a:off x="457200" y="228600"/>
            <a:ext cx="7467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Comparison between Bacteria and </a:t>
            </a:r>
            <a:r>
              <a:rPr lang="en-US" b="1" dirty="0" err="1" smtClean="0">
                <a:solidFill>
                  <a:schemeClr val="tx1"/>
                </a:solidFill>
              </a:rPr>
              <a:t>Archaebacteria</a:t>
            </a:r>
            <a:r>
              <a:rPr lang="en-US" b="1" dirty="0" smtClean="0">
                <a:solidFill>
                  <a:schemeClr val="tx1"/>
                </a:solidFill>
              </a:rPr>
              <a:t> </a:t>
            </a:r>
            <a:endParaRPr lang="en-US" b="1"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563562"/>
          </a:xfrm>
        </p:spPr>
        <p:txBody>
          <a:bodyPr>
            <a:normAutofit fontScale="90000"/>
          </a:bodyPr>
          <a:lstStyle/>
          <a:p>
            <a:r>
              <a:rPr lang="en-US" dirty="0" smtClean="0"/>
              <a:t>Introduction </a:t>
            </a:r>
            <a:endParaRPr lang="en-US" dirty="0"/>
          </a:p>
        </p:txBody>
      </p:sp>
      <p:sp>
        <p:nvSpPr>
          <p:cNvPr id="3" name="Content Placeholder 2"/>
          <p:cNvSpPr>
            <a:spLocks noGrp="1"/>
          </p:cNvSpPr>
          <p:nvPr>
            <p:ph idx="1"/>
          </p:nvPr>
        </p:nvSpPr>
        <p:spPr>
          <a:xfrm>
            <a:off x="457200" y="762000"/>
            <a:ext cx="8001000" cy="3428999"/>
          </a:xfrm>
        </p:spPr>
        <p:txBody>
          <a:bodyPr>
            <a:normAutofit fontScale="85000" lnSpcReduction="20000"/>
          </a:bodyPr>
          <a:lstStyle/>
          <a:p>
            <a:pPr algn="just">
              <a:buNone/>
            </a:pPr>
            <a:r>
              <a:rPr lang="en-US" b="1" dirty="0" err="1" smtClean="0">
                <a:solidFill>
                  <a:srgbClr val="FF0000"/>
                </a:solidFill>
              </a:rPr>
              <a:t>Archaea</a:t>
            </a:r>
            <a:r>
              <a:rPr lang="en-US" b="1" dirty="0" smtClean="0">
                <a:solidFill>
                  <a:srgbClr val="FF0000"/>
                </a:solidFill>
              </a:rPr>
              <a:t>, often referred to as </a:t>
            </a:r>
            <a:r>
              <a:rPr lang="en-US" b="1" dirty="0" err="1" smtClean="0">
                <a:solidFill>
                  <a:srgbClr val="FF0000"/>
                </a:solidFill>
              </a:rPr>
              <a:t>archaebacteria</a:t>
            </a:r>
            <a:r>
              <a:rPr lang="en-US" dirty="0" smtClean="0"/>
              <a:t>, are a group of microorganisms that constitute one of the three domains of life, alongside </a:t>
            </a:r>
            <a:r>
              <a:rPr lang="en-US" b="1" dirty="0" smtClean="0"/>
              <a:t>Bacteria and </a:t>
            </a:r>
            <a:r>
              <a:rPr lang="en-US" b="1" dirty="0" err="1" smtClean="0"/>
              <a:t>Eukarya</a:t>
            </a:r>
            <a:r>
              <a:rPr lang="en-US" dirty="0" smtClean="0"/>
              <a:t>. </a:t>
            </a:r>
          </a:p>
          <a:p>
            <a:pPr algn="just">
              <a:buNone/>
            </a:pPr>
            <a:r>
              <a:rPr lang="en-US" dirty="0" smtClean="0"/>
              <a:t>They were initially classified as bacteria due to their </a:t>
            </a:r>
            <a:r>
              <a:rPr lang="en-US" b="1" dirty="0" smtClean="0"/>
              <a:t>microscopic size and prokaryotic cell structure</a:t>
            </a:r>
            <a:r>
              <a:rPr lang="en-US" dirty="0" smtClean="0"/>
              <a:t>, but they are fundamentally </a:t>
            </a:r>
            <a:r>
              <a:rPr lang="en-US" dirty="0" smtClean="0">
                <a:solidFill>
                  <a:srgbClr val="FF0000"/>
                </a:solidFill>
              </a:rPr>
              <a:t>different from true bacteria in terms of their genetic, biochemical, and evolutionary characteristics.</a:t>
            </a:r>
            <a:endParaRPr lang="en-US" dirty="0">
              <a:solidFill>
                <a:srgbClr val="FF0000"/>
              </a:solidFill>
            </a:endParaRPr>
          </a:p>
        </p:txBody>
      </p:sp>
      <p:pic>
        <p:nvPicPr>
          <p:cNvPr id="1026" name="Picture 2" descr="Domain (biology) - Simple English Wikipedia, the free encyclopedia"/>
          <p:cNvPicPr>
            <a:picLocks noChangeAspect="1" noChangeArrowheads="1"/>
          </p:cNvPicPr>
          <p:nvPr/>
        </p:nvPicPr>
        <p:blipFill>
          <a:blip r:embed="rId2"/>
          <a:srcRect/>
          <a:stretch>
            <a:fillRect/>
          </a:stretch>
        </p:blipFill>
        <p:spPr bwMode="auto">
          <a:xfrm>
            <a:off x="2286000" y="3962400"/>
            <a:ext cx="4876800" cy="25527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b="1" dirty="0" smtClean="0"/>
              <a:t>General characteristics</a:t>
            </a:r>
            <a:endParaRPr lang="en-US" b="1" dirty="0"/>
          </a:p>
        </p:txBody>
      </p:sp>
      <p:sp>
        <p:nvSpPr>
          <p:cNvPr id="3" name="Content Placeholder 2"/>
          <p:cNvSpPr>
            <a:spLocks noGrp="1"/>
          </p:cNvSpPr>
          <p:nvPr>
            <p:ph idx="1"/>
          </p:nvPr>
        </p:nvSpPr>
        <p:spPr>
          <a:xfrm>
            <a:off x="457200" y="1143000"/>
            <a:ext cx="8229600" cy="5715000"/>
          </a:xfrm>
        </p:spPr>
        <p:txBody>
          <a:bodyPr>
            <a:normAutofit fontScale="62500" lnSpcReduction="20000"/>
          </a:bodyPr>
          <a:lstStyle/>
          <a:p>
            <a:pPr algn="just">
              <a:buFont typeface="Wingdings" pitchFamily="2" charset="2"/>
              <a:buChar char="Ø"/>
            </a:pPr>
            <a:r>
              <a:rPr lang="en-US" b="1" dirty="0" err="1" smtClean="0"/>
              <a:t>Archaebacteria</a:t>
            </a:r>
            <a:r>
              <a:rPr lang="en-US" dirty="0" smtClean="0"/>
              <a:t> are highly diverse with respect to morphology, reproduction, physiology, and ecology. </a:t>
            </a:r>
            <a:endParaRPr lang="en-US" dirty="0" smtClean="0"/>
          </a:p>
          <a:p>
            <a:pPr algn="just">
              <a:buFont typeface="Wingdings" pitchFamily="2" charset="2"/>
              <a:buChar char="Ø"/>
            </a:pPr>
            <a:r>
              <a:rPr lang="en-US" dirty="0" err="1" smtClean="0"/>
              <a:t>Archaebacteria</a:t>
            </a:r>
            <a:r>
              <a:rPr lang="en-US" dirty="0" smtClean="0"/>
              <a:t> </a:t>
            </a:r>
            <a:r>
              <a:rPr lang="en-US" dirty="0" smtClean="0"/>
              <a:t>can be gram-positive or gram-negative, and may be spherical, rod-shaped, spiral, and </a:t>
            </a:r>
            <a:r>
              <a:rPr lang="en-US" dirty="0" smtClean="0"/>
              <a:t>other. </a:t>
            </a:r>
          </a:p>
          <a:p>
            <a:pPr algn="just">
              <a:buFont typeface="Wingdings" pitchFamily="2" charset="2"/>
              <a:buChar char="Ø"/>
            </a:pPr>
            <a:r>
              <a:rPr lang="en-US" dirty="0" smtClean="0"/>
              <a:t>They </a:t>
            </a:r>
            <a:r>
              <a:rPr lang="en-US" dirty="0" smtClean="0"/>
              <a:t>can be aerobic or anaerobic, and facultative or obligate. </a:t>
            </a:r>
            <a:endParaRPr lang="en-US" dirty="0" smtClean="0"/>
          </a:p>
          <a:p>
            <a:pPr algn="just">
              <a:buFont typeface="Wingdings" pitchFamily="2" charset="2"/>
              <a:buChar char="Ø"/>
            </a:pPr>
            <a:r>
              <a:rPr lang="en-US" dirty="0" err="1" smtClean="0"/>
              <a:t>Archaebacteria</a:t>
            </a:r>
            <a:r>
              <a:rPr lang="en-US" dirty="0" smtClean="0"/>
              <a:t> </a:t>
            </a:r>
            <a:r>
              <a:rPr lang="en-US" dirty="0" smtClean="0"/>
              <a:t>are usually present in extreme aquatic and terrestrial habitats, such as </a:t>
            </a:r>
            <a:r>
              <a:rPr lang="en-US" dirty="0" err="1" smtClean="0"/>
              <a:t>hypersaline</a:t>
            </a:r>
            <a:r>
              <a:rPr lang="en-US" dirty="0" smtClean="0"/>
              <a:t> or high-temperature environments</a:t>
            </a:r>
            <a:r>
              <a:rPr lang="en-US" dirty="0" smtClean="0"/>
              <a:t>.</a:t>
            </a:r>
          </a:p>
          <a:p>
            <a:pPr algn="just">
              <a:buFont typeface="Wingdings" pitchFamily="2" charset="2"/>
              <a:buChar char="Ø"/>
            </a:pPr>
            <a:r>
              <a:rPr lang="en-US" dirty="0" smtClean="0"/>
              <a:t>They </a:t>
            </a:r>
            <a:r>
              <a:rPr lang="en-US" dirty="0" smtClean="0"/>
              <a:t>are very similar to </a:t>
            </a:r>
            <a:r>
              <a:rPr lang="en-US" dirty="0" err="1" smtClean="0"/>
              <a:t>eubacteria</a:t>
            </a:r>
            <a:r>
              <a:rPr lang="en-US" dirty="0" smtClean="0"/>
              <a:t>. The similarity between </a:t>
            </a:r>
            <a:r>
              <a:rPr lang="en-US" dirty="0" err="1" smtClean="0"/>
              <a:t>Archaebacteria</a:t>
            </a:r>
            <a:r>
              <a:rPr lang="en-US" dirty="0" smtClean="0"/>
              <a:t> and bacteria includes characteristics such as their cellular size, absence of nucleus, </a:t>
            </a:r>
            <a:r>
              <a:rPr lang="en-US" dirty="0" err="1" smtClean="0"/>
              <a:t>histones</a:t>
            </a:r>
            <a:r>
              <a:rPr lang="en-US" dirty="0" smtClean="0"/>
              <a:t>, </a:t>
            </a:r>
            <a:r>
              <a:rPr lang="en-US" dirty="0" smtClean="0"/>
              <a:t>circular </a:t>
            </a:r>
            <a:r>
              <a:rPr lang="en-US" dirty="0" smtClean="0"/>
              <a:t>organization of their genomes, </a:t>
            </a:r>
            <a:r>
              <a:rPr lang="en-US" dirty="0" smtClean="0"/>
              <a:t>presence </a:t>
            </a:r>
            <a:r>
              <a:rPr lang="en-US" dirty="0" smtClean="0"/>
              <a:t>of 70S </a:t>
            </a:r>
            <a:r>
              <a:rPr lang="en-US" dirty="0" err="1" smtClean="0"/>
              <a:t>ribosomes</a:t>
            </a:r>
            <a:r>
              <a:rPr lang="en-US" dirty="0" smtClean="0"/>
              <a:t>, etc</a:t>
            </a:r>
            <a:r>
              <a:rPr lang="en-US" dirty="0" smtClean="0"/>
              <a:t>.</a:t>
            </a:r>
          </a:p>
          <a:p>
            <a:pPr algn="just">
              <a:buFont typeface="Wingdings" pitchFamily="2" charset="2"/>
              <a:buChar char="Ø"/>
            </a:pPr>
            <a:r>
              <a:rPr lang="en-US" dirty="0" smtClean="0"/>
              <a:t>In </a:t>
            </a:r>
            <a:r>
              <a:rPr lang="en-US" dirty="0" smtClean="0"/>
              <a:t>terms of their cell structures, </a:t>
            </a:r>
            <a:r>
              <a:rPr lang="en-US" dirty="0" err="1" smtClean="0"/>
              <a:t>Archaebacteria</a:t>
            </a:r>
            <a:r>
              <a:rPr lang="en-US" dirty="0" smtClean="0"/>
              <a:t> are indistinguishable from gram-positive bacteria. Apart from structural similarities, most of the metabolic particles are common between </a:t>
            </a:r>
            <a:r>
              <a:rPr lang="en-US" dirty="0" err="1" smtClean="0"/>
              <a:t>Archaebacteria</a:t>
            </a:r>
            <a:r>
              <a:rPr lang="en-US" dirty="0" smtClean="0"/>
              <a:t> and bacteria. </a:t>
            </a:r>
            <a:endParaRPr lang="en-US" dirty="0" smtClean="0"/>
          </a:p>
          <a:p>
            <a:pPr algn="just">
              <a:buFont typeface="Wingdings" pitchFamily="2" charset="2"/>
              <a:buChar char="Ø"/>
            </a:pPr>
            <a:r>
              <a:rPr lang="en-US" dirty="0" smtClean="0"/>
              <a:t>However</a:t>
            </a:r>
            <a:r>
              <a:rPr lang="en-US" dirty="0" smtClean="0"/>
              <a:t>, </a:t>
            </a:r>
            <a:r>
              <a:rPr lang="en-US" dirty="0" err="1" smtClean="0"/>
              <a:t>Archaebacteria</a:t>
            </a:r>
            <a:r>
              <a:rPr lang="en-US" dirty="0" smtClean="0"/>
              <a:t> are very different from bacteria with respect to features associated with information transfer processes such as DNA replication, transcription, and translation. Of these, DNA replication machinery appears to be most different between the two domains.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477000"/>
          </a:xfrm>
        </p:spPr>
        <p:txBody>
          <a:bodyPr>
            <a:normAutofit fontScale="77500" lnSpcReduction="20000"/>
          </a:bodyPr>
          <a:lstStyle/>
          <a:p>
            <a:pPr algn="just" fontAlgn="base">
              <a:buFont typeface="Wingdings" pitchFamily="2" charset="2"/>
              <a:buChar char="Ø"/>
            </a:pPr>
            <a:r>
              <a:rPr lang="en-US" dirty="0" err="1" smtClean="0"/>
              <a:t>Archaebacteria</a:t>
            </a:r>
            <a:r>
              <a:rPr lang="en-US" dirty="0" smtClean="0"/>
              <a:t> </a:t>
            </a:r>
            <a:r>
              <a:rPr lang="en-US" dirty="0" smtClean="0"/>
              <a:t>possess unique </a:t>
            </a:r>
            <a:r>
              <a:rPr lang="en-US" dirty="0" smtClean="0"/>
              <a:t>cell </a:t>
            </a:r>
            <a:r>
              <a:rPr lang="en-US" dirty="0" smtClean="0"/>
              <a:t>membranes </a:t>
            </a:r>
            <a:r>
              <a:rPr lang="en-US" dirty="0" smtClean="0"/>
              <a:t>primarily composed of lipids</a:t>
            </a:r>
            <a:r>
              <a:rPr lang="en-US" dirty="0" smtClean="0"/>
              <a:t>. </a:t>
            </a:r>
            <a:r>
              <a:rPr lang="en-US" dirty="0" smtClean="0"/>
              <a:t>Unlike Bacteria and </a:t>
            </a:r>
            <a:r>
              <a:rPr lang="en-US" dirty="0" err="1" smtClean="0"/>
              <a:t>Eubacteria</a:t>
            </a:r>
            <a:r>
              <a:rPr lang="en-US" dirty="0" smtClean="0"/>
              <a:t>, which contain </a:t>
            </a:r>
            <a:r>
              <a:rPr lang="en-US" b="1" dirty="0" smtClean="0"/>
              <a:t>ester-linked phospholipids</a:t>
            </a:r>
            <a:r>
              <a:rPr lang="en-US" dirty="0" smtClean="0"/>
              <a:t>, the membranes of </a:t>
            </a:r>
            <a:r>
              <a:rPr lang="en-US" dirty="0" err="1" smtClean="0"/>
              <a:t>archaebacteria</a:t>
            </a:r>
            <a:r>
              <a:rPr lang="en-US" dirty="0" smtClean="0"/>
              <a:t> are characterized by </a:t>
            </a:r>
            <a:r>
              <a:rPr lang="en-US" b="1" dirty="0" smtClean="0"/>
              <a:t>ether-linked phospholipids</a:t>
            </a:r>
            <a:r>
              <a:rPr lang="en-US" dirty="0" smtClean="0"/>
              <a:t>. </a:t>
            </a:r>
            <a:endParaRPr lang="en-US" dirty="0" smtClean="0"/>
          </a:p>
          <a:p>
            <a:pPr algn="just">
              <a:buFont typeface="Wingdings" pitchFamily="2" charset="2"/>
              <a:buChar char="Ø"/>
            </a:pPr>
            <a:r>
              <a:rPr lang="en-US" dirty="0" smtClean="0"/>
              <a:t>The </a:t>
            </a:r>
            <a:r>
              <a:rPr lang="en-US" b="1" dirty="0" smtClean="0"/>
              <a:t>cell wall</a:t>
            </a:r>
            <a:r>
              <a:rPr lang="en-US" dirty="0" smtClean="0"/>
              <a:t> of </a:t>
            </a:r>
            <a:r>
              <a:rPr lang="en-US" dirty="0" err="1" smtClean="0"/>
              <a:t>archaebacteria</a:t>
            </a:r>
            <a:r>
              <a:rPr lang="en-US" dirty="0" smtClean="0"/>
              <a:t> is rigid, providing both shape and mechanical support. Under hypotonic conditions, it prevents the cells from bursting</a:t>
            </a:r>
            <a:r>
              <a:rPr lang="en-US" dirty="0" smtClean="0"/>
              <a:t>.</a:t>
            </a:r>
            <a:endParaRPr lang="en-US" dirty="0" smtClean="0"/>
          </a:p>
          <a:p>
            <a:pPr algn="just">
              <a:buFont typeface="Wingdings" pitchFamily="2" charset="2"/>
              <a:buChar char="Ø"/>
            </a:pPr>
            <a:r>
              <a:rPr lang="en-US" dirty="0" smtClean="0"/>
              <a:t>Unlike bacterial cell walls made of </a:t>
            </a:r>
            <a:r>
              <a:rPr lang="en-US" dirty="0" err="1" smtClean="0"/>
              <a:t>peptidoglycan</a:t>
            </a:r>
            <a:r>
              <a:rPr lang="en-US" dirty="0" smtClean="0"/>
              <a:t>, </a:t>
            </a:r>
            <a:r>
              <a:rPr lang="en-US" dirty="0" err="1" smtClean="0"/>
              <a:t>archaebacterial</a:t>
            </a:r>
            <a:r>
              <a:rPr lang="en-US" dirty="0" smtClean="0"/>
              <a:t> cell </a:t>
            </a:r>
            <a:r>
              <a:rPr lang="en-US" dirty="0" smtClean="0"/>
              <a:t>wall is </a:t>
            </a:r>
            <a:r>
              <a:rPr lang="en-US" dirty="0" smtClean="0"/>
              <a:t>composed </a:t>
            </a:r>
            <a:r>
              <a:rPr lang="en-US" dirty="0" smtClean="0"/>
              <a:t>of </a:t>
            </a:r>
            <a:r>
              <a:rPr lang="en-US" b="1" dirty="0" err="1" smtClean="0"/>
              <a:t>p</a:t>
            </a:r>
            <a:r>
              <a:rPr lang="en-US" b="1" dirty="0" err="1" smtClean="0"/>
              <a:t>seudomurein</a:t>
            </a:r>
            <a:r>
              <a:rPr lang="en-US" dirty="0" smtClean="0"/>
              <a:t> </a:t>
            </a:r>
            <a:r>
              <a:rPr lang="en-US" dirty="0" smtClean="0"/>
              <a:t>which </a:t>
            </a:r>
            <a:r>
              <a:rPr lang="en-US" dirty="0" smtClean="0"/>
              <a:t>renders them resistant to </a:t>
            </a:r>
            <a:r>
              <a:rPr lang="en-US" b="1" dirty="0" err="1" smtClean="0"/>
              <a:t>lysozyme</a:t>
            </a:r>
            <a:r>
              <a:rPr lang="en-US" dirty="0" smtClean="0"/>
              <a:t>, an enzyme commonly produced in host organisms as part of the immune response to degrade bacterial cell walls. Thus, </a:t>
            </a:r>
            <a:r>
              <a:rPr lang="en-US" dirty="0" err="1" smtClean="0"/>
              <a:t>pseudomurein</a:t>
            </a:r>
            <a:r>
              <a:rPr lang="en-US" dirty="0" smtClean="0"/>
              <a:t> protects </a:t>
            </a:r>
            <a:r>
              <a:rPr lang="en-US" dirty="0" err="1" smtClean="0"/>
              <a:t>archaebacteria</a:t>
            </a:r>
            <a:r>
              <a:rPr lang="en-US" dirty="0" smtClean="0"/>
              <a:t> from such enzymatic attack.</a:t>
            </a:r>
            <a:endParaRPr lang="en-US" dirty="0" smtClean="0"/>
          </a:p>
          <a:p>
            <a:pPr algn="just">
              <a:buFont typeface="Wingdings" pitchFamily="2" charset="2"/>
              <a:buChar char="Ø"/>
            </a:pPr>
            <a:r>
              <a:rPr lang="en-US" dirty="0" smtClean="0"/>
              <a:t>Similar </a:t>
            </a:r>
            <a:r>
              <a:rPr lang="en-US" dirty="0" smtClean="0"/>
              <a:t>to other prokaryotes, </a:t>
            </a:r>
            <a:r>
              <a:rPr lang="en-US" dirty="0" err="1" smtClean="0"/>
              <a:t>archaebacteria</a:t>
            </a:r>
            <a:r>
              <a:rPr lang="en-US" dirty="0" smtClean="0"/>
              <a:t> </a:t>
            </a:r>
            <a:r>
              <a:rPr lang="en-US" b="1" dirty="0" smtClean="0"/>
              <a:t>lack membrane-bound organelles</a:t>
            </a:r>
            <a:r>
              <a:rPr lang="en-US" dirty="0" smtClean="0"/>
              <a:t> such as mitochondria, nuclei, endoplasmic reticulum, and chloroplasts. Instead, their </a:t>
            </a:r>
            <a:r>
              <a:rPr lang="en-US" b="1" dirty="0" smtClean="0"/>
              <a:t>cytoplasm</a:t>
            </a:r>
            <a:r>
              <a:rPr lang="en-US" dirty="0" smtClean="0"/>
              <a:t> contains all the necessary molecules and enzymes required for </a:t>
            </a:r>
            <a:r>
              <a:rPr lang="en-US" dirty="0" smtClean="0"/>
              <a:t>metabolism and nutrition.</a:t>
            </a:r>
            <a:endParaRPr lang="en-US" dirty="0" smtClean="0"/>
          </a:p>
          <a:p>
            <a:pPr algn="just">
              <a:buFont typeface="Wingdings" pitchFamily="2" charset="2"/>
              <a:buChar char="Ø"/>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248400"/>
          </a:xfrm>
        </p:spPr>
        <p:txBody>
          <a:bodyPr>
            <a:normAutofit fontScale="77500" lnSpcReduction="20000"/>
          </a:bodyPr>
          <a:lstStyle/>
          <a:p>
            <a:pPr algn="just">
              <a:buNone/>
            </a:pPr>
            <a:r>
              <a:rPr lang="en-US" b="1" dirty="0" smtClean="0"/>
              <a:t>Major groups of </a:t>
            </a:r>
            <a:r>
              <a:rPr lang="en-US" b="1" dirty="0" err="1" smtClean="0"/>
              <a:t>Archaebacteria</a:t>
            </a:r>
            <a:endParaRPr lang="en-US" b="1" dirty="0" smtClean="0"/>
          </a:p>
          <a:p>
            <a:pPr algn="just">
              <a:buNone/>
            </a:pPr>
            <a:r>
              <a:rPr lang="en-US" b="1" dirty="0" smtClean="0"/>
              <a:t>Three major groups- </a:t>
            </a:r>
            <a:r>
              <a:rPr lang="en-US" b="1" dirty="0" err="1" smtClean="0"/>
              <a:t>Methanogens</a:t>
            </a:r>
            <a:r>
              <a:rPr lang="en-US" b="1" dirty="0" smtClean="0"/>
              <a:t>, extreme </a:t>
            </a:r>
            <a:r>
              <a:rPr lang="en-US" b="1" dirty="0" err="1" smtClean="0"/>
              <a:t>halophiles</a:t>
            </a:r>
            <a:r>
              <a:rPr lang="en-US" b="1" dirty="0" smtClean="0"/>
              <a:t> and </a:t>
            </a:r>
            <a:r>
              <a:rPr lang="en-US" b="1" dirty="0" err="1" smtClean="0"/>
              <a:t>thermophiles</a:t>
            </a:r>
            <a:r>
              <a:rPr lang="en-US" b="1" dirty="0" smtClean="0"/>
              <a:t>.</a:t>
            </a:r>
          </a:p>
          <a:p>
            <a:pPr algn="just">
              <a:buNone/>
            </a:pPr>
            <a:endParaRPr lang="en-US" b="1" dirty="0" smtClean="0"/>
          </a:p>
          <a:p>
            <a:pPr algn="just">
              <a:buFont typeface="Wingdings" pitchFamily="2" charset="2"/>
              <a:buChar char="v"/>
            </a:pPr>
            <a:r>
              <a:rPr lang="en-US" b="1" dirty="0" err="1" smtClean="0"/>
              <a:t>Methanogens</a:t>
            </a:r>
            <a:r>
              <a:rPr lang="en-US" b="1" dirty="0" smtClean="0"/>
              <a:t>- </a:t>
            </a:r>
            <a:r>
              <a:rPr lang="en-US" dirty="0" smtClean="0"/>
              <a:t>They are methane producing obligate anaerobes. They comprise the largest group of </a:t>
            </a:r>
            <a:r>
              <a:rPr lang="en-US" dirty="0" err="1" smtClean="0"/>
              <a:t>archaebacteria</a:t>
            </a:r>
            <a:r>
              <a:rPr lang="en-US" dirty="0" smtClean="0"/>
              <a:t>. For </a:t>
            </a:r>
            <a:r>
              <a:rPr lang="en-US" dirty="0" err="1" smtClean="0"/>
              <a:t>eg</a:t>
            </a:r>
            <a:r>
              <a:rPr lang="en-US" dirty="0" smtClean="0"/>
              <a:t>., </a:t>
            </a:r>
            <a:r>
              <a:rPr lang="en-US" b="1" i="1" dirty="0" err="1" smtClean="0"/>
              <a:t>Methanococcus</a:t>
            </a:r>
            <a:r>
              <a:rPr lang="en-US" b="1" i="1" dirty="0" smtClean="0"/>
              <a:t>, </a:t>
            </a:r>
            <a:r>
              <a:rPr lang="en-US" b="1" i="1" dirty="0" err="1" smtClean="0"/>
              <a:t>Methanobacterium</a:t>
            </a:r>
            <a:r>
              <a:rPr lang="en-US" b="1" i="1" dirty="0" smtClean="0"/>
              <a:t> </a:t>
            </a:r>
            <a:r>
              <a:rPr lang="en-US" b="1" dirty="0" smtClean="0"/>
              <a:t>etc</a:t>
            </a:r>
            <a:r>
              <a:rPr lang="en-US" dirty="0" smtClean="0"/>
              <a:t>.</a:t>
            </a:r>
          </a:p>
          <a:p>
            <a:pPr algn="just">
              <a:buNone/>
            </a:pPr>
            <a:r>
              <a:rPr lang="en-US" b="1" dirty="0" smtClean="0"/>
              <a:t>(</a:t>
            </a:r>
            <a:r>
              <a:rPr lang="en-US" b="1" dirty="0" err="1" smtClean="0"/>
              <a:t>Extremophiles</a:t>
            </a:r>
            <a:r>
              <a:rPr lang="en-US" b="1" dirty="0" smtClean="0"/>
              <a:t>)</a:t>
            </a:r>
          </a:p>
          <a:p>
            <a:pPr algn="just">
              <a:buFont typeface="Wingdings" pitchFamily="2" charset="2"/>
              <a:buChar char="v"/>
            </a:pPr>
            <a:r>
              <a:rPr lang="en-US" b="1" dirty="0" smtClean="0"/>
              <a:t>Extreme </a:t>
            </a:r>
            <a:r>
              <a:rPr lang="en-US" b="1" dirty="0" err="1" smtClean="0"/>
              <a:t>halophiles</a:t>
            </a:r>
            <a:r>
              <a:rPr lang="en-US" b="1" dirty="0" smtClean="0"/>
              <a:t>- </a:t>
            </a:r>
            <a:r>
              <a:rPr lang="en-US" dirty="0" smtClean="0"/>
              <a:t>They are aerobic </a:t>
            </a:r>
            <a:r>
              <a:rPr lang="en-US" dirty="0" err="1" smtClean="0"/>
              <a:t>chemoorganoheterotrophs</a:t>
            </a:r>
            <a:r>
              <a:rPr lang="en-US" dirty="0" smtClean="0"/>
              <a:t>. They thrive in very high salt concentrations. For </a:t>
            </a:r>
            <a:r>
              <a:rPr lang="en-US" dirty="0" err="1" smtClean="0"/>
              <a:t>eg</a:t>
            </a:r>
            <a:r>
              <a:rPr lang="en-US" dirty="0" smtClean="0"/>
              <a:t>., </a:t>
            </a:r>
            <a:r>
              <a:rPr lang="en-US" b="1" i="1" dirty="0" err="1" smtClean="0"/>
              <a:t>Halobacterium</a:t>
            </a:r>
            <a:r>
              <a:rPr lang="en-US" b="1" i="1" dirty="0" smtClean="0"/>
              <a:t> </a:t>
            </a:r>
            <a:r>
              <a:rPr lang="en-US" b="1" i="1" dirty="0" err="1" smtClean="0"/>
              <a:t>salinarium</a:t>
            </a:r>
            <a:r>
              <a:rPr lang="en-US" b="1" dirty="0" smtClean="0"/>
              <a:t>.  </a:t>
            </a:r>
          </a:p>
          <a:p>
            <a:pPr algn="just">
              <a:buNone/>
            </a:pPr>
            <a:endParaRPr lang="en-US" b="1" dirty="0" smtClean="0"/>
          </a:p>
          <a:p>
            <a:pPr algn="just">
              <a:buFont typeface="Wingdings" pitchFamily="2" charset="2"/>
              <a:buChar char="v"/>
            </a:pPr>
            <a:r>
              <a:rPr lang="en-US" b="1" dirty="0" err="1" smtClean="0"/>
              <a:t>Thermophiles</a:t>
            </a:r>
            <a:r>
              <a:rPr lang="en-US" b="1" dirty="0" smtClean="0"/>
              <a:t>- </a:t>
            </a:r>
            <a:r>
              <a:rPr lang="en-US" dirty="0" smtClean="0"/>
              <a:t>They are heat loving </a:t>
            </a:r>
            <a:r>
              <a:rPr lang="en-US" dirty="0" err="1" smtClean="0"/>
              <a:t>archaebacteria</a:t>
            </a:r>
            <a:r>
              <a:rPr lang="en-US" dirty="0" smtClean="0"/>
              <a:t> found near </a:t>
            </a:r>
            <a:r>
              <a:rPr lang="en-US" b="1" dirty="0" smtClean="0"/>
              <a:t>hydrothermal vents and hot springs</a:t>
            </a:r>
            <a:r>
              <a:rPr lang="en-US" dirty="0" smtClean="0"/>
              <a:t>. The optimum growth temperature is </a:t>
            </a:r>
            <a:r>
              <a:rPr lang="en-US" b="1" dirty="0" smtClean="0"/>
              <a:t>70-100˚C</a:t>
            </a:r>
            <a:r>
              <a:rPr lang="en-US" dirty="0" smtClean="0"/>
              <a:t>. They are gram negative and usually strict anaerobes. </a:t>
            </a:r>
            <a:r>
              <a:rPr lang="en-US" b="1" dirty="0" smtClean="0"/>
              <a:t>For </a:t>
            </a:r>
            <a:r>
              <a:rPr lang="en-US" b="1" dirty="0" err="1" smtClean="0"/>
              <a:t>eg</a:t>
            </a:r>
            <a:r>
              <a:rPr lang="en-US" b="1" dirty="0" smtClean="0"/>
              <a:t>., </a:t>
            </a:r>
            <a:r>
              <a:rPr lang="en-US" b="1" i="1" dirty="0" err="1" smtClean="0"/>
              <a:t>Thermoanaerobacalum</a:t>
            </a:r>
            <a:r>
              <a:rPr lang="en-US" b="1" i="1" dirty="0" smtClean="0"/>
              <a:t> </a:t>
            </a:r>
            <a:r>
              <a:rPr lang="en-US" b="1" i="1" dirty="0" err="1" smtClean="0"/>
              <a:t>aquaticum</a:t>
            </a:r>
            <a:r>
              <a:rPr lang="en-US" b="1" dirty="0" smtClean="0"/>
              <a:t>.</a:t>
            </a:r>
            <a:r>
              <a:rPr lang="en-US" dirty="0" smtClean="0"/>
              <a:t> </a:t>
            </a:r>
            <a:endParaRPr lang="en-US" dirty="0" smtClean="0"/>
          </a:p>
          <a:p>
            <a:pPr algn="just">
              <a:buFont typeface="Wingdings" pitchFamily="2" charset="2"/>
              <a:buChar char="Ø"/>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normAutofit fontScale="90000"/>
          </a:bodyPr>
          <a:lstStyle/>
          <a:p>
            <a:r>
              <a:rPr lang="en-US" dirty="0" smtClean="0"/>
              <a:t>Components of </a:t>
            </a:r>
            <a:r>
              <a:rPr lang="en-US" dirty="0" err="1" smtClean="0"/>
              <a:t>Archaebacteria</a:t>
            </a:r>
            <a:endParaRPr lang="en-US" dirty="0"/>
          </a:p>
        </p:txBody>
      </p:sp>
      <p:pic>
        <p:nvPicPr>
          <p:cNvPr id="15362" name="Picture 2" descr="Archaebacteria - Characteristics &amp; Types Of Archaebacteria"/>
          <p:cNvPicPr>
            <a:picLocks noChangeAspect="1" noChangeArrowheads="1"/>
          </p:cNvPicPr>
          <p:nvPr/>
        </p:nvPicPr>
        <p:blipFill>
          <a:blip r:embed="rId2"/>
          <a:srcRect/>
          <a:stretch>
            <a:fillRect/>
          </a:stretch>
        </p:blipFill>
        <p:spPr bwMode="auto">
          <a:xfrm>
            <a:off x="1219200" y="990600"/>
            <a:ext cx="6915150" cy="505267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096000"/>
          </a:xfrm>
        </p:spPr>
        <p:txBody>
          <a:bodyPr>
            <a:normAutofit fontScale="77500" lnSpcReduction="20000"/>
          </a:bodyPr>
          <a:lstStyle/>
          <a:p>
            <a:pPr algn="just" fontAlgn="base">
              <a:buFont typeface="Wingdings" pitchFamily="2" charset="2"/>
              <a:buChar char="Ø"/>
            </a:pPr>
            <a:r>
              <a:rPr lang="en-US" b="1" dirty="0" smtClean="0"/>
              <a:t>Plasma Membrane:</a:t>
            </a:r>
            <a:r>
              <a:rPr lang="en-US" dirty="0" smtClean="0"/>
              <a:t> </a:t>
            </a:r>
            <a:r>
              <a:rPr lang="en-US" dirty="0" err="1" smtClean="0"/>
              <a:t>Archaebacteria</a:t>
            </a:r>
            <a:r>
              <a:rPr lang="en-US" dirty="0" smtClean="0"/>
              <a:t> possess unique cell membranes primarily composed of lipids. Unlike Bacteria and </a:t>
            </a:r>
            <a:r>
              <a:rPr lang="en-US" dirty="0" err="1" smtClean="0"/>
              <a:t>Eubacteria</a:t>
            </a:r>
            <a:r>
              <a:rPr lang="en-US" dirty="0" smtClean="0"/>
              <a:t>, which contain </a:t>
            </a:r>
            <a:r>
              <a:rPr lang="en-US" b="1" dirty="0" smtClean="0"/>
              <a:t>ester-linked phospholipids</a:t>
            </a:r>
            <a:r>
              <a:rPr lang="en-US" dirty="0" smtClean="0"/>
              <a:t>, the membranes of </a:t>
            </a:r>
            <a:r>
              <a:rPr lang="en-US" dirty="0" err="1" smtClean="0"/>
              <a:t>archaebacteria</a:t>
            </a:r>
            <a:r>
              <a:rPr lang="en-US" dirty="0" smtClean="0"/>
              <a:t> are characterized by </a:t>
            </a:r>
            <a:r>
              <a:rPr lang="en-US" b="1" dirty="0" smtClean="0"/>
              <a:t>ether-linked phospholipids</a:t>
            </a:r>
            <a:r>
              <a:rPr lang="en-US" dirty="0" smtClean="0"/>
              <a:t>. </a:t>
            </a:r>
            <a:endParaRPr lang="en-US" dirty="0" smtClean="0"/>
          </a:p>
          <a:p>
            <a:pPr algn="just">
              <a:buFont typeface="Wingdings" pitchFamily="2" charset="2"/>
              <a:buChar char="Ø"/>
            </a:pPr>
            <a:r>
              <a:rPr lang="en-US" b="1" dirty="0" smtClean="0"/>
              <a:t>Cell Wall:</a:t>
            </a:r>
            <a:r>
              <a:rPr lang="en-US" dirty="0" smtClean="0"/>
              <a:t> </a:t>
            </a:r>
            <a:r>
              <a:rPr lang="en-US" dirty="0" smtClean="0"/>
              <a:t>The </a:t>
            </a:r>
            <a:r>
              <a:rPr lang="en-US" b="1" dirty="0" smtClean="0"/>
              <a:t>cell wall</a:t>
            </a:r>
            <a:r>
              <a:rPr lang="en-US" dirty="0" smtClean="0"/>
              <a:t> of </a:t>
            </a:r>
            <a:r>
              <a:rPr lang="en-US" dirty="0" err="1" smtClean="0"/>
              <a:t>archaebacteria</a:t>
            </a:r>
            <a:r>
              <a:rPr lang="en-US" dirty="0" smtClean="0"/>
              <a:t> is rigid, providing both shape and mechanical support. Under hypotonic conditions, it prevents the cells from </a:t>
            </a:r>
            <a:r>
              <a:rPr lang="en-US" dirty="0" smtClean="0"/>
              <a:t>bursting. Unlike </a:t>
            </a:r>
            <a:r>
              <a:rPr lang="en-US" dirty="0" smtClean="0"/>
              <a:t>bacterial cell walls made of </a:t>
            </a:r>
            <a:r>
              <a:rPr lang="en-US" dirty="0" err="1" smtClean="0"/>
              <a:t>peptidoglycan</a:t>
            </a:r>
            <a:r>
              <a:rPr lang="en-US" dirty="0" smtClean="0"/>
              <a:t>, </a:t>
            </a:r>
            <a:r>
              <a:rPr lang="en-US" dirty="0" err="1" smtClean="0"/>
              <a:t>archaebacterial</a:t>
            </a:r>
            <a:r>
              <a:rPr lang="en-US" dirty="0" smtClean="0"/>
              <a:t> cell wall is composed of </a:t>
            </a:r>
            <a:r>
              <a:rPr lang="en-US" b="1" dirty="0" err="1" smtClean="0"/>
              <a:t>pseudomurein</a:t>
            </a:r>
            <a:r>
              <a:rPr lang="en-US" dirty="0" smtClean="0"/>
              <a:t> which renders them resistant to </a:t>
            </a:r>
            <a:r>
              <a:rPr lang="en-US" b="1" dirty="0" err="1" smtClean="0"/>
              <a:t>lysozyme</a:t>
            </a:r>
            <a:r>
              <a:rPr lang="en-US" dirty="0" smtClean="0"/>
              <a:t>, an enzyme commonly produced in host organisms as part of the immune response to degrade bacterial cell walls. Thus, </a:t>
            </a:r>
            <a:r>
              <a:rPr lang="en-US" dirty="0" err="1" smtClean="0"/>
              <a:t>pseudomurein</a:t>
            </a:r>
            <a:r>
              <a:rPr lang="en-US" dirty="0" smtClean="0"/>
              <a:t> protects </a:t>
            </a:r>
            <a:r>
              <a:rPr lang="en-US" dirty="0" err="1" smtClean="0"/>
              <a:t>archaebacteria</a:t>
            </a:r>
            <a:r>
              <a:rPr lang="en-US" dirty="0" smtClean="0"/>
              <a:t> from such enzymatic attack.</a:t>
            </a:r>
          </a:p>
          <a:p>
            <a:pPr algn="just">
              <a:buFont typeface="Wingdings" pitchFamily="2" charset="2"/>
              <a:buChar char="§"/>
            </a:pPr>
            <a:endParaRPr lang="en-US" dirty="0" smtClean="0"/>
          </a:p>
          <a:p>
            <a:pPr algn="just">
              <a:buFont typeface="Wingdings" pitchFamily="2" charset="2"/>
              <a:buChar char="§"/>
            </a:pPr>
            <a:r>
              <a:rPr lang="en-US" b="1" dirty="0" err="1" smtClean="0"/>
              <a:t>Ribosomes</a:t>
            </a:r>
            <a:r>
              <a:rPr lang="en-US" b="1" dirty="0" smtClean="0"/>
              <a:t>:</a:t>
            </a:r>
            <a:r>
              <a:rPr lang="en-US" dirty="0" smtClean="0"/>
              <a:t> In </a:t>
            </a:r>
            <a:r>
              <a:rPr lang="en-US" dirty="0" err="1" smtClean="0"/>
              <a:t>archaebacteria</a:t>
            </a:r>
            <a:r>
              <a:rPr lang="en-US" dirty="0" smtClean="0"/>
              <a:t>, </a:t>
            </a:r>
            <a:r>
              <a:rPr lang="en-US" dirty="0" err="1" smtClean="0"/>
              <a:t>ribosomes</a:t>
            </a:r>
            <a:r>
              <a:rPr lang="en-US" dirty="0" smtClean="0"/>
              <a:t> are 70S in size. </a:t>
            </a:r>
            <a:r>
              <a:rPr lang="en-US" dirty="0" err="1" smtClean="0"/>
              <a:t>Ribosomes</a:t>
            </a:r>
            <a:r>
              <a:rPr lang="en-US" dirty="0" smtClean="0"/>
              <a:t> contain three ribonucleic acids (RNA) molecules such as 16S, 23S and 5S.</a:t>
            </a:r>
          </a:p>
          <a:p>
            <a:pPr algn="just">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lnSpcReduction="20000"/>
          </a:bodyPr>
          <a:lstStyle/>
          <a:p>
            <a:pPr algn="just"/>
            <a:r>
              <a:rPr lang="en-US" b="1" dirty="0" err="1" smtClean="0"/>
              <a:t>Pilus</a:t>
            </a:r>
            <a:r>
              <a:rPr lang="en-US" b="1" dirty="0" smtClean="0"/>
              <a:t>(</a:t>
            </a:r>
            <a:r>
              <a:rPr lang="en-US" b="1" dirty="0" err="1" smtClean="0"/>
              <a:t>Pili</a:t>
            </a:r>
            <a:r>
              <a:rPr lang="en-US" b="1" dirty="0" smtClean="0"/>
              <a:t>):</a:t>
            </a:r>
            <a:r>
              <a:rPr lang="en-US" dirty="0" smtClean="0"/>
              <a:t> In </a:t>
            </a:r>
            <a:r>
              <a:rPr lang="en-US" dirty="0" err="1" smtClean="0"/>
              <a:t>archaebacteria</a:t>
            </a:r>
            <a:r>
              <a:rPr lang="en-US" dirty="0" smtClean="0"/>
              <a:t>, </a:t>
            </a:r>
            <a:r>
              <a:rPr lang="en-US" dirty="0" err="1" smtClean="0"/>
              <a:t>pilus</a:t>
            </a:r>
            <a:r>
              <a:rPr lang="en-US" dirty="0" smtClean="0"/>
              <a:t> are composed of proteins. It has a tube-like structure which is used for the attachment to the surfaces.</a:t>
            </a:r>
          </a:p>
          <a:p>
            <a:pPr algn="just"/>
            <a:r>
              <a:rPr lang="en-US" b="1" dirty="0" smtClean="0"/>
              <a:t>Flagellum(Flagella):</a:t>
            </a:r>
            <a:r>
              <a:rPr lang="en-US" dirty="0" smtClean="0"/>
              <a:t> In </a:t>
            </a:r>
            <a:r>
              <a:rPr lang="en-US" dirty="0" err="1" smtClean="0"/>
              <a:t>archaebacteria</a:t>
            </a:r>
            <a:r>
              <a:rPr lang="en-US" dirty="0" smtClean="0"/>
              <a:t>, flagellum has a long hair-like surface which is polymerized. It is used for movement. Also, this rotating structure is responsible for the insertion of proteins in the cell. </a:t>
            </a:r>
          </a:p>
          <a:p>
            <a:pPr algn="just"/>
            <a:r>
              <a:rPr lang="en-US" b="1" dirty="0" smtClean="0"/>
              <a:t>Cytoplasm</a:t>
            </a:r>
            <a:r>
              <a:rPr lang="en-US" dirty="0" smtClean="0"/>
              <a:t>: In </a:t>
            </a:r>
            <a:r>
              <a:rPr lang="en-US" dirty="0" err="1" smtClean="0"/>
              <a:t>archaebacteria</a:t>
            </a:r>
            <a:r>
              <a:rPr lang="en-US" dirty="0" smtClean="0"/>
              <a:t>, all the living functions take place in the cytoplasm. The DNA is located in the cytoplasm</a:t>
            </a:r>
            <a:r>
              <a:rPr lang="en-US" dirty="0" smtClean="0"/>
              <a:t>. T</a:t>
            </a:r>
            <a:r>
              <a:rPr lang="en-US" dirty="0" smtClean="0"/>
              <a:t>he </a:t>
            </a:r>
            <a:r>
              <a:rPr lang="en-US" b="1" dirty="0" smtClean="0"/>
              <a:t>cytoplasm</a:t>
            </a:r>
            <a:r>
              <a:rPr lang="en-US" dirty="0" smtClean="0"/>
              <a:t> contains all the necessary molecules and enzymes required for metabolism and nutrition.</a:t>
            </a:r>
            <a:endParaRPr lang="en-US" dirty="0" smtClean="0"/>
          </a:p>
          <a:p>
            <a:pPr algn="just">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63562"/>
          </a:xfrm>
        </p:spPr>
        <p:txBody>
          <a:bodyPr>
            <a:normAutofit fontScale="90000"/>
          </a:bodyPr>
          <a:lstStyle/>
          <a:p>
            <a:r>
              <a:rPr lang="en-US" dirty="0" smtClean="0"/>
              <a:t>Classification </a:t>
            </a:r>
            <a:endParaRPr lang="en-US" dirty="0"/>
          </a:p>
        </p:txBody>
      </p:sp>
      <p:sp>
        <p:nvSpPr>
          <p:cNvPr id="3" name="Content Placeholder 2"/>
          <p:cNvSpPr>
            <a:spLocks noGrp="1"/>
          </p:cNvSpPr>
          <p:nvPr>
            <p:ph idx="1"/>
          </p:nvPr>
        </p:nvSpPr>
        <p:spPr>
          <a:xfrm>
            <a:off x="457200" y="685800"/>
            <a:ext cx="8229600" cy="5440363"/>
          </a:xfrm>
        </p:spPr>
        <p:txBody>
          <a:bodyPr>
            <a:normAutofit fontScale="85000" lnSpcReduction="20000"/>
          </a:bodyPr>
          <a:lstStyle/>
          <a:p>
            <a:pPr algn="just">
              <a:buNone/>
            </a:pPr>
            <a:r>
              <a:rPr lang="en-US" dirty="0" smtClean="0"/>
              <a:t>On the basis of </a:t>
            </a:r>
            <a:r>
              <a:rPr lang="en-US" dirty="0" err="1" smtClean="0"/>
              <a:t>phylogenetic</a:t>
            </a:r>
            <a:r>
              <a:rPr lang="en-US" dirty="0" smtClean="0"/>
              <a:t> relationships, </a:t>
            </a:r>
            <a:r>
              <a:rPr lang="en-US" dirty="0" err="1" smtClean="0"/>
              <a:t>Archaebacteria</a:t>
            </a:r>
            <a:r>
              <a:rPr lang="en-US" dirty="0" smtClean="0"/>
              <a:t> is divided into 5 divisions which are as follows-</a:t>
            </a:r>
          </a:p>
          <a:p>
            <a:pPr algn="just">
              <a:buNone/>
            </a:pPr>
            <a:endParaRPr lang="en-US" b="1" dirty="0" smtClean="0"/>
          </a:p>
          <a:p>
            <a:pPr algn="just">
              <a:buFont typeface="Wingdings" pitchFamily="2" charset="2"/>
              <a:buChar char="§"/>
            </a:pPr>
            <a:r>
              <a:rPr lang="en-US" b="1" dirty="0" err="1" smtClean="0"/>
              <a:t>Crenarchaeota</a:t>
            </a:r>
            <a:endParaRPr lang="en-US" b="1" dirty="0" smtClean="0"/>
          </a:p>
          <a:p>
            <a:pPr algn="just">
              <a:buNone/>
            </a:pPr>
            <a:r>
              <a:rPr lang="en-US" dirty="0" smtClean="0"/>
              <a:t>The bacteria which can survive in a wide range of habitats is known as </a:t>
            </a:r>
            <a:r>
              <a:rPr lang="en-US" dirty="0" err="1" smtClean="0"/>
              <a:t>crenarchaeota</a:t>
            </a:r>
            <a:r>
              <a:rPr lang="en-US" dirty="0" smtClean="0"/>
              <a:t>. They </a:t>
            </a:r>
            <a:r>
              <a:rPr lang="en-US" dirty="0" smtClean="0"/>
              <a:t>are composed of special proteins that help them to survive extremely high temperatures like 230 degrees Celsius. These bacteria also survive in highly acidic environments. The usual habitat of these bacteria is hot springs, deep-sea vents, and places where there is super-heated water All the </a:t>
            </a:r>
            <a:r>
              <a:rPr lang="en-US" dirty="0" err="1" smtClean="0"/>
              <a:t>hyperthermophiles</a:t>
            </a:r>
            <a:r>
              <a:rPr lang="en-US" dirty="0" smtClean="0"/>
              <a:t>, </a:t>
            </a:r>
            <a:r>
              <a:rPr lang="en-US" dirty="0" err="1" smtClean="0"/>
              <a:t>thermoacidophiles</a:t>
            </a:r>
            <a:r>
              <a:rPr lang="en-US" dirty="0" smtClean="0"/>
              <a:t>, and </a:t>
            </a:r>
            <a:r>
              <a:rPr lang="en-US" dirty="0" err="1" smtClean="0"/>
              <a:t>thermophiles</a:t>
            </a:r>
            <a:r>
              <a:rPr lang="en-US" dirty="0" smtClean="0"/>
              <a:t> are included in this category of </a:t>
            </a:r>
            <a:r>
              <a:rPr lang="en-US" dirty="0" err="1" smtClean="0"/>
              <a:t>Archaebacteria</a:t>
            </a:r>
            <a:r>
              <a:rPr lang="en-US" dirty="0" smtClean="0"/>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TotalTime>
  <Words>773</Words>
  <Application>Microsoft Office PowerPoint</Application>
  <PresentationFormat>On-screen Show (4:3)</PresentationFormat>
  <Paragraphs>64</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ARCHAEBACTERIA</vt:lpstr>
      <vt:lpstr>Introduction </vt:lpstr>
      <vt:lpstr>General characteristics</vt:lpstr>
      <vt:lpstr>Slide 4</vt:lpstr>
      <vt:lpstr>Slide 5</vt:lpstr>
      <vt:lpstr>Components of Archaebacteria</vt:lpstr>
      <vt:lpstr>Slide 7</vt:lpstr>
      <vt:lpstr>Slide 8</vt:lpstr>
      <vt:lpstr>Classification </vt:lpstr>
      <vt:lpstr>Slide 10</vt:lpstr>
      <vt:lpstr>Slide 11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ARCHAEBACTERIA</dc:title>
  <dc:creator>lenovo</dc:creator>
  <cp:lastModifiedBy>lenovo</cp:lastModifiedBy>
  <cp:revision>40</cp:revision>
  <dcterms:created xsi:type="dcterms:W3CDTF">2006-08-16T00:00:00Z</dcterms:created>
  <dcterms:modified xsi:type="dcterms:W3CDTF">2025-09-04T04:46:32Z</dcterms:modified>
</cp:coreProperties>
</file>