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125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DE387-33D6-4576-BB1C-841E93AD99D5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49F51-88CE-4ACE-943B-629EDD2094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Genetic recombination 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Transduction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This process of genetic recombination was discovered by </a:t>
            </a:r>
            <a:r>
              <a:rPr lang="en-US" dirty="0" err="1" smtClean="0"/>
              <a:t>Zinder</a:t>
            </a:r>
            <a:r>
              <a:rPr lang="en-US" dirty="0" smtClean="0"/>
              <a:t> and Lederberg (1952) in </a:t>
            </a:r>
            <a:r>
              <a:rPr lang="en-US" i="1" dirty="0" smtClean="0"/>
              <a:t>Salmonella </a:t>
            </a:r>
            <a:r>
              <a:rPr lang="en-US" i="1" dirty="0" err="1" smtClean="0"/>
              <a:t>typhimurium</a:t>
            </a:r>
            <a:endParaRPr lang="en-US" i="1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During transduction, fragments of DNA are transferred from one bacterial cell to the other with the help of a viral carrier (</a:t>
            </a:r>
            <a:r>
              <a:rPr lang="en-US" dirty="0" err="1" smtClean="0"/>
              <a:t>bacteriophage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transduction is a phage mediated process of genetic material transfer in bacteria.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this method, the </a:t>
            </a:r>
            <a:r>
              <a:rPr lang="en-US" dirty="0" err="1" smtClean="0"/>
              <a:t>bacteriophage</a:t>
            </a:r>
            <a:r>
              <a:rPr lang="en-US" dirty="0" smtClean="0"/>
              <a:t>  acquires a portion of the bacterial DNA of the host cell in which it reproduces and then transfers this acquired DNA to another bacterial cell to which it infects.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Such </a:t>
            </a:r>
            <a:r>
              <a:rPr lang="en-US" dirty="0" err="1" smtClean="0"/>
              <a:t>bacteriophage</a:t>
            </a:r>
            <a:r>
              <a:rPr lang="en-US" dirty="0" smtClean="0"/>
              <a:t> is called ‘</a:t>
            </a:r>
            <a:r>
              <a:rPr lang="en-US" b="1" dirty="0" err="1" smtClean="0">
                <a:solidFill>
                  <a:srgbClr val="FF0000"/>
                </a:solidFill>
              </a:rPr>
              <a:t>transducing</a:t>
            </a:r>
            <a:r>
              <a:rPr lang="en-US" b="1" dirty="0" smtClean="0">
                <a:solidFill>
                  <a:srgbClr val="FF0000"/>
                </a:solidFill>
              </a:rPr>
              <a:t> phage</a:t>
            </a:r>
            <a:r>
              <a:rPr lang="en-US" b="1" dirty="0" smtClean="0"/>
              <a:t>’.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Transduction is of two types: </a:t>
            </a:r>
            <a:r>
              <a:rPr lang="en-US" b="1" dirty="0" smtClean="0">
                <a:solidFill>
                  <a:srgbClr val="FF0000"/>
                </a:solidFill>
              </a:rPr>
              <a:t>generalized and specialized (restricted) transduction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Generalized transduction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642918"/>
            <a:ext cx="4643470" cy="6215082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Transfer of any bacterial gene from one bacterial cell to the other is referred to as generalized or </a:t>
            </a:r>
            <a:r>
              <a:rPr lang="en-US" dirty="0" err="1" smtClean="0"/>
              <a:t>nonspecialized</a:t>
            </a:r>
            <a:r>
              <a:rPr lang="en-US" dirty="0" smtClean="0"/>
              <a:t> transduction.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In generalized transduction, some of the developing progeny phages, during their normal </a:t>
            </a:r>
            <a:r>
              <a:rPr lang="en-US" dirty="0" err="1" smtClean="0"/>
              <a:t>lytic</a:t>
            </a:r>
            <a:r>
              <a:rPr lang="en-US" dirty="0" smtClean="0"/>
              <a:t>-cycle may accidentally acquire pieces of bacterial DNA.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Such phages, after the </a:t>
            </a:r>
            <a:r>
              <a:rPr lang="en-US" dirty="0" err="1" smtClean="0"/>
              <a:t>lysis</a:t>
            </a:r>
            <a:r>
              <a:rPr lang="en-US" dirty="0" smtClean="0"/>
              <a:t> of the host bacterial cell and their release, attach to and inject their DNA into a new recipient cell but fail to re-establish </a:t>
            </a:r>
            <a:r>
              <a:rPr lang="en-US" dirty="0" err="1" smtClean="0"/>
              <a:t>lytic</a:t>
            </a:r>
            <a:r>
              <a:rPr lang="en-US" dirty="0" smtClean="0"/>
              <a:t> cycle </a:t>
            </a:r>
            <a:r>
              <a:rPr lang="en-US" dirty="0" err="1" smtClean="0"/>
              <a:t>therin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Once inside the recipient bacterial cell, the injected DNA may be degraded by nucleases, in which case genetic exchange does not occur.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 injected DNA, however, may undergo integration resulting in homologous recombination, as a result, the </a:t>
            </a:r>
            <a:r>
              <a:rPr lang="en-US" dirty="0" err="1" smtClean="0"/>
              <a:t>transduced</a:t>
            </a:r>
            <a:r>
              <a:rPr lang="en-US" dirty="0" smtClean="0"/>
              <a:t> cell may possess new combination of genes.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 err="1" smtClean="0"/>
              <a:t>transduced</a:t>
            </a:r>
            <a:r>
              <a:rPr lang="en-US" dirty="0" smtClean="0"/>
              <a:t> bacterial cell now undergoes usual binary fission and produces progeny cells containing new combination of genes</a:t>
            </a:r>
          </a:p>
          <a:p>
            <a:pPr algn="just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3994" r="2820"/>
          <a:stretch>
            <a:fillRect/>
          </a:stretch>
        </p:blipFill>
        <p:spPr bwMode="auto">
          <a:xfrm>
            <a:off x="4992309" y="571480"/>
            <a:ext cx="4151691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Introduction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Bacteria do not reproduce sexually like reproductive organisms. Their requirements of sexuality are met through certain alternate pathways of genetic recombination which are called </a:t>
            </a:r>
            <a:r>
              <a:rPr lang="en-US" b="1" dirty="0" smtClean="0">
                <a:solidFill>
                  <a:srgbClr val="FF0000"/>
                </a:solidFill>
              </a:rPr>
              <a:t>conjugation, transformation and transduction.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002060"/>
                </a:solidFill>
              </a:rPr>
              <a:t>These three processes mediate transfer of genetic material (DNA) from one bacterial cell (donor) to other (recipient) cell.  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Conjugation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Lederberg and Tatum (1946) </a:t>
            </a:r>
            <a:r>
              <a:rPr lang="en-US" b="1" dirty="0" smtClean="0"/>
              <a:t>discovered conjugation in </a:t>
            </a:r>
            <a:r>
              <a:rPr lang="en-US" b="1" i="1" dirty="0" smtClean="0"/>
              <a:t>E. coli.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/>
              <a:t>Conjugation is a process by which genetic material is transferred from one bacterial cell (donor cell or male cell) to another (recipient cell or female cell) through a specialized intercellular connection called sex-</a:t>
            </a:r>
            <a:r>
              <a:rPr lang="en-US" b="1" dirty="0" err="1" smtClean="0"/>
              <a:t>pilus</a:t>
            </a:r>
            <a:r>
              <a:rPr lang="en-US" b="1" dirty="0" smtClean="0"/>
              <a:t> or conjugation tube. 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</a:rPr>
              <a:t>The maleness and femaleness of bacterial cells are determined by the presence or absence of F-plasmid (F-factor or sex factor)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F-plasmid, an </a:t>
            </a:r>
            <a:r>
              <a:rPr lang="en-US" dirty="0" err="1" smtClean="0"/>
              <a:t>extrachromosomal</a:t>
            </a:r>
            <a:r>
              <a:rPr lang="en-US" dirty="0" smtClean="0"/>
              <a:t> genetic material is always present in the cytoplasm of donor or male cells, and the latter develop specialized cell surface appendages called F-</a:t>
            </a:r>
            <a:r>
              <a:rPr lang="en-US" dirty="0" err="1" smtClean="0"/>
              <a:t>pili</a:t>
            </a:r>
            <a:r>
              <a:rPr lang="en-US" dirty="0" smtClean="0"/>
              <a:t> or sex-</a:t>
            </a:r>
            <a:r>
              <a:rPr lang="en-US" dirty="0" err="1" smtClean="0"/>
              <a:t>pili</a:t>
            </a:r>
            <a:r>
              <a:rPr lang="en-US" dirty="0" smtClean="0"/>
              <a:t> under the control of F-plasmid.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Recipient or female cells always lack F-plasmids and, therefore, F-</a:t>
            </a:r>
            <a:r>
              <a:rPr lang="en-US" dirty="0" err="1" smtClean="0"/>
              <a:t>pili</a:t>
            </a:r>
            <a:r>
              <a:rPr lang="en-US" dirty="0" smtClean="0"/>
              <a:t> are not present on their surface. This is called as F</a:t>
            </a:r>
            <a:r>
              <a:rPr lang="en-US" dirty="0" smtClean="0">
                <a:latin typeface="Times New Roman"/>
                <a:cs typeface="Times New Roman"/>
              </a:rPr>
              <a:t>ˉ cell. </a:t>
            </a:r>
            <a:r>
              <a:rPr lang="en-US" dirty="0" smtClean="0"/>
              <a:t>   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In conjugation between a F⁺ (donor) cell and F</a:t>
            </a:r>
            <a:r>
              <a:rPr lang="en-US" dirty="0" smtClean="0">
                <a:latin typeface="Times New Roman"/>
                <a:cs typeface="Times New Roman"/>
              </a:rPr>
              <a:t>ˉ (recipient) cell, it is the autonomous F-factor (F-plasmid) which is transferred, never the bacterial DNA.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/>
                <a:cs typeface="Times New Roman"/>
              </a:rPr>
              <a:t>When the two cells (</a:t>
            </a:r>
            <a:r>
              <a:rPr lang="en-US" dirty="0" smtClean="0"/>
              <a:t>F⁺ and F</a:t>
            </a:r>
            <a:r>
              <a:rPr lang="en-US" dirty="0" smtClean="0">
                <a:latin typeface="Times New Roman"/>
                <a:cs typeface="Times New Roman"/>
              </a:rPr>
              <a:t>ˉ) come close to each other , the F-</a:t>
            </a:r>
            <a:r>
              <a:rPr lang="en-US" dirty="0" err="1" smtClean="0">
                <a:latin typeface="Times New Roman"/>
                <a:cs typeface="Times New Roman"/>
              </a:rPr>
              <a:t>pilus</a:t>
            </a:r>
            <a:r>
              <a:rPr lang="en-US" dirty="0" smtClean="0">
                <a:latin typeface="Times New Roman"/>
                <a:cs typeface="Times New Roman"/>
              </a:rPr>
              <a:t> of the </a:t>
            </a:r>
            <a:r>
              <a:rPr lang="en-US" dirty="0" smtClean="0"/>
              <a:t>F⁺ (donor) cell attaches with the F</a:t>
            </a:r>
            <a:r>
              <a:rPr lang="en-US" dirty="0" smtClean="0">
                <a:latin typeface="Times New Roman"/>
                <a:cs typeface="Times New Roman"/>
              </a:rPr>
              <a:t>ˉ (</a:t>
            </a:r>
            <a:r>
              <a:rPr lang="en-US" dirty="0" smtClean="0"/>
              <a:t>recipient) cell and acts as a conjugation tube.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Simultaneously, the double stranded circular F-factor DNA is nicked at a specific point, and begins to replicate producing a single stranded copy of the F-factor DNA, which migrates through the tube into the cytoplasm of the F</a:t>
            </a:r>
            <a:r>
              <a:rPr lang="en-US" dirty="0" smtClean="0">
                <a:latin typeface="Times New Roman"/>
                <a:cs typeface="Times New Roman"/>
              </a:rPr>
              <a:t>ˉ (recipient) cell.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/>
                <a:cs typeface="Times New Roman"/>
              </a:rPr>
              <a:t>It becomes double stranded, and circular and lies free in the cytoplasm thus rendering the recipient cell to become </a:t>
            </a:r>
            <a:r>
              <a:rPr lang="en-US" dirty="0" smtClean="0"/>
              <a:t>F⁺ donor cell. In this way, mixing a population of F⁺ (donor) cells with a population of F</a:t>
            </a:r>
            <a:r>
              <a:rPr lang="en-US" dirty="0" smtClean="0">
                <a:latin typeface="Times New Roman"/>
                <a:cs typeface="Times New Roman"/>
              </a:rPr>
              <a:t>ˉ (recipient) cells results in the conversion of virtually all the cells in the population becoming </a:t>
            </a:r>
            <a:r>
              <a:rPr lang="en-US" dirty="0" smtClean="0"/>
              <a:t>F⁺ (donor) cells. 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terial Conjugation: Steps, Definition, and Diagram"/>
          <p:cNvPicPr>
            <a:picLocks noChangeAspect="1" noChangeArrowheads="1"/>
          </p:cNvPicPr>
          <p:nvPr/>
        </p:nvPicPr>
        <p:blipFill>
          <a:blip r:embed="rId2"/>
          <a:srcRect b="4695"/>
          <a:stretch>
            <a:fillRect/>
          </a:stretch>
        </p:blipFill>
        <p:spPr bwMode="auto">
          <a:xfrm>
            <a:off x="1571604" y="642918"/>
            <a:ext cx="6229352" cy="51662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1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Transformation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This process of genetic recombination was first studied by </a:t>
            </a:r>
            <a:r>
              <a:rPr lang="en-US" b="1" dirty="0" smtClean="0">
                <a:solidFill>
                  <a:srgbClr val="FF0000"/>
                </a:solidFill>
              </a:rPr>
              <a:t>Griffith (1928).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He took two strains of bacterium </a:t>
            </a:r>
            <a:r>
              <a:rPr lang="en-US" i="1" dirty="0" smtClean="0">
                <a:solidFill>
                  <a:srgbClr val="FF0000"/>
                </a:solidFill>
              </a:rPr>
              <a:t>Streptococcus </a:t>
            </a:r>
            <a:r>
              <a:rPr lang="en-US" i="1" dirty="0" err="1" smtClean="0">
                <a:solidFill>
                  <a:srgbClr val="FF0000"/>
                </a:solidFill>
              </a:rPr>
              <a:t>pneumoniae</a:t>
            </a:r>
            <a:r>
              <a:rPr lang="en-US" dirty="0" smtClean="0"/>
              <a:t>. One of the strain was virulent or pathogenic and capsulated normal; it formed smooth colonies. The other strain was </a:t>
            </a:r>
            <a:r>
              <a:rPr lang="en-US" dirty="0" err="1" smtClean="0"/>
              <a:t>avirulent</a:t>
            </a:r>
            <a:r>
              <a:rPr lang="en-US" dirty="0" smtClean="0"/>
              <a:t> or non-pathogenic and non-capsulated; it formed the rough colonies on the culture medium.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He experimented on mice as follows:</a:t>
            </a:r>
          </a:p>
          <a:p>
            <a:pPr algn="just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FF0000"/>
                </a:solidFill>
              </a:rPr>
              <a:t>Virulent strain (capsulated)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→injected into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mice→mice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died</a:t>
            </a:r>
          </a:p>
          <a:p>
            <a:pPr algn="just">
              <a:buFont typeface="Wingdings" pitchFamily="2" charset="2"/>
              <a:buChar char="v"/>
            </a:pP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Avirulent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strain (non-capsulated)→injected into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mice→no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effect on mice</a:t>
            </a:r>
          </a:p>
          <a:p>
            <a:pPr algn="just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Heat-killed (dead) virulent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cells→injected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into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mice→no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effect on mice</a:t>
            </a:r>
          </a:p>
          <a:p>
            <a:pPr algn="just">
              <a:buFont typeface="Wingdings" pitchFamily="2" charset="2"/>
              <a:buChar char="v"/>
            </a:pP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Avirulent+heat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killed virulent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cells→injected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into </a:t>
            </a:r>
            <a:r>
              <a:rPr lang="en-US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mice→mice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died</a:t>
            </a:r>
          </a:p>
          <a:p>
            <a:pPr algn="just">
              <a:buNone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endParaRPr lang="en-US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just">
              <a:buNone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ead mice			       Virulent strain (capsulated)</a:t>
            </a:r>
            <a:endParaRPr lang="en-US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928794" y="5715016"/>
            <a:ext cx="264320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000232" y="5357826"/>
            <a:ext cx="2714644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Isolation of bacteria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From the Griffith’s experiment, it is obvious that the </a:t>
            </a:r>
            <a:r>
              <a:rPr lang="en-US" dirty="0" err="1" smtClean="0"/>
              <a:t>avirulent</a:t>
            </a:r>
            <a:r>
              <a:rPr lang="en-US" dirty="0" smtClean="0"/>
              <a:t> strain becomes virulent or pathogenic when mixed with heat-killed (dead) virulent strain thus causing the death of mice.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Griffith named this change of </a:t>
            </a:r>
            <a:r>
              <a:rPr lang="en-US" dirty="0" err="1" smtClean="0"/>
              <a:t>avirulent</a:t>
            </a:r>
            <a:r>
              <a:rPr lang="en-US" dirty="0" smtClean="0"/>
              <a:t> into virulent strain  as transformation. He reasoned that there was a transfer of some factor from heat killed virulent strain to the </a:t>
            </a:r>
            <a:r>
              <a:rPr lang="en-US" dirty="0" err="1" smtClean="0"/>
              <a:t>avirulent</a:t>
            </a:r>
            <a:r>
              <a:rPr lang="en-US" dirty="0" smtClean="0"/>
              <a:t> strain and called it transforming principle.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transformation, a free (naked) DNA molecule is transferred from a donor to a recipient bacterial cell.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donor bacterium undergoes </a:t>
            </a:r>
            <a:r>
              <a:rPr lang="en-US" dirty="0" err="1" smtClean="0"/>
              <a:t>lysis</a:t>
            </a:r>
            <a:r>
              <a:rPr lang="en-US" dirty="0" smtClean="0"/>
              <a:t> to free the DNA molecule and the recipient bacterium must be competent to receive it.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When donor DNA comes into contact with the competent bacterial cell, it first binds on the cell surface and then is taken up inside the cell.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some cases, it is observed that the double stranded </a:t>
            </a:r>
            <a:r>
              <a:rPr lang="en-US" dirty="0" err="1" smtClean="0"/>
              <a:t>dsDNA</a:t>
            </a:r>
            <a:r>
              <a:rPr lang="en-US" dirty="0" smtClean="0"/>
              <a:t> enters inside the bacterial cell as such and its one strand is degraded by </a:t>
            </a:r>
            <a:r>
              <a:rPr lang="en-US" dirty="0" err="1" smtClean="0"/>
              <a:t>endonuclease</a:t>
            </a:r>
            <a:r>
              <a:rPr lang="en-US" dirty="0" smtClean="0"/>
              <a:t> enzyme </a:t>
            </a:r>
            <a:r>
              <a:rPr lang="en-US" dirty="0" err="1" smtClean="0"/>
              <a:t>therin</a:t>
            </a:r>
            <a:r>
              <a:rPr lang="en-US" dirty="0" smtClean="0"/>
              <a:t> leaving </a:t>
            </a:r>
            <a:r>
              <a:rPr lang="en-US" dirty="0" err="1" smtClean="0"/>
              <a:t>ssDNA</a:t>
            </a:r>
            <a:r>
              <a:rPr lang="en-US" dirty="0" smtClean="0"/>
              <a:t>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Whereas in others such as some species of </a:t>
            </a:r>
            <a:r>
              <a:rPr lang="en-US" i="1" dirty="0" smtClean="0"/>
              <a:t>Bacillus</a:t>
            </a:r>
            <a:r>
              <a:rPr lang="en-US" dirty="0" smtClean="0"/>
              <a:t> and </a:t>
            </a:r>
            <a:r>
              <a:rPr lang="en-US" i="1" dirty="0" smtClean="0"/>
              <a:t>Streptococcus</a:t>
            </a:r>
            <a:r>
              <a:rPr lang="en-US" dirty="0" smtClean="0"/>
              <a:t> only </a:t>
            </a:r>
            <a:r>
              <a:rPr lang="en-US" dirty="0" err="1" smtClean="0"/>
              <a:t>ssDNA</a:t>
            </a:r>
            <a:r>
              <a:rPr lang="en-US" dirty="0" smtClean="0"/>
              <a:t> enters the recipient bacterial cell.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An </a:t>
            </a:r>
            <a:r>
              <a:rPr lang="en-US" dirty="0" err="1" smtClean="0"/>
              <a:t>endonuclease</a:t>
            </a:r>
            <a:r>
              <a:rPr lang="en-US" dirty="0" smtClean="0"/>
              <a:t> enzyme now degrades one of the strands of the </a:t>
            </a:r>
            <a:r>
              <a:rPr lang="en-US" dirty="0" err="1" smtClean="0"/>
              <a:t>dsDNA</a:t>
            </a:r>
            <a:r>
              <a:rPr lang="en-US" dirty="0" smtClean="0"/>
              <a:t> of recipient bacterial chromosome in corresponding region and this gap is filled by the donor </a:t>
            </a:r>
            <a:r>
              <a:rPr lang="en-US" dirty="0" err="1" smtClean="0"/>
              <a:t>ssDNA</a:t>
            </a:r>
            <a:r>
              <a:rPr lang="en-US" dirty="0" smtClean="0"/>
              <a:t> with the help of </a:t>
            </a:r>
            <a:r>
              <a:rPr lang="en-US" dirty="0" err="1" smtClean="0"/>
              <a:t>ligase</a:t>
            </a:r>
            <a:r>
              <a:rPr lang="en-US" dirty="0" smtClean="0"/>
              <a:t> enzyme which joins it with the DNA of the recipient bacterial chromosome.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allelic forms of recipient and donor genes are not identical, the donor DNA forms a </a:t>
            </a:r>
            <a:r>
              <a:rPr lang="en-US" dirty="0" err="1" smtClean="0"/>
              <a:t>heteroduplex</a:t>
            </a:r>
            <a:r>
              <a:rPr lang="en-US" dirty="0" smtClean="0"/>
              <a:t> with the recipient bacterial DNA.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When the bacterial cell containing </a:t>
            </a:r>
            <a:r>
              <a:rPr lang="en-US" dirty="0" err="1" smtClean="0"/>
              <a:t>heteroduplex</a:t>
            </a:r>
            <a:r>
              <a:rPr lang="en-US" dirty="0" smtClean="0"/>
              <a:t> undergoes binary fission, the </a:t>
            </a:r>
            <a:r>
              <a:rPr lang="en-US" dirty="0" err="1" smtClean="0"/>
              <a:t>heteroduplex</a:t>
            </a:r>
            <a:r>
              <a:rPr lang="en-US" dirty="0" smtClean="0"/>
              <a:t> replicates forming two </a:t>
            </a:r>
            <a:r>
              <a:rPr lang="en-US" dirty="0" err="1" smtClean="0"/>
              <a:t>homoduplexes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22860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One of these is a normal duplex forming the normal bacterial cell and the other is a transformed duplex.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daughter cell containing a transformed duplex is a </a:t>
            </a:r>
            <a:r>
              <a:rPr lang="en-US" b="1" dirty="0" smtClean="0">
                <a:solidFill>
                  <a:srgbClr val="FF0000"/>
                </a:solidFill>
              </a:rPr>
              <a:t>transformed cell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500306"/>
            <a:ext cx="3942722" cy="400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does transformation involve in bacteria? | Socrat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7077242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1089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Genetic recombination </vt:lpstr>
      <vt:lpstr>Introduction </vt:lpstr>
      <vt:lpstr>Conjugation </vt:lpstr>
      <vt:lpstr>Slide 4</vt:lpstr>
      <vt:lpstr>Slide 5</vt:lpstr>
      <vt:lpstr>Transformation </vt:lpstr>
      <vt:lpstr>Slide 7</vt:lpstr>
      <vt:lpstr>Slide 8</vt:lpstr>
      <vt:lpstr>Slide 9</vt:lpstr>
      <vt:lpstr>Transduction </vt:lpstr>
      <vt:lpstr>Generalized transduction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 recombination </dc:title>
  <dc:creator>Windows User</dc:creator>
  <cp:lastModifiedBy>lenovo</cp:lastModifiedBy>
  <cp:revision>24</cp:revision>
  <dcterms:created xsi:type="dcterms:W3CDTF">2022-09-16T04:31:50Z</dcterms:created>
  <dcterms:modified xsi:type="dcterms:W3CDTF">2024-08-30T05:11:35Z</dcterms:modified>
</cp:coreProperties>
</file>