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88952" cy="6858000"/>
  <p:notesSz cx="6858000" cy="12188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ROS = reactive oxygen species: superoxide (O2.-), hydrogen peroxide (H2O2), hydroxyl radical (.OH), singlet oxygen (1O2). Produced as byproducts of the photosynthetic and respiratory electron transport chains; low levels act as signaling molecules, high levels under stress cause oxidative damage. Sources: Apel &amp; Hirt (2004) Annu Rev Plant Biol 55:373-399; MDPI Stresses 11(5):477 (2025).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Abiotic stresses (drought, heat, cold, salinity) and biotic stress (pathogens) increase ROS production, causing lipid peroxidation of membranes, protein oxidation, DNA damage, and chlorophyll/pigment degradation. Combined abiotic stresses can reduce crop yields by ~50% or more. Source: MDPI Stresses 11(5):477 (2025).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Plants use two complementary antioxidant systems: enzymatic (SOD, CAT, APX, GPX, GR, MDHAR, DHAR) and non-enzymatic (ascorbate, glutathione, tocopherols, carotenoids, flavonoids, proline). Both convert ROS into harmless products (water and oxygen) or safely quench them. Source: MDPI Life 15(8):1293 (2025); MDPI Stresses 11(5):477 (2025).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SOD (superoxide dismutase) catalyzes disproportionation of superoxide radical into H2O2 and O2; it is usually the first line of enzymatic defense. Three main isoforms based on metal cofactor and location: Cu/Zn-SOD, Mn-SOD, Fe-SOD. Source: MDPI Stresses 11(5):477 (2025).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Catalase (CAT) dismutates H2O2 into water and oxygen without needing a reducing agent; located mainly in peroxisomes; very high turnover but lower affinity for H2O2. Ascorbate peroxidase (APX) reduces H2O2 to water using ascorbate as the electron donor; found in chloroplasts, cytosol, mitochondria, peroxisomes; higher affinity for H2O2 than CAT. Source: MDPI Stresses 11(5):477 (2025).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ascorbate-glutathione (Halliwell-Asada) cycle: APX oxidizes ascorbate while reducing H2O2; monodehydroascorbate reductase (MDHAR) and dehydroascorbate reductase (DHAR) regenerate reduced ascorbate; DHAR uses glutathione (GSH), oxidizing it to GSSG; glutathione reductase (GR) then regenerates GSH using NADPH. This keeps the antioxidant pools 'charged' continuously. Source: Foyer &amp; Noctor (2011) Plant Physiol 155:2-18; MDPI Stresses 11(5):477 (2025).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Ascorbate (vitamin C): abundant water-soluble antioxidant, direct ROS scavenger and cofactor for APX; regenerates tocopherol. Tocopherols (vitamin E): lipid-soluble, located in membranes, break lipid peroxidation chain reactions and quench singlet oxygen. Source: MDPI Stresses 11(5):477 (2025).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Carotenoids: photoprotective pigments, quench singlet oxygen and dissipate excess excitation energy (xanthophyll cycle). Flavonoids/phenolics: free-radical scavengers, accumulate under stress (e.g., UV). Glutathione (GSH): central redox buffer, recycles ascorbate via DHAR, substrate for glutathione peroxidase/glutathione-S-transferase. Proline: compatible osmolyte with additional ROS-scavenging and membrane-stabilizing roles. Source: MDPI Stresses 11(5):477 (2025); Roles of Glycine Betaine and Proline in Improving Plant Abiotic Stress Resistance, Environ. Exp. Bot.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Exogenous priming strategies: melatonin (e.g., 100 uM improved wheat germination/stress tolerance; enhanced soybean flowering &amp; seed yield under drought), glutathione (0.75 mM seed soaking improved chickpea chlorophyll &amp; photosynthesis under drought), proline and glycine betaine (osmoprotection + antioxidant boost), PGPR (plant growth-promoting rhizobacteria) and breeding/transgenic approaches (overexpressing SOD/APX/CAT genes). Source: PMC9657122 (2022), 'Using Exogenous Melatonin, Glutathione, Proline, and Glycine Betaine Treatments to Combat Abiotic Stresses in Crops.'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6.png"/><Relationship Id="rId8" Type="http://schemas.openxmlformats.org/officeDocument/2006/relationships/image" Target="../media/image-4-6.png"/><Relationship Id="rId9" Type="http://schemas.openxmlformats.org/officeDocument/2006/relationships/image" Target="../media/image-4-6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3A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150876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F2B8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PLANT SCIENCE · MADE SIMPLE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1920240"/>
            <a:ext cx="105156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4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Plants Fight</a:t>
            </a:r>
            <a:endParaRPr lang="en-US" sz="46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Toxic Oxygen</a:t>
            </a:r>
            <a:endParaRPr lang="en-US" sz="46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3794760"/>
            <a:ext cx="9875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700" i="1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ROS Detoxification &amp; Stress Mitigation in Plants — Enzymatic and Non-Enzymatic Defenses, Explained Simply</a:t>
            </a:r>
            <a:endParaRPr lang="en-US" sz="1700" dirty="0"/>
          </a:p>
        </p:txBody>
      </p:sp>
      <p:pic>
        <p:nvPicPr>
          <p:cNvPr id="5" name="Image 0" descr="assets/leaf_moti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623560"/>
            <a:ext cx="12188952" cy="539496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822960" y="63550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CB5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Beginner-Friendly Guide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2D6A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OVERVIEW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9167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1B3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We'll Learn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640080" cy="640080"/>
          </a:xfrm>
          <a:prstGeom prst="ellipse">
            <a:avLst/>
          </a:prstGeom>
          <a:solidFill>
            <a:srgbClr val="E07A5F"/>
          </a:solidFill>
          <a:ln/>
        </p:spPr>
      </p:sp>
      <p:pic>
        <p:nvPicPr>
          <p:cNvPr id="5" name="Image 0" descr="assets/icon_bol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2259" y="1708099"/>
            <a:ext cx="332842" cy="332842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371600" y="1536192"/>
            <a:ext cx="444855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3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ROS?</a:t>
            </a:r>
            <a:endParaRPr lang="en-US" sz="1650" dirty="0"/>
          </a:p>
        </p:txBody>
      </p:sp>
      <p:sp>
        <p:nvSpPr>
          <p:cNvPr id="7" name="Text 4"/>
          <p:cNvSpPr txBox="1"/>
          <p:nvPr/>
        </p:nvSpPr>
        <p:spPr>
          <a:xfrm>
            <a:off x="1371600" y="1920240"/>
            <a:ext cx="444855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5B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...and why do plants make it in the first place?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6323076" y="1554480"/>
            <a:ext cx="640080" cy="640080"/>
          </a:xfrm>
          <a:prstGeom prst="ellipse">
            <a:avLst/>
          </a:prstGeom>
          <a:solidFill>
            <a:srgbClr val="B33A2C"/>
          </a:solidFill>
          <a:ln/>
        </p:spPr>
      </p:sp>
      <p:pic>
        <p:nvPicPr>
          <p:cNvPr id="9" name="Image 1" descr="assets/icon_warning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6695" y="1708099"/>
            <a:ext cx="332842" cy="332842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7146036" y="1536192"/>
            <a:ext cx="444855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3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Too Much ROS Is Dangerous</a:t>
            </a:r>
            <a:endParaRPr lang="en-US" sz="1650" dirty="0"/>
          </a:p>
        </p:txBody>
      </p:sp>
      <p:sp>
        <p:nvSpPr>
          <p:cNvPr id="11" name="Text 7"/>
          <p:cNvSpPr txBox="1"/>
          <p:nvPr/>
        </p:nvSpPr>
        <p:spPr>
          <a:xfrm>
            <a:off x="7146036" y="1920240"/>
            <a:ext cx="444855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5B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damages the very parts a cell needs to survive</a:t>
            </a:r>
            <a:endParaRPr lang="en-US" sz="1200" dirty="0"/>
          </a:p>
        </p:txBody>
      </p:sp>
      <p:sp>
        <p:nvSpPr>
          <p:cNvPr id="12" name="Shape 8"/>
          <p:cNvSpPr/>
          <p:nvPr/>
        </p:nvSpPr>
        <p:spPr>
          <a:xfrm>
            <a:off x="548640" y="3035808"/>
            <a:ext cx="640080" cy="640080"/>
          </a:xfrm>
          <a:prstGeom prst="ellipse">
            <a:avLst/>
          </a:prstGeom>
          <a:solidFill>
            <a:srgbClr val="3D8FB0"/>
          </a:solidFill>
          <a:ln/>
        </p:spPr>
      </p:sp>
      <p:pic>
        <p:nvPicPr>
          <p:cNvPr id="13" name="Image 2" descr="assets/icon_shiel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59" y="3189427"/>
            <a:ext cx="332842" cy="332842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371600" y="3017520"/>
            <a:ext cx="444855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3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Enzyme Squad</a:t>
            </a:r>
            <a:endParaRPr lang="en-US" sz="1650" dirty="0"/>
          </a:p>
        </p:txBody>
      </p:sp>
      <p:sp>
        <p:nvSpPr>
          <p:cNvPr id="15" name="Text 10"/>
          <p:cNvSpPr txBox="1"/>
          <p:nvPr/>
        </p:nvSpPr>
        <p:spPr>
          <a:xfrm>
            <a:off x="1371600" y="3401568"/>
            <a:ext cx="444855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5B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Fast-acting protein workers that break ROS down</a:t>
            </a:r>
            <a:endParaRPr lang="en-US" sz="1200" dirty="0"/>
          </a:p>
        </p:txBody>
      </p:sp>
      <p:sp>
        <p:nvSpPr>
          <p:cNvPr id="16" name="Shape 11"/>
          <p:cNvSpPr/>
          <p:nvPr/>
        </p:nvSpPr>
        <p:spPr>
          <a:xfrm>
            <a:off x="6323076" y="3035808"/>
            <a:ext cx="640080" cy="640080"/>
          </a:xfrm>
          <a:prstGeom prst="ellipse">
            <a:avLst/>
          </a:prstGeom>
          <a:solidFill>
            <a:srgbClr val="B9822C"/>
          </a:solidFill>
          <a:ln/>
        </p:spPr>
      </p:sp>
      <p:pic>
        <p:nvPicPr>
          <p:cNvPr id="17" name="Image 3" descr="assets/icon_leaf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6695" y="3189427"/>
            <a:ext cx="332842" cy="332842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7146036" y="3017520"/>
            <a:ext cx="444855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3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Helper Molecules</a:t>
            </a:r>
            <a:endParaRPr lang="en-US" sz="1650" dirty="0"/>
          </a:p>
        </p:txBody>
      </p:sp>
      <p:sp>
        <p:nvSpPr>
          <p:cNvPr id="19" name="Text 13"/>
          <p:cNvSpPr txBox="1"/>
          <p:nvPr/>
        </p:nvSpPr>
        <p:spPr>
          <a:xfrm>
            <a:off x="7146036" y="3401568"/>
            <a:ext cx="444855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5B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Vitamins and pigments that soak up ROS directly</a:t>
            </a:r>
            <a:endParaRPr lang="en-US" sz="1200" dirty="0"/>
          </a:p>
        </p:txBody>
      </p:sp>
      <p:sp>
        <p:nvSpPr>
          <p:cNvPr id="20" name="Shape 14"/>
          <p:cNvSpPr/>
          <p:nvPr/>
        </p:nvSpPr>
        <p:spPr>
          <a:xfrm>
            <a:off x="548640" y="4517136"/>
            <a:ext cx="640080" cy="640080"/>
          </a:xfrm>
          <a:prstGeom prst="ellipse">
            <a:avLst/>
          </a:prstGeom>
          <a:solidFill>
            <a:srgbClr val="2D6A4F"/>
          </a:solidFill>
          <a:ln/>
        </p:spPr>
      </p:sp>
      <p:pic>
        <p:nvPicPr>
          <p:cNvPr id="21" name="Image 4" descr="assets/icon_recycl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259" y="4670755"/>
            <a:ext cx="332842" cy="332842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1371600" y="4498848"/>
            <a:ext cx="444855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3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It All Works Together</a:t>
            </a:r>
            <a:endParaRPr lang="en-US" sz="1650" dirty="0"/>
          </a:p>
        </p:txBody>
      </p:sp>
      <p:sp>
        <p:nvSpPr>
          <p:cNvPr id="23" name="Text 16"/>
          <p:cNvSpPr txBox="1"/>
          <p:nvPr/>
        </p:nvSpPr>
        <p:spPr>
          <a:xfrm>
            <a:off x="1371600" y="4882896"/>
            <a:ext cx="444855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5B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complete, big-picture defense system</a:t>
            </a:r>
            <a:endParaRPr lang="en-US" sz="1200" dirty="0"/>
          </a:p>
        </p:txBody>
      </p:sp>
      <p:sp>
        <p:nvSpPr>
          <p:cNvPr id="24" name="Shape 17"/>
          <p:cNvSpPr/>
          <p:nvPr/>
        </p:nvSpPr>
        <p:spPr>
          <a:xfrm>
            <a:off x="6323076" y="4517136"/>
            <a:ext cx="640080" cy="640080"/>
          </a:xfrm>
          <a:prstGeom prst="ellipse">
            <a:avLst/>
          </a:prstGeom>
          <a:solidFill>
            <a:srgbClr val="2C6E88"/>
          </a:solidFill>
          <a:ln/>
        </p:spPr>
      </p:sp>
      <p:pic>
        <p:nvPicPr>
          <p:cNvPr id="25" name="Image 5" descr="assets/icon_spray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6695" y="4670755"/>
            <a:ext cx="332842" cy="332842"/>
          </a:xfrm>
          <a:prstGeom prst="rect">
            <a:avLst/>
          </a:prstGeom>
        </p:spPr>
      </p:pic>
      <p:sp>
        <p:nvSpPr>
          <p:cNvPr id="26" name="Text 18"/>
          <p:cNvSpPr txBox="1"/>
          <p:nvPr/>
        </p:nvSpPr>
        <p:spPr>
          <a:xfrm>
            <a:off x="7146036" y="4498848"/>
            <a:ext cx="444855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3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Helping Plants Cope</a:t>
            </a:r>
            <a:endParaRPr lang="en-US" sz="1650" dirty="0"/>
          </a:p>
        </p:txBody>
      </p:sp>
      <p:sp>
        <p:nvSpPr>
          <p:cNvPr id="27" name="Text 19"/>
          <p:cNvSpPr txBox="1"/>
          <p:nvPr/>
        </p:nvSpPr>
        <p:spPr>
          <a:xfrm>
            <a:off x="7146036" y="4882896"/>
            <a:ext cx="444855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5B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Simple ways we can boost a plant's own defenses</a:t>
            </a:r>
            <a:endParaRPr lang="en-US" sz="1200" dirty="0"/>
          </a:p>
        </p:txBody>
      </p:sp>
      <p:sp>
        <p:nvSpPr>
          <p:cNvPr id="28" name="Text 20"/>
          <p:cNvSpPr txBox="1"/>
          <p:nvPr/>
        </p:nvSpPr>
        <p:spPr>
          <a:xfrm>
            <a:off x="548640" y="651052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B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ROS Detoxification &amp; Stress Mitigation in Plants</a:t>
            </a:r>
            <a:endParaRPr lang="en-US" sz="950" dirty="0"/>
          </a:p>
        </p:txBody>
      </p:sp>
      <p:sp>
        <p:nvSpPr>
          <p:cNvPr id="29" name="Shape 21"/>
          <p:cNvSpPr/>
          <p:nvPr/>
        </p:nvSpPr>
        <p:spPr>
          <a:xfrm>
            <a:off x="11430000" y="6419088"/>
            <a:ext cx="310896" cy="310896"/>
          </a:xfrm>
          <a:prstGeom prst="ellipse">
            <a:avLst/>
          </a:prstGeom>
          <a:solidFill>
            <a:srgbClr val="2D6A4F"/>
          </a:solidFill>
          <a:ln/>
        </p:spPr>
      </p:sp>
      <p:sp>
        <p:nvSpPr>
          <p:cNvPr id="30" name="Text 22"/>
          <p:cNvSpPr txBox="1"/>
          <p:nvPr/>
        </p:nvSpPr>
        <p:spPr>
          <a:xfrm>
            <a:off x="11430000" y="641908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2D6A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BASICS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9167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1B3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ROS, Really?</a:t>
            </a:r>
            <a:endParaRPr lang="en-US" sz="33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463040"/>
            <a:ext cx="11091672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54000" indent="-254000">
              <a:lnSpc>
                <a:spcPct val="112000"/>
              </a:lnSpc>
              <a:spcAft>
                <a:spcPts val="1400"/>
              </a:spcAft>
              <a:buSzPct val="100000"/>
              <a:buChar char="–"/>
            </a:pPr>
            <a:r>
              <a:rPr lang="en-US" sz="1600" dirty="0">
                <a:solidFill>
                  <a:srgbClr val="2D6A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ROS = Reactive Oxygen Species. They're unstable oxygen molecules made naturally during photosynthesis and respiration — a bit like exhaust from a car engine.</a:t>
            </a:r>
            <a:endParaRPr lang="en-US" sz="1600" dirty="0"/>
          </a:p>
          <a:p>
            <a:pPr marL="254000" indent="-254000">
              <a:lnSpc>
                <a:spcPct val="112000"/>
              </a:lnSpc>
              <a:spcAft>
                <a:spcPts val="1400"/>
              </a:spcAft>
              <a:buSzPct val="100000"/>
              <a:buChar char="–"/>
            </a:pPr>
            <a:r>
              <a:rPr lang="en-US" sz="1600" b="1" dirty="0">
                <a:solidFill>
                  <a:srgbClr val="1B3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small amount of ROS is normal, and even useful — it acts as a signal inside the cell. It's only when ROS piles up that it becomes a problem.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48640" y="3246120"/>
            <a:ext cx="2567178" cy="2834640"/>
          </a:xfrm>
          <a:prstGeom prst="roundRect">
            <a:avLst>
              <a:gd name="adj" fmla="val 3562"/>
            </a:avLst>
          </a:prstGeom>
          <a:solidFill>
            <a:srgbClr val="EDF5F0"/>
          </a:solidFill>
          <a:ln/>
          <a:effectLst>
            <a:outerShdw sx="100000" sy="100000" kx="0" ky="0" algn="bl" rotWithShape="0" blurRad="101600" dist="25400" dir="5400000">
              <a:srgbClr val="9AB0A2">
                <a:alpha val="2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713232" y="3456432"/>
            <a:ext cx="2237994" cy="566928"/>
          </a:xfrm>
          <a:prstGeom prst="roundRect">
            <a:avLst>
              <a:gd name="adj" fmla="val 14516"/>
            </a:avLst>
          </a:prstGeom>
          <a:solidFill>
            <a:srgbClr val="3D8FB0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713232" y="3456432"/>
            <a:ext cx="223799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O₂•⁻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713232" y="4160520"/>
            <a:ext cx="223799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B3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Superoxide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731520" y="4709160"/>
            <a:ext cx="220141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sz="1080" dirty="0">
                <a:solidFill>
                  <a:srgbClr val="5B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very first ROS formed — reactive but short-lived.</a:t>
            </a:r>
            <a:endParaRPr lang="en-US" sz="1080" dirty="0"/>
          </a:p>
        </p:txBody>
      </p:sp>
      <p:sp>
        <p:nvSpPr>
          <p:cNvPr id="10" name="Shape 8"/>
          <p:cNvSpPr/>
          <p:nvPr/>
        </p:nvSpPr>
        <p:spPr>
          <a:xfrm>
            <a:off x="3390138" y="3246120"/>
            <a:ext cx="2567178" cy="2834640"/>
          </a:xfrm>
          <a:prstGeom prst="roundRect">
            <a:avLst>
              <a:gd name="adj" fmla="val 3562"/>
            </a:avLst>
          </a:prstGeom>
          <a:solidFill>
            <a:srgbClr val="EDF5F0"/>
          </a:solidFill>
          <a:ln/>
          <a:effectLst>
            <a:outerShdw sx="100000" sy="100000" kx="0" ky="0" algn="bl" rotWithShape="0" blurRad="101600" dist="25400" dir="5400000">
              <a:srgbClr val="9AB0A2">
                <a:alpha val="22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3554730" y="3456432"/>
            <a:ext cx="2237994" cy="566928"/>
          </a:xfrm>
          <a:prstGeom prst="roundRect">
            <a:avLst>
              <a:gd name="adj" fmla="val 14516"/>
            </a:avLst>
          </a:prstGeom>
          <a:solidFill>
            <a:srgbClr val="B9822C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3554730" y="3456432"/>
            <a:ext cx="223799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H₂O₂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3554730" y="4160520"/>
            <a:ext cx="223799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B3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Hydrogen Peroxide</a:t>
            </a:r>
            <a:endParaRPr lang="en-US" sz="1350" dirty="0"/>
          </a:p>
        </p:txBody>
      </p:sp>
      <p:sp>
        <p:nvSpPr>
          <p:cNvPr id="14" name="Text 12"/>
          <p:cNvSpPr txBox="1"/>
          <p:nvPr/>
        </p:nvSpPr>
        <p:spPr>
          <a:xfrm>
            <a:off x="3573018" y="4709160"/>
            <a:ext cx="220141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sz="1080" dirty="0">
                <a:solidFill>
                  <a:srgbClr val="5B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Longer-lived — can travel and act as a stress signal.</a:t>
            </a:r>
            <a:endParaRPr lang="en-US" sz="1080" dirty="0"/>
          </a:p>
        </p:txBody>
      </p:sp>
      <p:sp>
        <p:nvSpPr>
          <p:cNvPr id="15" name="Shape 13"/>
          <p:cNvSpPr/>
          <p:nvPr/>
        </p:nvSpPr>
        <p:spPr>
          <a:xfrm>
            <a:off x="6231636" y="3246120"/>
            <a:ext cx="2567178" cy="2834640"/>
          </a:xfrm>
          <a:prstGeom prst="roundRect">
            <a:avLst>
              <a:gd name="adj" fmla="val 3562"/>
            </a:avLst>
          </a:prstGeom>
          <a:solidFill>
            <a:srgbClr val="EDF5F0"/>
          </a:solidFill>
          <a:ln/>
          <a:effectLst>
            <a:outerShdw sx="100000" sy="100000" kx="0" ky="0" algn="bl" rotWithShape="0" blurRad="101600" dist="25400" dir="5400000">
              <a:srgbClr val="9AB0A2">
                <a:alpha val="22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6396228" y="3456432"/>
            <a:ext cx="2237994" cy="566928"/>
          </a:xfrm>
          <a:prstGeom prst="roundRect">
            <a:avLst>
              <a:gd name="adj" fmla="val 14516"/>
            </a:avLst>
          </a:prstGeom>
          <a:solidFill>
            <a:srgbClr val="B33A2C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396228" y="3456432"/>
            <a:ext cx="223799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•OH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6396228" y="4160520"/>
            <a:ext cx="223799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B3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Hydroxyl Radical</a:t>
            </a:r>
            <a:endParaRPr lang="en-US" sz="1350" dirty="0"/>
          </a:p>
        </p:txBody>
      </p:sp>
      <p:sp>
        <p:nvSpPr>
          <p:cNvPr id="19" name="Text 17"/>
          <p:cNvSpPr txBox="1"/>
          <p:nvPr/>
        </p:nvSpPr>
        <p:spPr>
          <a:xfrm>
            <a:off x="6414516" y="4709160"/>
            <a:ext cx="220141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sz="1080" dirty="0">
                <a:solidFill>
                  <a:srgbClr val="5B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most dangerous one — reacts with almost anything it touches.</a:t>
            </a:r>
            <a:endParaRPr lang="en-US" sz="1080" dirty="0"/>
          </a:p>
        </p:txBody>
      </p:sp>
      <p:sp>
        <p:nvSpPr>
          <p:cNvPr id="20" name="Shape 18"/>
          <p:cNvSpPr/>
          <p:nvPr/>
        </p:nvSpPr>
        <p:spPr>
          <a:xfrm>
            <a:off x="9073134" y="3246120"/>
            <a:ext cx="2567178" cy="2834640"/>
          </a:xfrm>
          <a:prstGeom prst="roundRect">
            <a:avLst>
              <a:gd name="adj" fmla="val 3562"/>
            </a:avLst>
          </a:prstGeom>
          <a:solidFill>
            <a:srgbClr val="EDF5F0"/>
          </a:solidFill>
          <a:ln/>
          <a:effectLst>
            <a:outerShdw sx="100000" sy="100000" kx="0" ky="0" algn="bl" rotWithShape="0" blurRad="101600" dist="25400" dir="5400000">
              <a:srgbClr val="9AB0A2">
                <a:alpha val="22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9237726" y="3456432"/>
            <a:ext cx="2237994" cy="566928"/>
          </a:xfrm>
          <a:prstGeom prst="roundRect">
            <a:avLst>
              <a:gd name="adj" fmla="val 14516"/>
            </a:avLst>
          </a:prstGeom>
          <a:solidFill>
            <a:srgbClr val="2D6A4F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9237726" y="3456432"/>
            <a:ext cx="223799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¹O₂</a:t>
            </a:r>
            <a:endParaRPr lang="en-US" sz="1800" dirty="0"/>
          </a:p>
        </p:txBody>
      </p:sp>
      <p:sp>
        <p:nvSpPr>
          <p:cNvPr id="23" name="Text 21"/>
          <p:cNvSpPr txBox="1"/>
          <p:nvPr/>
        </p:nvSpPr>
        <p:spPr>
          <a:xfrm>
            <a:off x="9237726" y="4160520"/>
            <a:ext cx="223799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B3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Singlet Oxygen</a:t>
            </a:r>
            <a:endParaRPr lang="en-US" sz="1350" dirty="0"/>
          </a:p>
        </p:txBody>
      </p:sp>
      <p:sp>
        <p:nvSpPr>
          <p:cNvPr id="24" name="Text 22"/>
          <p:cNvSpPr txBox="1"/>
          <p:nvPr/>
        </p:nvSpPr>
        <p:spPr>
          <a:xfrm>
            <a:off x="9256014" y="4709160"/>
            <a:ext cx="220141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sz="1080" dirty="0">
                <a:solidFill>
                  <a:srgbClr val="5B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Made mainly in chloroplasts when light energy is in excess.</a:t>
            </a:r>
            <a:endParaRPr lang="en-US" sz="1080" dirty="0"/>
          </a:p>
        </p:txBody>
      </p:sp>
      <p:sp>
        <p:nvSpPr>
          <p:cNvPr id="26" name="Text 23"/>
          <p:cNvSpPr txBox="1"/>
          <p:nvPr/>
        </p:nvSpPr>
        <p:spPr>
          <a:xfrm>
            <a:off x="548640" y="651052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B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ROS Detoxification &amp; Stress Mitigation in Plants</a:t>
            </a:r>
            <a:endParaRPr lang="en-US" sz="950" dirty="0"/>
          </a:p>
        </p:txBody>
      </p:sp>
      <p:sp>
        <p:nvSpPr>
          <p:cNvPr id="27" name="Shape 24"/>
          <p:cNvSpPr/>
          <p:nvPr/>
        </p:nvSpPr>
        <p:spPr>
          <a:xfrm>
            <a:off x="11430000" y="6419088"/>
            <a:ext cx="310896" cy="310896"/>
          </a:xfrm>
          <a:prstGeom prst="ellipse">
            <a:avLst/>
          </a:prstGeom>
          <a:solidFill>
            <a:srgbClr val="2D6A4F"/>
          </a:solidFill>
          <a:ln/>
        </p:spPr>
      </p:sp>
      <p:sp>
        <p:nvSpPr>
          <p:cNvPr id="28" name="Text 25"/>
          <p:cNvSpPr txBox="1"/>
          <p:nvPr/>
        </p:nvSpPr>
        <p:spPr>
          <a:xfrm>
            <a:off x="11430000" y="641908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2D6A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PROBLEM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9167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1B3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Stress Hits, ROS Piles Up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200607" y="1508760"/>
            <a:ext cx="731520" cy="731520"/>
          </a:xfrm>
          <a:prstGeom prst="ellipse">
            <a:avLst/>
          </a:prstGeom>
          <a:solidFill>
            <a:srgbClr val="E07A5F"/>
          </a:solidFill>
          <a:ln/>
        </p:spPr>
      </p:sp>
      <p:pic>
        <p:nvPicPr>
          <p:cNvPr id="5" name="Image 0" descr="assets/icon_tin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76172" y="1684325"/>
            <a:ext cx="380390" cy="38039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2286000"/>
            <a:ext cx="203545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3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Drought</a:t>
            </a:r>
            <a:endParaRPr lang="en-US" sz="1250" dirty="0"/>
          </a:p>
        </p:txBody>
      </p:sp>
      <p:sp>
        <p:nvSpPr>
          <p:cNvPr id="7" name="Shape 4"/>
          <p:cNvSpPr/>
          <p:nvPr/>
        </p:nvSpPr>
        <p:spPr>
          <a:xfrm>
            <a:off x="3464662" y="1508760"/>
            <a:ext cx="731520" cy="731520"/>
          </a:xfrm>
          <a:prstGeom prst="ellipse">
            <a:avLst/>
          </a:prstGeom>
          <a:solidFill>
            <a:srgbClr val="E07A5F"/>
          </a:solidFill>
          <a:ln/>
        </p:spPr>
      </p:sp>
      <p:pic>
        <p:nvPicPr>
          <p:cNvPr id="8" name="Image 1" descr="assets/icon_hea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0226" y="1684325"/>
            <a:ext cx="380390" cy="38039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2812694" y="2286000"/>
            <a:ext cx="203545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3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Heat</a:t>
            </a:r>
            <a:endParaRPr lang="en-US" sz="1250" dirty="0"/>
          </a:p>
        </p:txBody>
      </p:sp>
      <p:sp>
        <p:nvSpPr>
          <p:cNvPr id="10" name="Shape 6"/>
          <p:cNvSpPr/>
          <p:nvPr/>
        </p:nvSpPr>
        <p:spPr>
          <a:xfrm>
            <a:off x="5728716" y="1508760"/>
            <a:ext cx="731520" cy="731520"/>
          </a:xfrm>
          <a:prstGeom prst="ellipse">
            <a:avLst/>
          </a:prstGeom>
          <a:solidFill>
            <a:srgbClr val="E07A5F"/>
          </a:solidFill>
          <a:ln/>
        </p:spPr>
      </p:sp>
      <p:pic>
        <p:nvPicPr>
          <p:cNvPr id="11" name="Image 2" descr="assets/icon_snowflak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4281" y="1684325"/>
            <a:ext cx="380390" cy="38039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5076749" y="2286000"/>
            <a:ext cx="203545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3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Cold</a:t>
            </a:r>
            <a:endParaRPr lang="en-US" sz="1250" dirty="0"/>
          </a:p>
        </p:txBody>
      </p:sp>
      <p:sp>
        <p:nvSpPr>
          <p:cNvPr id="13" name="Shape 8"/>
          <p:cNvSpPr/>
          <p:nvPr/>
        </p:nvSpPr>
        <p:spPr>
          <a:xfrm>
            <a:off x="7992770" y="1508760"/>
            <a:ext cx="731520" cy="731520"/>
          </a:xfrm>
          <a:prstGeom prst="ellipse">
            <a:avLst/>
          </a:prstGeom>
          <a:solidFill>
            <a:srgbClr val="E07A5F"/>
          </a:solidFill>
          <a:ln/>
        </p:spPr>
      </p:sp>
      <p:pic>
        <p:nvPicPr>
          <p:cNvPr id="14" name="Image 3" descr="assets/icon_salt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8335" y="1684325"/>
            <a:ext cx="380390" cy="380390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7340803" y="2286000"/>
            <a:ext cx="203545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3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Salt</a:t>
            </a:r>
            <a:endParaRPr lang="en-US" sz="1250" dirty="0"/>
          </a:p>
        </p:txBody>
      </p:sp>
      <p:sp>
        <p:nvSpPr>
          <p:cNvPr id="16" name="Shape 10"/>
          <p:cNvSpPr/>
          <p:nvPr/>
        </p:nvSpPr>
        <p:spPr>
          <a:xfrm>
            <a:off x="10256825" y="1508760"/>
            <a:ext cx="731520" cy="731520"/>
          </a:xfrm>
          <a:prstGeom prst="ellipse">
            <a:avLst/>
          </a:prstGeom>
          <a:solidFill>
            <a:srgbClr val="E07A5F"/>
          </a:solidFill>
          <a:ln/>
        </p:spPr>
      </p:sp>
      <p:pic>
        <p:nvPicPr>
          <p:cNvPr id="17" name="Image 4" descr="assets/icon_bug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32390" y="1684325"/>
            <a:ext cx="380390" cy="380390"/>
          </a:xfrm>
          <a:prstGeom prst="rect">
            <a:avLst/>
          </a:prstGeom>
        </p:spPr>
      </p:pic>
      <p:sp>
        <p:nvSpPr>
          <p:cNvPr id="18" name="Text 11"/>
          <p:cNvSpPr txBox="1"/>
          <p:nvPr/>
        </p:nvSpPr>
        <p:spPr>
          <a:xfrm>
            <a:off x="9604858" y="2286000"/>
            <a:ext cx="203545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3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Pests</a:t>
            </a:r>
            <a:endParaRPr lang="en-US" sz="1250" dirty="0"/>
          </a:p>
        </p:txBody>
      </p:sp>
      <p:sp>
        <p:nvSpPr>
          <p:cNvPr id="19" name="Text 12"/>
          <p:cNvSpPr txBox="1"/>
          <p:nvPr/>
        </p:nvSpPr>
        <p:spPr>
          <a:xfrm>
            <a:off x="548640" y="2697480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B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↓  triggers  ↓</a:t>
            </a:r>
            <a:endParaRPr lang="en-US" sz="1400" dirty="0"/>
          </a:p>
        </p:txBody>
      </p:sp>
      <p:sp>
        <p:nvSpPr>
          <p:cNvPr id="20" name="Shape 13"/>
          <p:cNvSpPr/>
          <p:nvPr/>
        </p:nvSpPr>
        <p:spPr>
          <a:xfrm>
            <a:off x="548640" y="3108960"/>
            <a:ext cx="11091672" cy="640080"/>
          </a:xfrm>
          <a:prstGeom prst="roundRect">
            <a:avLst>
              <a:gd name="adj" fmla="val 14286"/>
            </a:avLst>
          </a:prstGeom>
          <a:solidFill>
            <a:srgbClr val="B33A2C"/>
          </a:solidFill>
          <a:ln/>
        </p:spPr>
      </p:sp>
      <p:sp>
        <p:nvSpPr>
          <p:cNvPr id="21" name="Text 14"/>
          <p:cNvSpPr txBox="1"/>
          <p:nvPr/>
        </p:nvSpPr>
        <p:spPr>
          <a:xfrm>
            <a:off x="548640" y="3108960"/>
            <a:ext cx="1109167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ROS shoots up sharply — and damages key parts of the plant cell</a:t>
            </a:r>
            <a:endParaRPr lang="en-US" sz="1600" dirty="0"/>
          </a:p>
        </p:txBody>
      </p:sp>
      <p:sp>
        <p:nvSpPr>
          <p:cNvPr id="22" name="Shape 15"/>
          <p:cNvSpPr/>
          <p:nvPr/>
        </p:nvSpPr>
        <p:spPr>
          <a:xfrm>
            <a:off x="548640" y="3977640"/>
            <a:ext cx="2567178" cy="1417320"/>
          </a:xfrm>
          <a:prstGeom prst="roundRect">
            <a:avLst>
              <a:gd name="adj" fmla="val 6452"/>
            </a:avLst>
          </a:prstGeom>
          <a:solidFill>
            <a:srgbClr val="EDF5F0"/>
          </a:solidFill>
          <a:ln/>
          <a:effectLst>
            <a:outerShdw sx="100000" sy="100000" kx="0" ky="0" algn="bl" rotWithShape="0" blurRad="101600" dist="25400" dir="5400000">
              <a:srgbClr val="9AB0A2">
                <a:alpha val="22000"/>
              </a:srgbClr>
            </a:outerShdw>
          </a:effectLst>
        </p:spPr>
      </p:sp>
      <p:sp>
        <p:nvSpPr>
          <p:cNvPr id="23" name="Shape 16"/>
          <p:cNvSpPr/>
          <p:nvPr/>
        </p:nvSpPr>
        <p:spPr>
          <a:xfrm>
            <a:off x="1557909" y="4160520"/>
            <a:ext cx="548640" cy="548640"/>
          </a:xfrm>
          <a:prstGeom prst="ellipse">
            <a:avLst/>
          </a:prstGeom>
          <a:solidFill>
            <a:srgbClr val="E07A5F"/>
          </a:solidFill>
          <a:ln/>
        </p:spPr>
      </p:sp>
      <p:pic>
        <p:nvPicPr>
          <p:cNvPr id="24" name="Image 5" descr="assets/icon_warning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89583" y="4292194"/>
            <a:ext cx="285293" cy="285293"/>
          </a:xfrm>
          <a:prstGeom prst="rect">
            <a:avLst/>
          </a:prstGeom>
        </p:spPr>
      </p:pic>
      <p:sp>
        <p:nvSpPr>
          <p:cNvPr id="25" name="Text 17"/>
          <p:cNvSpPr txBox="1"/>
          <p:nvPr/>
        </p:nvSpPr>
        <p:spPr>
          <a:xfrm>
            <a:off x="640080" y="4773168"/>
            <a:ext cx="238429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3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Cell Membranes</a:t>
            </a:r>
            <a:endParaRPr lang="en-US" sz="1250" dirty="0"/>
          </a:p>
        </p:txBody>
      </p:sp>
      <p:sp>
        <p:nvSpPr>
          <p:cNvPr id="26" name="Text 18"/>
          <p:cNvSpPr txBox="1"/>
          <p:nvPr/>
        </p:nvSpPr>
        <p:spPr>
          <a:xfrm>
            <a:off x="658368" y="5074920"/>
            <a:ext cx="234772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B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 “leaky”, like a torn plastic bag</a:t>
            </a:r>
            <a:endParaRPr lang="en-US" sz="1000" dirty="0"/>
          </a:p>
        </p:txBody>
      </p:sp>
      <p:sp>
        <p:nvSpPr>
          <p:cNvPr id="27" name="Shape 19"/>
          <p:cNvSpPr/>
          <p:nvPr/>
        </p:nvSpPr>
        <p:spPr>
          <a:xfrm>
            <a:off x="3390138" y="3977640"/>
            <a:ext cx="2567178" cy="1417320"/>
          </a:xfrm>
          <a:prstGeom prst="roundRect">
            <a:avLst>
              <a:gd name="adj" fmla="val 6452"/>
            </a:avLst>
          </a:prstGeom>
          <a:solidFill>
            <a:srgbClr val="EDF5F0"/>
          </a:solidFill>
          <a:ln/>
          <a:effectLst>
            <a:outerShdw sx="100000" sy="100000" kx="0" ky="0" algn="bl" rotWithShape="0" blurRad="101600" dist="25400" dir="5400000">
              <a:srgbClr val="9AB0A2">
                <a:alpha val="22000"/>
              </a:srgbClr>
            </a:outerShdw>
          </a:effectLst>
        </p:spPr>
      </p:sp>
      <p:sp>
        <p:nvSpPr>
          <p:cNvPr id="28" name="Shape 20"/>
          <p:cNvSpPr/>
          <p:nvPr/>
        </p:nvSpPr>
        <p:spPr>
          <a:xfrm>
            <a:off x="4399407" y="4160520"/>
            <a:ext cx="548640" cy="548640"/>
          </a:xfrm>
          <a:prstGeom prst="ellipse">
            <a:avLst/>
          </a:prstGeom>
          <a:solidFill>
            <a:srgbClr val="E07A5F"/>
          </a:solidFill>
          <a:ln/>
        </p:spPr>
      </p:sp>
      <p:pic>
        <p:nvPicPr>
          <p:cNvPr id="29" name="Image 6" descr="assets/icon_warning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31081" y="4292194"/>
            <a:ext cx="285293" cy="285293"/>
          </a:xfrm>
          <a:prstGeom prst="rect">
            <a:avLst/>
          </a:prstGeom>
        </p:spPr>
      </p:pic>
      <p:sp>
        <p:nvSpPr>
          <p:cNvPr id="30" name="Text 21"/>
          <p:cNvSpPr txBox="1"/>
          <p:nvPr/>
        </p:nvSpPr>
        <p:spPr>
          <a:xfrm>
            <a:off x="3481578" y="4773168"/>
            <a:ext cx="238429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3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Proteins</a:t>
            </a:r>
            <a:endParaRPr lang="en-US" sz="1250" dirty="0"/>
          </a:p>
        </p:txBody>
      </p:sp>
      <p:sp>
        <p:nvSpPr>
          <p:cNvPr id="31" name="Text 22"/>
          <p:cNvSpPr txBox="1"/>
          <p:nvPr/>
        </p:nvSpPr>
        <p:spPr>
          <a:xfrm>
            <a:off x="3499866" y="5074920"/>
            <a:ext cx="234772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B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Lose their shape and stop working</a:t>
            </a:r>
            <a:endParaRPr lang="en-US" sz="1000" dirty="0"/>
          </a:p>
        </p:txBody>
      </p:sp>
      <p:sp>
        <p:nvSpPr>
          <p:cNvPr id="32" name="Shape 23"/>
          <p:cNvSpPr/>
          <p:nvPr/>
        </p:nvSpPr>
        <p:spPr>
          <a:xfrm>
            <a:off x="6231636" y="3977640"/>
            <a:ext cx="2567178" cy="1417320"/>
          </a:xfrm>
          <a:prstGeom prst="roundRect">
            <a:avLst>
              <a:gd name="adj" fmla="val 6452"/>
            </a:avLst>
          </a:prstGeom>
          <a:solidFill>
            <a:srgbClr val="EDF5F0"/>
          </a:solidFill>
          <a:ln/>
          <a:effectLst>
            <a:outerShdw sx="100000" sy="100000" kx="0" ky="0" algn="bl" rotWithShape="0" blurRad="101600" dist="25400" dir="5400000">
              <a:srgbClr val="9AB0A2">
                <a:alpha val="22000"/>
              </a:srgbClr>
            </a:outerShdw>
          </a:effectLst>
        </p:spPr>
      </p:sp>
      <p:sp>
        <p:nvSpPr>
          <p:cNvPr id="33" name="Shape 24"/>
          <p:cNvSpPr/>
          <p:nvPr/>
        </p:nvSpPr>
        <p:spPr>
          <a:xfrm>
            <a:off x="7240905" y="4160520"/>
            <a:ext cx="548640" cy="548640"/>
          </a:xfrm>
          <a:prstGeom prst="ellipse">
            <a:avLst/>
          </a:prstGeom>
          <a:solidFill>
            <a:srgbClr val="E07A5F"/>
          </a:solidFill>
          <a:ln/>
        </p:spPr>
      </p:sp>
      <p:pic>
        <p:nvPicPr>
          <p:cNvPr id="34" name="Image 7" descr="assets/icon_warning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72579" y="4292194"/>
            <a:ext cx="285293" cy="285293"/>
          </a:xfrm>
          <a:prstGeom prst="rect">
            <a:avLst/>
          </a:prstGeom>
        </p:spPr>
      </p:pic>
      <p:sp>
        <p:nvSpPr>
          <p:cNvPr id="35" name="Text 25"/>
          <p:cNvSpPr txBox="1"/>
          <p:nvPr/>
        </p:nvSpPr>
        <p:spPr>
          <a:xfrm>
            <a:off x="6323076" y="4773168"/>
            <a:ext cx="238429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3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DNA</a:t>
            </a:r>
            <a:endParaRPr lang="en-US" sz="1250" dirty="0"/>
          </a:p>
        </p:txBody>
      </p:sp>
      <p:sp>
        <p:nvSpPr>
          <p:cNvPr id="36" name="Text 26"/>
          <p:cNvSpPr txBox="1"/>
          <p:nvPr/>
        </p:nvSpPr>
        <p:spPr>
          <a:xfrm>
            <a:off x="6341364" y="5074920"/>
            <a:ext cx="234772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B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Suffers mutations and breaks</a:t>
            </a:r>
            <a:endParaRPr lang="en-US" sz="1000" dirty="0"/>
          </a:p>
        </p:txBody>
      </p:sp>
      <p:sp>
        <p:nvSpPr>
          <p:cNvPr id="37" name="Shape 27"/>
          <p:cNvSpPr/>
          <p:nvPr/>
        </p:nvSpPr>
        <p:spPr>
          <a:xfrm>
            <a:off x="9073134" y="3977640"/>
            <a:ext cx="2567178" cy="1417320"/>
          </a:xfrm>
          <a:prstGeom prst="roundRect">
            <a:avLst>
              <a:gd name="adj" fmla="val 6452"/>
            </a:avLst>
          </a:prstGeom>
          <a:solidFill>
            <a:srgbClr val="EDF5F0"/>
          </a:solidFill>
          <a:ln/>
          <a:effectLst>
            <a:outerShdw sx="100000" sy="100000" kx="0" ky="0" algn="bl" rotWithShape="0" blurRad="101600" dist="25400" dir="5400000">
              <a:srgbClr val="9AB0A2">
                <a:alpha val="22000"/>
              </a:srgbClr>
            </a:outerShdw>
          </a:effectLst>
        </p:spPr>
      </p:sp>
      <p:sp>
        <p:nvSpPr>
          <p:cNvPr id="38" name="Shape 28"/>
          <p:cNvSpPr/>
          <p:nvPr/>
        </p:nvSpPr>
        <p:spPr>
          <a:xfrm>
            <a:off x="10082403" y="4160520"/>
            <a:ext cx="548640" cy="548640"/>
          </a:xfrm>
          <a:prstGeom prst="ellipse">
            <a:avLst/>
          </a:prstGeom>
          <a:solidFill>
            <a:srgbClr val="E07A5F"/>
          </a:solidFill>
          <a:ln/>
        </p:spPr>
      </p:sp>
      <p:pic>
        <p:nvPicPr>
          <p:cNvPr id="39" name="Image 8" descr="assets/icon_warning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14077" y="4292194"/>
            <a:ext cx="285293" cy="285293"/>
          </a:xfrm>
          <a:prstGeom prst="rect">
            <a:avLst/>
          </a:prstGeom>
        </p:spPr>
      </p:pic>
      <p:sp>
        <p:nvSpPr>
          <p:cNvPr id="40" name="Text 29"/>
          <p:cNvSpPr txBox="1"/>
          <p:nvPr/>
        </p:nvSpPr>
        <p:spPr>
          <a:xfrm>
            <a:off x="9164574" y="4773168"/>
            <a:ext cx="238429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3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Chlorophyll</a:t>
            </a:r>
            <a:endParaRPr lang="en-US" sz="1250" dirty="0"/>
          </a:p>
        </p:txBody>
      </p:sp>
      <p:sp>
        <p:nvSpPr>
          <p:cNvPr id="41" name="Text 30"/>
          <p:cNvSpPr txBox="1"/>
          <p:nvPr/>
        </p:nvSpPr>
        <p:spPr>
          <a:xfrm>
            <a:off x="9182862" y="5074920"/>
            <a:ext cx="234772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B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Breaks down — leaves turn pale or yellow</a:t>
            </a:r>
            <a:endParaRPr lang="en-US" sz="1000" dirty="0"/>
          </a:p>
        </p:txBody>
      </p:sp>
      <p:sp>
        <p:nvSpPr>
          <p:cNvPr id="42" name="Shape 31"/>
          <p:cNvSpPr/>
          <p:nvPr/>
        </p:nvSpPr>
        <p:spPr>
          <a:xfrm>
            <a:off x="548640" y="5596128"/>
            <a:ext cx="11091672" cy="594360"/>
          </a:xfrm>
          <a:prstGeom prst="roundRect">
            <a:avLst>
              <a:gd name="adj" fmla="val 15385"/>
            </a:avLst>
          </a:prstGeom>
          <a:solidFill>
            <a:srgbClr val="EDF5F0"/>
          </a:solidFill>
          <a:ln/>
          <a:effectLst>
            <a:outerShdw sx="100000" sy="100000" kx="0" ky="0" algn="bl" rotWithShape="0" blurRad="101600" dist="25400" dir="5400000">
              <a:srgbClr val="9AB0A2">
                <a:alpha val="22000"/>
              </a:srgbClr>
            </a:outerShdw>
          </a:effectLst>
        </p:spPr>
      </p:sp>
      <p:sp>
        <p:nvSpPr>
          <p:cNvPr id="43" name="Text 32"/>
          <p:cNvSpPr txBox="1"/>
          <p:nvPr/>
        </p:nvSpPr>
        <p:spPr>
          <a:xfrm>
            <a:off x="822960" y="5596128"/>
            <a:ext cx="1054303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D6A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Together, these stresses can cut crop yields by </a:t>
            </a:r>
            <a:pPr indent="0" marL="0">
              <a:buNone/>
            </a:pPr>
            <a:r>
              <a:rPr lang="en-US" sz="1300" b="1" dirty="0">
                <a:solidFill>
                  <a:srgbClr val="B33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50% or more.</a:t>
            </a:r>
            <a:endParaRPr lang="en-US" sz="1300" dirty="0"/>
          </a:p>
        </p:txBody>
      </p:sp>
      <p:sp>
        <p:nvSpPr>
          <p:cNvPr id="45" name="Text 33"/>
          <p:cNvSpPr txBox="1"/>
          <p:nvPr/>
        </p:nvSpPr>
        <p:spPr>
          <a:xfrm>
            <a:off x="548640" y="651052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B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ROS Detoxification &amp; Stress Mitigation in Plants</a:t>
            </a:r>
            <a:endParaRPr lang="en-US" sz="950" dirty="0"/>
          </a:p>
        </p:txBody>
      </p:sp>
      <p:sp>
        <p:nvSpPr>
          <p:cNvPr id="46" name="Shape 34"/>
          <p:cNvSpPr/>
          <p:nvPr/>
        </p:nvSpPr>
        <p:spPr>
          <a:xfrm>
            <a:off x="11430000" y="6419088"/>
            <a:ext cx="310896" cy="310896"/>
          </a:xfrm>
          <a:prstGeom prst="ellipse">
            <a:avLst/>
          </a:prstGeom>
          <a:solidFill>
            <a:srgbClr val="2D6A4F"/>
          </a:solidFill>
          <a:ln/>
        </p:spPr>
      </p:sp>
      <p:sp>
        <p:nvSpPr>
          <p:cNvPr id="47" name="Text 35"/>
          <p:cNvSpPr txBox="1"/>
          <p:nvPr/>
        </p:nvSpPr>
        <p:spPr>
          <a:xfrm>
            <a:off x="11430000" y="641908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2D6A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DEFENSE SYSTEM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9167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1B3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Plants Fight Back — Two Ways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5637276" y="1417320"/>
            <a:ext cx="914400" cy="914400"/>
          </a:xfrm>
          <a:prstGeom prst="ellipse">
            <a:avLst/>
          </a:prstGeom>
          <a:solidFill>
            <a:srgbClr val="B33A2C"/>
          </a:solidFill>
          <a:ln/>
        </p:spPr>
      </p:sp>
      <p:pic>
        <p:nvPicPr>
          <p:cNvPr id="5" name="Image 0" descr="assets/icon_bol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6732" y="1636776"/>
            <a:ext cx="475488" cy="475488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2395728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B33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ROS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548640" y="2971800"/>
            <a:ext cx="5271516" cy="2331720"/>
          </a:xfrm>
          <a:prstGeom prst="roundRect">
            <a:avLst>
              <a:gd name="adj" fmla="val 3922"/>
            </a:avLst>
          </a:prstGeom>
          <a:solidFill>
            <a:srgbClr val="3D8FB0"/>
          </a:solidFill>
          <a:ln/>
          <a:effectLst>
            <a:outerShdw sx="100000" sy="100000" kx="0" ky="0" algn="bl" rotWithShape="0" blurRad="101600" dist="25400" dir="5400000">
              <a:srgbClr val="9AB0A2">
                <a:alpha val="22000"/>
              </a:srgbClr>
            </a:outerShdw>
          </a:effectLst>
        </p:spPr>
      </p:sp>
      <p:sp>
        <p:nvSpPr>
          <p:cNvPr id="8" name="Text 5"/>
          <p:cNvSpPr txBox="1"/>
          <p:nvPr/>
        </p:nvSpPr>
        <p:spPr>
          <a:xfrm>
            <a:off x="822960" y="3154680"/>
            <a:ext cx="47228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ENZYMATIC DEFENSE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822960" y="3657600"/>
            <a:ext cx="4722876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Protein “workers” (enzymes) that break ROS down through chemical reactions — fast, precise, reusable.</a:t>
            </a:r>
            <a:endParaRPr lang="en-US" sz="1350" dirty="0"/>
          </a:p>
        </p:txBody>
      </p:sp>
      <p:sp>
        <p:nvSpPr>
          <p:cNvPr id="10" name="Text 7"/>
          <p:cNvSpPr txBox="1"/>
          <p:nvPr/>
        </p:nvSpPr>
        <p:spPr>
          <a:xfrm>
            <a:off x="822960" y="4800600"/>
            <a:ext cx="472287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D6EC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e.g. SOD, catalase, peroxidases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6368796" y="2971800"/>
            <a:ext cx="5271516" cy="2331720"/>
          </a:xfrm>
          <a:prstGeom prst="roundRect">
            <a:avLst>
              <a:gd name="adj" fmla="val 3922"/>
            </a:avLst>
          </a:prstGeom>
          <a:solidFill>
            <a:srgbClr val="F2B84B"/>
          </a:solidFill>
          <a:ln/>
          <a:effectLst>
            <a:outerShdw sx="100000" sy="100000" kx="0" ky="0" algn="bl" rotWithShape="0" blurRad="101600" dist="25400" dir="5400000">
              <a:srgbClr val="9AB0A2">
                <a:alpha val="22000"/>
              </a:srgbClr>
            </a:outerShdw>
          </a:effectLst>
        </p:spPr>
      </p:sp>
      <p:sp>
        <p:nvSpPr>
          <p:cNvPr id="12" name="Text 9"/>
          <p:cNvSpPr txBox="1"/>
          <p:nvPr/>
        </p:nvSpPr>
        <p:spPr>
          <a:xfrm>
            <a:off x="6643116" y="3154680"/>
            <a:ext cx="47228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3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NON-ENZYMATIC DEFENSE</a:t>
            </a:r>
            <a:endParaRPr lang="en-US" sz="1800" dirty="0"/>
          </a:p>
        </p:txBody>
      </p:sp>
      <p:sp>
        <p:nvSpPr>
          <p:cNvPr id="13" name="Text 10"/>
          <p:cNvSpPr txBox="1"/>
          <p:nvPr/>
        </p:nvSpPr>
        <p:spPr>
          <a:xfrm>
            <a:off x="6643116" y="3657600"/>
            <a:ext cx="4722876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1B3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Small helper molecules (vitamins, pigments) that soak up ROS directly, like a sponge.</a:t>
            </a:r>
            <a:endParaRPr lang="en-US" sz="1350" dirty="0"/>
          </a:p>
        </p:txBody>
      </p:sp>
      <p:sp>
        <p:nvSpPr>
          <p:cNvPr id="14" name="Text 11"/>
          <p:cNvSpPr txBox="1"/>
          <p:nvPr/>
        </p:nvSpPr>
        <p:spPr>
          <a:xfrm>
            <a:off x="6643116" y="4800600"/>
            <a:ext cx="472287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7A5A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e.g. vitamin C, vitamin E, carotenoids</a:t>
            </a:r>
            <a:endParaRPr lang="en-US" sz="1150" dirty="0"/>
          </a:p>
        </p:txBody>
      </p:sp>
      <p:sp>
        <p:nvSpPr>
          <p:cNvPr id="15" name="Shape 12"/>
          <p:cNvSpPr/>
          <p:nvPr/>
        </p:nvSpPr>
        <p:spPr>
          <a:xfrm>
            <a:off x="548640" y="5623560"/>
            <a:ext cx="11091672" cy="594360"/>
          </a:xfrm>
          <a:prstGeom prst="roundRect">
            <a:avLst>
              <a:gd name="adj" fmla="val 15385"/>
            </a:avLst>
          </a:prstGeom>
          <a:solidFill>
            <a:srgbClr val="EDF5F0"/>
          </a:solidFill>
          <a:ln/>
          <a:effectLst>
            <a:outerShdw sx="100000" sy="100000" kx="0" ky="0" algn="bl" rotWithShape="0" blurRad="101600" dist="25400" dir="5400000">
              <a:srgbClr val="9AB0A2">
                <a:alpha val="22000"/>
              </a:srgbClr>
            </a:outerShdw>
          </a:effectLst>
        </p:spPr>
      </p:sp>
      <p:sp>
        <p:nvSpPr>
          <p:cNvPr id="16" name="Text 13"/>
          <p:cNvSpPr txBox="1"/>
          <p:nvPr/>
        </p:nvSpPr>
        <p:spPr>
          <a:xfrm>
            <a:off x="548640" y="5623560"/>
            <a:ext cx="1109167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2D6A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roads lead to the same safe ending:  ROS → harmless water + oxygen</a:t>
            </a:r>
            <a:endParaRPr lang="en-US" sz="1450" dirty="0"/>
          </a:p>
        </p:txBody>
      </p:sp>
      <p:sp>
        <p:nvSpPr>
          <p:cNvPr id="18" name="Text 14"/>
          <p:cNvSpPr txBox="1"/>
          <p:nvPr/>
        </p:nvSpPr>
        <p:spPr>
          <a:xfrm>
            <a:off x="548640" y="651052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B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ROS Detoxification &amp; Stress Mitigation in Plants</a:t>
            </a:r>
            <a:endParaRPr lang="en-US" sz="950" dirty="0"/>
          </a:p>
        </p:txBody>
      </p:sp>
      <p:sp>
        <p:nvSpPr>
          <p:cNvPr id="19" name="Shape 15"/>
          <p:cNvSpPr/>
          <p:nvPr/>
        </p:nvSpPr>
        <p:spPr>
          <a:xfrm>
            <a:off x="11430000" y="6419088"/>
            <a:ext cx="310896" cy="310896"/>
          </a:xfrm>
          <a:prstGeom prst="ellipse">
            <a:avLst/>
          </a:prstGeom>
          <a:solidFill>
            <a:srgbClr val="2D6A4F"/>
          </a:solidFill>
          <a:ln/>
        </p:spPr>
      </p:sp>
      <p:sp>
        <p:nvSpPr>
          <p:cNvPr id="20" name="Text 16"/>
          <p:cNvSpPr txBox="1"/>
          <p:nvPr/>
        </p:nvSpPr>
        <p:spPr>
          <a:xfrm>
            <a:off x="11430000" y="641908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2D6A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 ENZYME · STEP 1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9167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1B3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SOD — The First Responder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4128516" cy="1234440"/>
          </a:xfrm>
          <a:prstGeom prst="roundRect">
            <a:avLst>
              <a:gd name="adj" fmla="val 7407"/>
            </a:avLst>
          </a:prstGeom>
          <a:solidFill>
            <a:srgbClr val="B33A2C"/>
          </a:solidFill>
          <a:ln/>
          <a:effectLst>
            <a:outerShdw sx="100000" sy="100000" kx="0" ky="0" algn="bl" rotWithShape="0" blurRad="101600" dist="25400" dir="5400000">
              <a:srgbClr val="9AB0A2">
                <a:alpha val="2200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685800" y="1938528"/>
            <a:ext cx="385419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Superoxide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2514600"/>
            <a:ext cx="38541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O₂•⁻  (freshly made ROS)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5180076" y="2446020"/>
            <a:ext cx="1828800" cy="0"/>
          </a:xfrm>
          <a:prstGeom prst="line">
            <a:avLst/>
          </a:prstGeom>
          <a:noFill/>
          <a:ln w="38100">
            <a:solidFill>
              <a:srgbClr val="5B6B62"/>
            </a:solidFill>
            <a:prstDash val="solid"/>
            <a:tailEnd type="triangle"/>
          </a:ln>
        </p:spPr>
      </p:sp>
      <p:sp>
        <p:nvSpPr>
          <p:cNvPr id="8" name="Shape 6"/>
          <p:cNvSpPr/>
          <p:nvPr/>
        </p:nvSpPr>
        <p:spPr>
          <a:xfrm>
            <a:off x="5408676" y="1444752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1B3A2C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5408676" y="1444752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SOD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7511796" y="1828800"/>
            <a:ext cx="4128516" cy="1234440"/>
          </a:xfrm>
          <a:prstGeom prst="roundRect">
            <a:avLst>
              <a:gd name="adj" fmla="val 7407"/>
            </a:avLst>
          </a:prstGeom>
          <a:solidFill>
            <a:srgbClr val="2C6E88"/>
          </a:solidFill>
          <a:ln/>
          <a:effectLst>
            <a:outerShdw sx="100000" sy="100000" kx="0" ky="0" algn="bl" rotWithShape="0" blurRad="101600" dist="25400" dir="5400000">
              <a:srgbClr val="9AB0A2">
                <a:alpha val="22000"/>
              </a:srgbClr>
            </a:outerShdw>
          </a:effectLst>
        </p:spPr>
      </p:sp>
      <p:sp>
        <p:nvSpPr>
          <p:cNvPr id="11" name="Text 9"/>
          <p:cNvSpPr txBox="1"/>
          <p:nvPr/>
        </p:nvSpPr>
        <p:spPr>
          <a:xfrm>
            <a:off x="7648956" y="1938528"/>
            <a:ext cx="385419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H₂O₂ + O₂</a:t>
            </a:r>
            <a:endParaRPr lang="en-US" sz="1700" dirty="0"/>
          </a:p>
        </p:txBody>
      </p:sp>
      <p:sp>
        <p:nvSpPr>
          <p:cNvPr id="12" name="Text 10"/>
          <p:cNvSpPr txBox="1"/>
          <p:nvPr/>
        </p:nvSpPr>
        <p:spPr>
          <a:xfrm>
            <a:off x="7648956" y="2514600"/>
            <a:ext cx="38541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hydrogen peroxide + oxygen</a:t>
            </a: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" y="3794760"/>
            <a:ext cx="11091672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54000" indent="-254000">
              <a:lnSpc>
                <a:spcPct val="112000"/>
              </a:lnSpc>
              <a:spcAft>
                <a:spcPts val="1400"/>
              </a:spcAft>
              <a:buSzPct val="100000"/>
              <a:buChar char="–"/>
            </a:pPr>
            <a:r>
              <a:rPr lang="en-US" sz="1550" dirty="0">
                <a:solidFill>
                  <a:srgbClr val="2D6A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SOD stands for Superoxide Dismutase — usually the very first enzyme to react to ROS.</a:t>
            </a:r>
            <a:endParaRPr lang="en-US" sz="1550" dirty="0"/>
          </a:p>
          <a:p>
            <a:pPr marL="254000" indent="-254000">
              <a:lnSpc>
                <a:spcPct val="112000"/>
              </a:lnSpc>
              <a:spcAft>
                <a:spcPts val="1400"/>
              </a:spcAft>
              <a:buSzPct val="100000"/>
              <a:buChar char="–"/>
            </a:pPr>
            <a:r>
              <a:rPr lang="en-US" sz="1550" dirty="0">
                <a:solidFill>
                  <a:srgbClr val="2D6A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It's found almost everywhere in the cell — different versions work in different “rooms” of the cell (chloroplast, mitochondria, cytoplasm).</a:t>
            </a:r>
            <a:endParaRPr lang="en-US" sz="1550" dirty="0"/>
          </a:p>
        </p:txBody>
      </p:sp>
      <p:sp>
        <p:nvSpPr>
          <p:cNvPr id="14" name="Shape 12"/>
          <p:cNvSpPr/>
          <p:nvPr/>
        </p:nvSpPr>
        <p:spPr>
          <a:xfrm>
            <a:off x="548640" y="5257800"/>
            <a:ext cx="11091672" cy="914400"/>
          </a:xfrm>
          <a:prstGeom prst="roundRect">
            <a:avLst>
              <a:gd name="adj" fmla="val 10000"/>
            </a:avLst>
          </a:prstGeom>
          <a:solidFill>
            <a:srgbClr val="EDF5F0"/>
          </a:solidFill>
          <a:ln/>
          <a:effectLst>
            <a:outerShdw sx="100000" sy="100000" kx="0" ky="0" algn="bl" rotWithShape="0" blurRad="101600" dist="25400" dir="5400000">
              <a:srgbClr val="9AB0A2">
                <a:alpha val="22000"/>
              </a:srgbClr>
            </a:outerShdw>
          </a:effectLst>
        </p:spPr>
      </p:sp>
      <p:sp>
        <p:nvSpPr>
          <p:cNvPr id="15" name="Text 13"/>
          <p:cNvSpPr txBox="1"/>
          <p:nvPr/>
        </p:nvSpPr>
        <p:spPr>
          <a:xfrm>
            <a:off x="868680" y="5257800"/>
            <a:ext cx="1045159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2D6A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Think of SOD like a smoke detector — always switched on, standing guard everywhere in the cell.</a:t>
            </a:r>
            <a:endParaRPr lang="en-US" sz="1450" dirty="0"/>
          </a:p>
        </p:txBody>
      </p:sp>
      <p:sp>
        <p:nvSpPr>
          <p:cNvPr id="17" name="Text 14"/>
          <p:cNvSpPr txBox="1"/>
          <p:nvPr/>
        </p:nvSpPr>
        <p:spPr>
          <a:xfrm>
            <a:off x="548640" y="651052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B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ROS Detoxification &amp; Stress Mitigation in Plants</a:t>
            </a:r>
            <a:endParaRPr lang="en-US" sz="950" dirty="0"/>
          </a:p>
        </p:txBody>
      </p:sp>
      <p:sp>
        <p:nvSpPr>
          <p:cNvPr id="18" name="Shape 15"/>
          <p:cNvSpPr/>
          <p:nvPr/>
        </p:nvSpPr>
        <p:spPr>
          <a:xfrm>
            <a:off x="11430000" y="6419088"/>
            <a:ext cx="310896" cy="310896"/>
          </a:xfrm>
          <a:prstGeom prst="ellipse">
            <a:avLst/>
          </a:prstGeom>
          <a:solidFill>
            <a:srgbClr val="2D6A4F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11430000" y="641908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2D6A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 ENZYME · STEP 2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9167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1B3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 &amp; APX — Cleaning Up H₂O₂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4128516" cy="1234440"/>
          </a:xfrm>
          <a:prstGeom prst="roundRect">
            <a:avLst>
              <a:gd name="adj" fmla="val 7407"/>
            </a:avLst>
          </a:prstGeom>
          <a:solidFill>
            <a:srgbClr val="2C6E88"/>
          </a:solidFill>
          <a:ln/>
          <a:effectLst>
            <a:outerShdw sx="100000" sy="100000" kx="0" ky="0" algn="bl" rotWithShape="0" blurRad="101600" dist="25400" dir="5400000">
              <a:srgbClr val="9AB0A2">
                <a:alpha val="2200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685800" y="1938528"/>
            <a:ext cx="385419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H₂O₂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2514600"/>
            <a:ext cx="38541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hydrogen peroxide (still harmful)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5180076" y="2446020"/>
            <a:ext cx="1828800" cy="0"/>
          </a:xfrm>
          <a:prstGeom prst="line">
            <a:avLst/>
          </a:prstGeom>
          <a:noFill/>
          <a:ln w="38100">
            <a:solidFill>
              <a:srgbClr val="5B6B62"/>
            </a:solidFill>
            <a:prstDash val="solid"/>
            <a:tailEnd type="triangle"/>
          </a:ln>
        </p:spPr>
      </p:sp>
      <p:sp>
        <p:nvSpPr>
          <p:cNvPr id="8" name="Shape 6"/>
          <p:cNvSpPr/>
          <p:nvPr/>
        </p:nvSpPr>
        <p:spPr>
          <a:xfrm>
            <a:off x="5408676" y="1444752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1B3A2C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5408676" y="1444752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 / APX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7511796" y="1828800"/>
            <a:ext cx="4128516" cy="1234440"/>
          </a:xfrm>
          <a:prstGeom prst="roundRect">
            <a:avLst>
              <a:gd name="adj" fmla="val 7407"/>
            </a:avLst>
          </a:prstGeom>
          <a:solidFill>
            <a:srgbClr val="3F8F5C"/>
          </a:solidFill>
          <a:ln/>
          <a:effectLst>
            <a:outerShdw sx="100000" sy="100000" kx="0" ky="0" algn="bl" rotWithShape="0" blurRad="101600" dist="25400" dir="5400000">
              <a:srgbClr val="9AB0A2">
                <a:alpha val="22000"/>
              </a:srgbClr>
            </a:outerShdw>
          </a:effectLst>
        </p:spPr>
      </p:sp>
      <p:sp>
        <p:nvSpPr>
          <p:cNvPr id="11" name="Text 9"/>
          <p:cNvSpPr txBox="1"/>
          <p:nvPr/>
        </p:nvSpPr>
        <p:spPr>
          <a:xfrm>
            <a:off x="7648956" y="1938528"/>
            <a:ext cx="385419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H₂O + O₂</a:t>
            </a:r>
            <a:endParaRPr lang="en-US" sz="1700" dirty="0"/>
          </a:p>
        </p:txBody>
      </p:sp>
      <p:sp>
        <p:nvSpPr>
          <p:cNvPr id="12" name="Text 10"/>
          <p:cNvSpPr txBox="1"/>
          <p:nvPr/>
        </p:nvSpPr>
        <p:spPr>
          <a:xfrm>
            <a:off x="7648956" y="2514600"/>
            <a:ext cx="38541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water + oxygen — completely harmless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48640" y="3794760"/>
            <a:ext cx="5271516" cy="2331720"/>
          </a:xfrm>
          <a:prstGeom prst="roundRect">
            <a:avLst>
              <a:gd name="adj" fmla="val 3922"/>
            </a:avLst>
          </a:prstGeom>
          <a:solidFill>
            <a:srgbClr val="EDF5F0"/>
          </a:solidFill>
          <a:ln/>
          <a:effectLst>
            <a:outerShdw sx="100000" sy="100000" kx="0" ky="0" algn="bl" rotWithShape="0" blurRad="101600" dist="25400" dir="5400000">
              <a:srgbClr val="9AB0A2">
                <a:alpha val="22000"/>
              </a:srgbClr>
            </a:outerShdw>
          </a:effectLst>
        </p:spPr>
      </p:sp>
      <p:sp>
        <p:nvSpPr>
          <p:cNvPr id="14" name="Text 12"/>
          <p:cNvSpPr txBox="1"/>
          <p:nvPr/>
        </p:nvSpPr>
        <p:spPr>
          <a:xfrm>
            <a:off x="822960" y="3977640"/>
            <a:ext cx="47228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B3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Catalase (CAT)</a:t>
            </a:r>
            <a:endParaRPr lang="en-US" sz="1550" dirty="0"/>
          </a:p>
        </p:txBody>
      </p:sp>
      <p:sp>
        <p:nvSpPr>
          <p:cNvPr id="15" name="Text 13"/>
          <p:cNvSpPr txBox="1"/>
          <p:nvPr/>
        </p:nvSpPr>
        <p:spPr>
          <a:xfrm>
            <a:off x="822960" y="4480560"/>
            <a:ext cx="4722876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5B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 and simple — doesn't need any extra ingredients. Works mainly in one compartment (the peroxisome).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6368796" y="3794760"/>
            <a:ext cx="5271516" cy="2331720"/>
          </a:xfrm>
          <a:prstGeom prst="roundRect">
            <a:avLst>
              <a:gd name="adj" fmla="val 3922"/>
            </a:avLst>
          </a:prstGeom>
          <a:solidFill>
            <a:srgbClr val="EDF5F0"/>
          </a:solidFill>
          <a:ln/>
          <a:effectLst>
            <a:outerShdw sx="100000" sy="100000" kx="0" ky="0" algn="bl" rotWithShape="0" blurRad="101600" dist="25400" dir="5400000">
              <a:srgbClr val="9AB0A2">
                <a:alpha val="22000"/>
              </a:srgbClr>
            </a:outerShdw>
          </a:effectLst>
        </p:spPr>
      </p:sp>
      <p:sp>
        <p:nvSpPr>
          <p:cNvPr id="17" name="Text 15"/>
          <p:cNvSpPr txBox="1"/>
          <p:nvPr/>
        </p:nvSpPr>
        <p:spPr>
          <a:xfrm>
            <a:off x="6643116" y="3977640"/>
            <a:ext cx="47228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B3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Ascorbate Peroxidase (APX)</a:t>
            </a:r>
            <a:endParaRPr lang="en-US" sz="1550" dirty="0"/>
          </a:p>
        </p:txBody>
      </p:sp>
      <p:sp>
        <p:nvSpPr>
          <p:cNvPr id="18" name="Text 16"/>
          <p:cNvSpPr txBox="1"/>
          <p:nvPr/>
        </p:nvSpPr>
        <p:spPr>
          <a:xfrm>
            <a:off x="6643116" y="4480560"/>
            <a:ext cx="4722876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5B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Needs a helping hand from vitamin C (ascorbate). Found in many parts of the cell, including chloroplasts.</a:t>
            </a:r>
            <a:endParaRPr lang="en-US" sz="1350" dirty="0"/>
          </a:p>
        </p:txBody>
      </p:sp>
      <p:sp>
        <p:nvSpPr>
          <p:cNvPr id="20" name="Text 17"/>
          <p:cNvSpPr txBox="1"/>
          <p:nvPr/>
        </p:nvSpPr>
        <p:spPr>
          <a:xfrm>
            <a:off x="548640" y="651052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B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ROS Detoxification &amp; Stress Mitigation in Plants</a:t>
            </a:r>
            <a:endParaRPr lang="en-US" sz="950" dirty="0"/>
          </a:p>
        </p:txBody>
      </p:sp>
      <p:sp>
        <p:nvSpPr>
          <p:cNvPr id="21" name="Shape 18"/>
          <p:cNvSpPr/>
          <p:nvPr/>
        </p:nvSpPr>
        <p:spPr>
          <a:xfrm>
            <a:off x="11430000" y="6419088"/>
            <a:ext cx="310896" cy="310896"/>
          </a:xfrm>
          <a:prstGeom prst="ellipse">
            <a:avLst/>
          </a:prstGeom>
          <a:solidFill>
            <a:srgbClr val="2D6A4F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11430000" y="641908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2D6A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 ENZYME · THE RECYCLING LOOP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9167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1B3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Helper Molecules Get Recharged, Too</a:t>
            </a:r>
            <a:endParaRPr lang="en-US" sz="33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417320"/>
            <a:ext cx="110916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54000" indent="-254000">
              <a:lnSpc>
                <a:spcPct val="112000"/>
              </a:lnSpc>
              <a:spcAft>
                <a:spcPts val="1000"/>
              </a:spcAft>
              <a:buSzPct val="100000"/>
              <a:buChar char="–"/>
            </a:pPr>
            <a:r>
              <a:rPr lang="en-US" sz="1500" dirty="0">
                <a:solidFill>
                  <a:srgbClr val="2D6A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APX uses up vitamin C (ascorbate) to neutralize H₂O₂ — so the vitamin C gets “used up.”</a:t>
            </a:r>
            <a:endParaRPr lang="en-US" sz="1500" dirty="0"/>
          </a:p>
          <a:p>
            <a:pPr marL="254000" indent="-254000">
              <a:lnSpc>
                <a:spcPct val="112000"/>
              </a:lnSpc>
              <a:spcAft>
                <a:spcPts val="1000"/>
              </a:spcAft>
              <a:buSzPct val="100000"/>
              <a:buChar char="–"/>
            </a:pPr>
            <a:r>
              <a:rPr lang="en-US" sz="1500" dirty="0">
                <a:solidFill>
                  <a:srgbClr val="2D6A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But other enzymes instantly recharge that vitamin C, powered by glutathione, so it can be reused again and again.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2880360"/>
            <a:ext cx="4128516" cy="1234440"/>
          </a:xfrm>
          <a:prstGeom prst="roundRect">
            <a:avLst>
              <a:gd name="adj" fmla="val 7407"/>
            </a:avLst>
          </a:prstGeom>
          <a:solidFill>
            <a:srgbClr val="B33A2C"/>
          </a:solidFill>
          <a:ln/>
          <a:effectLst>
            <a:outerShdw sx="100000" sy="100000" kx="0" ky="0" algn="bl" rotWithShape="0" blurRad="101600" dist="25400" dir="5400000">
              <a:srgbClr val="9AB0A2">
                <a:alpha val="22000"/>
              </a:srgbClr>
            </a:outerShdw>
          </a:effectLst>
        </p:spPr>
      </p:sp>
      <p:sp>
        <p:nvSpPr>
          <p:cNvPr id="6" name="Text 4"/>
          <p:cNvSpPr txBox="1"/>
          <p:nvPr/>
        </p:nvSpPr>
        <p:spPr>
          <a:xfrm>
            <a:off x="685800" y="2990088"/>
            <a:ext cx="385419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Vitamin C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685800" y="3566160"/>
            <a:ext cx="38541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used up (after fighting H₂O₂)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5180076" y="3497580"/>
            <a:ext cx="1828800" cy="0"/>
          </a:xfrm>
          <a:prstGeom prst="line">
            <a:avLst/>
          </a:prstGeom>
          <a:noFill/>
          <a:ln w="38100">
            <a:solidFill>
              <a:srgbClr val="5B6B62"/>
            </a:solidFill>
            <a:prstDash val="solid"/>
            <a:tailEnd type="triangle"/>
          </a:ln>
        </p:spPr>
      </p:sp>
      <p:sp>
        <p:nvSpPr>
          <p:cNvPr id="9" name="Shape 7"/>
          <p:cNvSpPr/>
          <p:nvPr/>
        </p:nvSpPr>
        <p:spPr>
          <a:xfrm>
            <a:off x="5408676" y="2496312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1B3A2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5408676" y="2496312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recycling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enzymes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7511796" y="2880360"/>
            <a:ext cx="4128516" cy="1234440"/>
          </a:xfrm>
          <a:prstGeom prst="roundRect">
            <a:avLst>
              <a:gd name="adj" fmla="val 7407"/>
            </a:avLst>
          </a:prstGeom>
          <a:solidFill>
            <a:srgbClr val="2D6A4F"/>
          </a:solidFill>
          <a:ln/>
          <a:effectLst>
            <a:outerShdw sx="100000" sy="100000" kx="0" ky="0" algn="bl" rotWithShape="0" blurRad="101600" dist="25400" dir="5400000">
              <a:srgbClr val="9AB0A2">
                <a:alpha val="22000"/>
              </a:srgbClr>
            </a:outerShdw>
          </a:effectLst>
        </p:spPr>
      </p:sp>
      <p:sp>
        <p:nvSpPr>
          <p:cNvPr id="12" name="Text 10"/>
          <p:cNvSpPr txBox="1"/>
          <p:nvPr/>
        </p:nvSpPr>
        <p:spPr>
          <a:xfrm>
            <a:off x="7648956" y="2990088"/>
            <a:ext cx="385419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Vitamin C</a:t>
            </a:r>
            <a:endParaRPr lang="en-US" sz="1700" dirty="0"/>
          </a:p>
        </p:txBody>
      </p:sp>
      <p:sp>
        <p:nvSpPr>
          <p:cNvPr id="13" name="Text 11"/>
          <p:cNvSpPr txBox="1"/>
          <p:nvPr/>
        </p:nvSpPr>
        <p:spPr>
          <a:xfrm>
            <a:off x="7648956" y="3566160"/>
            <a:ext cx="38541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fresh again — ready to fight more ROS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5710428" y="4297680"/>
            <a:ext cx="768096" cy="768096"/>
          </a:xfrm>
          <a:prstGeom prst="ellipse">
            <a:avLst/>
          </a:prstGeom>
          <a:solidFill>
            <a:srgbClr val="B9822C"/>
          </a:solidFill>
          <a:ln/>
        </p:spPr>
      </p:sp>
      <p:pic>
        <p:nvPicPr>
          <p:cNvPr id="15" name="Image 0" descr="assets/icon_recyc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94771" y="4482023"/>
            <a:ext cx="399410" cy="399410"/>
          </a:xfrm>
          <a:prstGeom prst="rect">
            <a:avLst/>
          </a:prstGeom>
        </p:spPr>
      </p:pic>
      <p:sp>
        <p:nvSpPr>
          <p:cNvPr id="16" name="Text 13"/>
          <p:cNvSpPr txBox="1"/>
          <p:nvPr/>
        </p:nvSpPr>
        <p:spPr>
          <a:xfrm>
            <a:off x="548640" y="5138928"/>
            <a:ext cx="11091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B982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powered by  GLUTATHIONE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548640" y="5577840"/>
            <a:ext cx="11091672" cy="594360"/>
          </a:xfrm>
          <a:prstGeom prst="roundRect">
            <a:avLst>
              <a:gd name="adj" fmla="val 15385"/>
            </a:avLst>
          </a:prstGeom>
          <a:solidFill>
            <a:srgbClr val="EDF5F0"/>
          </a:solidFill>
          <a:ln/>
          <a:effectLst>
            <a:outerShdw sx="100000" sy="100000" kx="0" ky="0" algn="bl" rotWithShape="0" blurRad="101600" dist="25400" dir="5400000">
              <a:srgbClr val="9AB0A2">
                <a:alpha val="22000"/>
              </a:srgbClr>
            </a:outerShdw>
          </a:effectLst>
        </p:spPr>
      </p:sp>
      <p:sp>
        <p:nvSpPr>
          <p:cNvPr id="18" name="Text 15"/>
          <p:cNvSpPr txBox="1"/>
          <p:nvPr/>
        </p:nvSpPr>
        <p:spPr>
          <a:xfrm>
            <a:off x="548640" y="5577840"/>
            <a:ext cx="1109167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2D6A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Like recharging a rechargeable battery — instead of throwing the used one away.</a:t>
            </a:r>
            <a:endParaRPr lang="en-US" sz="1300" dirty="0"/>
          </a:p>
        </p:txBody>
      </p:sp>
      <p:sp>
        <p:nvSpPr>
          <p:cNvPr id="20" name="Text 16"/>
          <p:cNvSpPr txBox="1"/>
          <p:nvPr/>
        </p:nvSpPr>
        <p:spPr>
          <a:xfrm>
            <a:off x="548640" y="651052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B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ROS Detoxification &amp; Stress Mitigation in Plants</a:t>
            </a:r>
            <a:endParaRPr lang="en-US" sz="950" dirty="0"/>
          </a:p>
        </p:txBody>
      </p:sp>
      <p:sp>
        <p:nvSpPr>
          <p:cNvPr id="21" name="Shape 17"/>
          <p:cNvSpPr/>
          <p:nvPr/>
        </p:nvSpPr>
        <p:spPr>
          <a:xfrm>
            <a:off x="11430000" y="6419088"/>
            <a:ext cx="310896" cy="310896"/>
          </a:xfrm>
          <a:prstGeom prst="ellipse">
            <a:avLst/>
          </a:prstGeom>
          <a:solidFill>
            <a:srgbClr val="2D6A4F"/>
          </a:solidFill>
          <a:ln/>
        </p:spPr>
      </p:sp>
      <p:sp>
        <p:nvSpPr>
          <p:cNvPr id="22" name="Text 18"/>
          <p:cNvSpPr txBox="1"/>
          <p:nvPr/>
        </p:nvSpPr>
        <p:spPr>
          <a:xfrm>
            <a:off x="11430000" y="641908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2D6A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 HELPER MOLECULES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9167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1B3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Vitamin C &amp; Vitamin E — Nature's Sponges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5271516" cy="3931920"/>
          </a:xfrm>
          <a:prstGeom prst="roundRect">
            <a:avLst>
              <a:gd name="adj" fmla="val 2326"/>
            </a:avLst>
          </a:prstGeom>
          <a:solidFill>
            <a:srgbClr val="EDF5F0"/>
          </a:solidFill>
          <a:ln/>
          <a:effectLst>
            <a:outerShdw sx="100000" sy="100000" kx="0" ky="0" algn="bl" rotWithShape="0" blurRad="101600" dist="25400" dir="5400000">
              <a:srgbClr val="9AB0A2">
                <a:alpha val="2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2681478" y="1828800"/>
            <a:ext cx="1005840" cy="1005840"/>
          </a:xfrm>
          <a:prstGeom prst="ellipse">
            <a:avLst/>
          </a:prstGeom>
          <a:solidFill>
            <a:srgbClr val="F2B84B"/>
          </a:solidFill>
          <a:ln/>
        </p:spPr>
      </p:sp>
      <p:pic>
        <p:nvPicPr>
          <p:cNvPr id="6" name="Image 0" descr="assets/icon_lemo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2880" y="2070202"/>
            <a:ext cx="523037" cy="523037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822960" y="3017520"/>
            <a:ext cx="47228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b="1" dirty="0">
                <a:solidFill>
                  <a:srgbClr val="1B3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Vitamin C  (Ascorbate)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960120" y="3566160"/>
            <a:ext cx="4448556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5B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Dissolves in water. Mops up ROS directly and recharges vitamin E once it's used up. One of the most abundant antioxidants in plant cells.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6368796" y="1554480"/>
            <a:ext cx="5271516" cy="3931920"/>
          </a:xfrm>
          <a:prstGeom prst="roundRect">
            <a:avLst>
              <a:gd name="adj" fmla="val 2326"/>
            </a:avLst>
          </a:prstGeom>
          <a:solidFill>
            <a:srgbClr val="EDF5F0"/>
          </a:solidFill>
          <a:ln/>
          <a:effectLst>
            <a:outerShdw sx="100000" sy="100000" kx="0" ky="0" algn="bl" rotWithShape="0" blurRad="101600" dist="25400" dir="5400000">
              <a:srgbClr val="9AB0A2">
                <a:alpha val="2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8501634" y="1828800"/>
            <a:ext cx="1005840" cy="1005840"/>
          </a:xfrm>
          <a:prstGeom prst="ellipse">
            <a:avLst/>
          </a:prstGeom>
          <a:solidFill>
            <a:srgbClr val="3D8FB0"/>
          </a:solidFill>
          <a:ln/>
        </p:spPr>
      </p:sp>
      <p:pic>
        <p:nvPicPr>
          <p:cNvPr id="11" name="Image 1" descr="assets/icon_shiel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3036" y="2070202"/>
            <a:ext cx="523037" cy="523037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6643116" y="3017520"/>
            <a:ext cx="47228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b="1" dirty="0">
                <a:solidFill>
                  <a:srgbClr val="1B3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Vitamin E  (Tocopherols)</a:t>
            </a:r>
            <a:endParaRPr lang="en-US" sz="1650" dirty="0"/>
          </a:p>
        </p:txBody>
      </p:sp>
      <p:sp>
        <p:nvSpPr>
          <p:cNvPr id="13" name="Text 9"/>
          <p:cNvSpPr txBox="1"/>
          <p:nvPr/>
        </p:nvSpPr>
        <p:spPr>
          <a:xfrm>
            <a:off x="6780276" y="3566160"/>
            <a:ext cx="4448556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5B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Lives inside cell membranes (fat-soluble). Stops a damaging chain-reaction called “lipid peroxidation” before it spreads.</a:t>
            </a:r>
            <a:endParaRPr lang="en-US" sz="1350" dirty="0"/>
          </a:p>
        </p:txBody>
      </p:sp>
      <p:sp>
        <p:nvSpPr>
          <p:cNvPr id="15" name="Text 10"/>
          <p:cNvSpPr txBox="1"/>
          <p:nvPr/>
        </p:nvSpPr>
        <p:spPr>
          <a:xfrm>
            <a:off x="548640" y="651052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B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ROS Detoxification &amp; Stress Mitigation in Plants</a:t>
            </a:r>
            <a:endParaRPr lang="en-US" sz="950" dirty="0"/>
          </a:p>
        </p:txBody>
      </p:sp>
      <p:sp>
        <p:nvSpPr>
          <p:cNvPr id="16" name="Shape 11"/>
          <p:cNvSpPr/>
          <p:nvPr/>
        </p:nvSpPr>
        <p:spPr>
          <a:xfrm>
            <a:off x="11430000" y="6419088"/>
            <a:ext cx="310896" cy="310896"/>
          </a:xfrm>
          <a:prstGeom prst="ellipse">
            <a:avLst/>
          </a:prstGeom>
          <a:solidFill>
            <a:srgbClr val="2D6A4F"/>
          </a:solidFill>
          <a:ln/>
        </p:spPr>
      </p:sp>
      <p:sp>
        <p:nvSpPr>
          <p:cNvPr id="17" name="Text 12"/>
          <p:cNvSpPr txBox="1"/>
          <p:nvPr/>
        </p:nvSpPr>
        <p:spPr>
          <a:xfrm>
            <a:off x="11430000" y="641908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2D6A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 HELPER MOLECULES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9167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1B3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Pigments &amp; Other Protective Molecules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2567178" cy="3931920"/>
          </a:xfrm>
          <a:prstGeom prst="roundRect">
            <a:avLst>
              <a:gd name="adj" fmla="val 3562"/>
            </a:avLst>
          </a:prstGeom>
          <a:solidFill>
            <a:srgbClr val="EDF5F0"/>
          </a:solidFill>
          <a:ln/>
          <a:effectLst>
            <a:outerShdw sx="100000" sy="100000" kx="0" ky="0" algn="bl" rotWithShape="0" blurRad="101600" dist="25400" dir="5400000">
              <a:srgbClr val="9AB0A2">
                <a:alpha val="2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448181" y="1828800"/>
            <a:ext cx="768096" cy="768096"/>
          </a:xfrm>
          <a:prstGeom prst="ellipse">
            <a:avLst/>
          </a:prstGeom>
          <a:solidFill>
            <a:srgbClr val="B9822C"/>
          </a:solidFill>
          <a:ln/>
        </p:spPr>
      </p:sp>
      <p:pic>
        <p:nvPicPr>
          <p:cNvPr id="6" name="Image 0" descr="assets/icon_carro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2524" y="2013143"/>
            <a:ext cx="399410" cy="39941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685800" y="2788920"/>
            <a:ext cx="229285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B3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Carotenoids</a:t>
            </a:r>
            <a:endParaRPr lang="en-US" sz="145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429000"/>
            <a:ext cx="2201418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5B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Orange/yellow pigments. Absorb extra light energy before it can form ROS, and mop up singlet oxygen.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3390138" y="1554480"/>
            <a:ext cx="2567178" cy="3931920"/>
          </a:xfrm>
          <a:prstGeom prst="roundRect">
            <a:avLst>
              <a:gd name="adj" fmla="val 3562"/>
            </a:avLst>
          </a:prstGeom>
          <a:solidFill>
            <a:srgbClr val="EDF5F0"/>
          </a:solidFill>
          <a:ln/>
          <a:effectLst>
            <a:outerShdw sx="100000" sy="100000" kx="0" ky="0" algn="bl" rotWithShape="0" blurRad="101600" dist="25400" dir="5400000">
              <a:srgbClr val="9AB0A2">
                <a:alpha val="2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4289679" y="1828800"/>
            <a:ext cx="768096" cy="768096"/>
          </a:xfrm>
          <a:prstGeom prst="ellipse">
            <a:avLst/>
          </a:prstGeom>
          <a:solidFill>
            <a:srgbClr val="2D6A4F"/>
          </a:solidFill>
          <a:ln/>
        </p:spPr>
      </p:sp>
      <p:pic>
        <p:nvPicPr>
          <p:cNvPr id="11" name="Image 1" descr="assets/icon_leaf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4022" y="2013143"/>
            <a:ext cx="399410" cy="39941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3527298" y="2788920"/>
            <a:ext cx="229285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B3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Flavonoids</a:t>
            </a:r>
            <a:endParaRPr lang="en-US" sz="1450" dirty="0"/>
          </a:p>
        </p:txBody>
      </p:sp>
      <p:sp>
        <p:nvSpPr>
          <p:cNvPr id="13" name="Text 9"/>
          <p:cNvSpPr txBox="1"/>
          <p:nvPr/>
        </p:nvSpPr>
        <p:spPr>
          <a:xfrm>
            <a:off x="3573018" y="3429000"/>
            <a:ext cx="2201418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5B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Colorful plant pigments (in leaves, fruit, flowers) that scavenge free radicals.</a:t>
            </a:r>
            <a:endParaRPr lang="en-US" sz="1150" dirty="0"/>
          </a:p>
        </p:txBody>
      </p:sp>
      <p:sp>
        <p:nvSpPr>
          <p:cNvPr id="14" name="Shape 10"/>
          <p:cNvSpPr/>
          <p:nvPr/>
        </p:nvSpPr>
        <p:spPr>
          <a:xfrm>
            <a:off x="6231636" y="1554480"/>
            <a:ext cx="2567178" cy="3931920"/>
          </a:xfrm>
          <a:prstGeom prst="roundRect">
            <a:avLst>
              <a:gd name="adj" fmla="val 3562"/>
            </a:avLst>
          </a:prstGeom>
          <a:solidFill>
            <a:srgbClr val="EDF5F0"/>
          </a:solidFill>
          <a:ln/>
          <a:effectLst>
            <a:outerShdw sx="100000" sy="100000" kx="0" ky="0" algn="bl" rotWithShape="0" blurRad="101600" dist="25400" dir="5400000">
              <a:srgbClr val="9AB0A2">
                <a:alpha val="22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7131177" y="1828800"/>
            <a:ext cx="768096" cy="768096"/>
          </a:xfrm>
          <a:prstGeom prst="ellipse">
            <a:avLst/>
          </a:prstGeom>
          <a:solidFill>
            <a:srgbClr val="3D8FB0"/>
          </a:solidFill>
          <a:ln/>
        </p:spPr>
      </p:sp>
      <p:pic>
        <p:nvPicPr>
          <p:cNvPr id="16" name="Image 2" descr="assets/icon_flas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520" y="2013143"/>
            <a:ext cx="399410" cy="39941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6368796" y="2788920"/>
            <a:ext cx="229285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B3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Glutathione</a:t>
            </a:r>
            <a:endParaRPr lang="en-US" sz="1450" dirty="0"/>
          </a:p>
        </p:txBody>
      </p:sp>
      <p:sp>
        <p:nvSpPr>
          <p:cNvPr id="18" name="Text 13"/>
          <p:cNvSpPr txBox="1"/>
          <p:nvPr/>
        </p:nvSpPr>
        <p:spPr>
          <a:xfrm>
            <a:off x="6414516" y="3429000"/>
            <a:ext cx="2201418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5B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Recharges vitamin C and works as an antioxidant throughout the whole cell.</a:t>
            </a:r>
            <a:endParaRPr lang="en-US" sz="1150" dirty="0"/>
          </a:p>
        </p:txBody>
      </p:sp>
      <p:sp>
        <p:nvSpPr>
          <p:cNvPr id="19" name="Shape 14"/>
          <p:cNvSpPr/>
          <p:nvPr/>
        </p:nvSpPr>
        <p:spPr>
          <a:xfrm>
            <a:off x="9073134" y="1554480"/>
            <a:ext cx="2567178" cy="3931920"/>
          </a:xfrm>
          <a:prstGeom prst="roundRect">
            <a:avLst>
              <a:gd name="adj" fmla="val 3562"/>
            </a:avLst>
          </a:prstGeom>
          <a:solidFill>
            <a:srgbClr val="EDF5F0"/>
          </a:solidFill>
          <a:ln/>
          <a:effectLst>
            <a:outerShdw sx="100000" sy="100000" kx="0" ky="0" algn="bl" rotWithShape="0" blurRad="101600" dist="25400" dir="5400000">
              <a:srgbClr val="9AB0A2">
                <a:alpha val="22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9972675" y="1828800"/>
            <a:ext cx="768096" cy="768096"/>
          </a:xfrm>
          <a:prstGeom prst="ellipse">
            <a:avLst/>
          </a:prstGeom>
          <a:solidFill>
            <a:srgbClr val="B33A2C"/>
          </a:solidFill>
          <a:ln/>
        </p:spPr>
      </p:sp>
      <p:pic>
        <p:nvPicPr>
          <p:cNvPr id="21" name="Image 3" descr="assets/icon_seedwater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57018" y="2013143"/>
            <a:ext cx="399410" cy="399410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9210294" y="2788920"/>
            <a:ext cx="229285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B3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Proline</a:t>
            </a:r>
            <a:endParaRPr lang="en-US" sz="1450" dirty="0"/>
          </a:p>
        </p:txBody>
      </p:sp>
      <p:sp>
        <p:nvSpPr>
          <p:cNvPr id="23" name="Text 17"/>
          <p:cNvSpPr txBox="1"/>
          <p:nvPr/>
        </p:nvSpPr>
        <p:spPr>
          <a:xfrm>
            <a:off x="9256014" y="3429000"/>
            <a:ext cx="2201418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5B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Does double duty — holds onto water during drought AND mops up ROS.</a:t>
            </a:r>
            <a:endParaRPr lang="en-US" sz="1150" dirty="0"/>
          </a:p>
        </p:txBody>
      </p:sp>
      <p:sp>
        <p:nvSpPr>
          <p:cNvPr id="25" name="Text 18"/>
          <p:cNvSpPr txBox="1"/>
          <p:nvPr/>
        </p:nvSpPr>
        <p:spPr>
          <a:xfrm>
            <a:off x="548640" y="651052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B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ROS Detoxification &amp; Stress Mitigation in Plants</a:t>
            </a:r>
            <a:endParaRPr lang="en-US" sz="950" dirty="0"/>
          </a:p>
        </p:txBody>
      </p:sp>
      <p:sp>
        <p:nvSpPr>
          <p:cNvPr id="26" name="Shape 19"/>
          <p:cNvSpPr/>
          <p:nvPr/>
        </p:nvSpPr>
        <p:spPr>
          <a:xfrm>
            <a:off x="11430000" y="6419088"/>
            <a:ext cx="310896" cy="310896"/>
          </a:xfrm>
          <a:prstGeom prst="ellipse">
            <a:avLst/>
          </a:prstGeom>
          <a:solidFill>
            <a:srgbClr val="2D6A4F"/>
          </a:solidFill>
          <a:ln/>
        </p:spPr>
      </p:sp>
      <p:sp>
        <p:nvSpPr>
          <p:cNvPr id="27" name="Text 20"/>
          <p:cNvSpPr txBox="1"/>
          <p:nvPr/>
        </p:nvSpPr>
        <p:spPr>
          <a:xfrm>
            <a:off x="11430000" y="641908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2D6A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PICTURE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9167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1B3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Whole System, at a Glance</a:t>
            </a:r>
            <a:endParaRPr lang="en-US" sz="3300" dirty="0"/>
          </a:p>
        </p:txBody>
      </p:sp>
      <p:pic>
        <p:nvPicPr>
          <p:cNvPr id="4" name="Image 0" descr="assets/big_pictur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12464" y="1234440"/>
            <a:ext cx="4754880" cy="448056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51052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B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ROS Detoxification &amp; Stress Mitigation in Plants</a:t>
            </a:r>
            <a:endParaRPr lang="en-US" sz="950" dirty="0"/>
          </a:p>
        </p:txBody>
      </p:sp>
      <p:sp>
        <p:nvSpPr>
          <p:cNvPr id="6" name="Shape 3"/>
          <p:cNvSpPr/>
          <p:nvPr/>
        </p:nvSpPr>
        <p:spPr>
          <a:xfrm>
            <a:off x="11430000" y="6419088"/>
            <a:ext cx="310896" cy="310896"/>
          </a:xfrm>
          <a:prstGeom prst="ellipse">
            <a:avLst/>
          </a:prstGeom>
          <a:solidFill>
            <a:srgbClr val="2D6A4F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11430000" y="641908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2D6A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HELPING PLANTS COPE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9167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1B3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We Can Help Stressed Plants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2567178" cy="3200400"/>
          </a:xfrm>
          <a:prstGeom prst="roundRect">
            <a:avLst>
              <a:gd name="adj" fmla="val 3562"/>
            </a:avLst>
          </a:prstGeom>
          <a:solidFill>
            <a:srgbClr val="EDF5F0"/>
          </a:solidFill>
          <a:ln/>
          <a:effectLst>
            <a:outerShdw sx="100000" sy="100000" kx="0" ky="0" algn="bl" rotWithShape="0" blurRad="101600" dist="25400" dir="5400000">
              <a:srgbClr val="9AB0A2">
                <a:alpha val="2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448181" y="1828800"/>
            <a:ext cx="768096" cy="768096"/>
          </a:xfrm>
          <a:prstGeom prst="ellipse">
            <a:avLst/>
          </a:prstGeom>
          <a:solidFill>
            <a:srgbClr val="3D8FB0"/>
          </a:solidFill>
          <a:ln/>
        </p:spPr>
      </p:sp>
      <p:pic>
        <p:nvPicPr>
          <p:cNvPr id="6" name="Image 0" descr="assets/icon_spra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2524" y="2013143"/>
            <a:ext cx="399410" cy="39941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685800" y="2743200"/>
            <a:ext cx="229285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B3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Spray Treatments</a:t>
            </a:r>
            <a:endParaRPr lang="en-US" sz="135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337560"/>
            <a:ext cx="220141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5B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Spraying leaves with glutathione, proline, or glycine betaine gives plants a quick external antioxidant boost.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3390138" y="1554480"/>
            <a:ext cx="2567178" cy="3200400"/>
          </a:xfrm>
          <a:prstGeom prst="roundRect">
            <a:avLst>
              <a:gd name="adj" fmla="val 3562"/>
            </a:avLst>
          </a:prstGeom>
          <a:solidFill>
            <a:srgbClr val="EDF5F0"/>
          </a:solidFill>
          <a:ln/>
          <a:effectLst>
            <a:outerShdw sx="100000" sy="100000" kx="0" ky="0" algn="bl" rotWithShape="0" blurRad="101600" dist="25400" dir="5400000">
              <a:srgbClr val="9AB0A2">
                <a:alpha val="2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4289679" y="1828800"/>
            <a:ext cx="768096" cy="768096"/>
          </a:xfrm>
          <a:prstGeom prst="ellipse">
            <a:avLst/>
          </a:prstGeom>
          <a:solidFill>
            <a:srgbClr val="B9822C"/>
          </a:solidFill>
          <a:ln/>
        </p:spPr>
      </p:sp>
      <p:pic>
        <p:nvPicPr>
          <p:cNvPr id="11" name="Image 1" descr="assets/icon_seedwate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4022" y="2013143"/>
            <a:ext cx="399410" cy="39941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3527298" y="2743200"/>
            <a:ext cx="229285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B3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Seed Priming</a:t>
            </a:r>
            <a:endParaRPr lang="en-US" sz="1350" dirty="0"/>
          </a:p>
        </p:txBody>
      </p:sp>
      <p:sp>
        <p:nvSpPr>
          <p:cNvPr id="13" name="Text 9"/>
          <p:cNvSpPr txBox="1"/>
          <p:nvPr/>
        </p:nvSpPr>
        <p:spPr>
          <a:xfrm>
            <a:off x="3573018" y="3337560"/>
            <a:ext cx="220141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5B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Soaking seeds in protective compounds before planting helps seedlings cope with stress from day one.</a:t>
            </a:r>
            <a:endParaRPr lang="en-US" sz="1100" dirty="0"/>
          </a:p>
        </p:txBody>
      </p:sp>
      <p:sp>
        <p:nvSpPr>
          <p:cNvPr id="14" name="Shape 10"/>
          <p:cNvSpPr/>
          <p:nvPr/>
        </p:nvSpPr>
        <p:spPr>
          <a:xfrm>
            <a:off x="6231636" y="1554480"/>
            <a:ext cx="2567178" cy="3200400"/>
          </a:xfrm>
          <a:prstGeom prst="roundRect">
            <a:avLst>
              <a:gd name="adj" fmla="val 3562"/>
            </a:avLst>
          </a:prstGeom>
          <a:solidFill>
            <a:srgbClr val="EDF5F0"/>
          </a:solidFill>
          <a:ln/>
          <a:effectLst>
            <a:outerShdw sx="100000" sy="100000" kx="0" ky="0" algn="bl" rotWithShape="0" blurRad="101600" dist="25400" dir="5400000">
              <a:srgbClr val="9AB0A2">
                <a:alpha val="22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7131177" y="1828800"/>
            <a:ext cx="768096" cy="768096"/>
          </a:xfrm>
          <a:prstGeom prst="ellipse">
            <a:avLst/>
          </a:prstGeom>
          <a:solidFill>
            <a:srgbClr val="2D6A4F"/>
          </a:solidFill>
          <a:ln/>
        </p:spPr>
      </p:sp>
      <p:pic>
        <p:nvPicPr>
          <p:cNvPr id="16" name="Image 2" descr="assets/icon_dna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520" y="2013143"/>
            <a:ext cx="399410" cy="39941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6368796" y="2743200"/>
            <a:ext cx="229285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B3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Stronger Varieties</a:t>
            </a:r>
            <a:endParaRPr lang="en-US" sz="1350" dirty="0"/>
          </a:p>
        </p:txBody>
      </p:sp>
      <p:sp>
        <p:nvSpPr>
          <p:cNvPr id="18" name="Text 13"/>
          <p:cNvSpPr txBox="1"/>
          <p:nvPr/>
        </p:nvSpPr>
        <p:spPr>
          <a:xfrm>
            <a:off x="6414516" y="3337560"/>
            <a:ext cx="220141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5B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Breeding and biotechnology can give crops naturally more powerful antioxidant systems.</a:t>
            </a:r>
            <a:endParaRPr lang="en-US" sz="1100" dirty="0"/>
          </a:p>
        </p:txBody>
      </p:sp>
      <p:sp>
        <p:nvSpPr>
          <p:cNvPr id="19" name="Shape 14"/>
          <p:cNvSpPr/>
          <p:nvPr/>
        </p:nvSpPr>
        <p:spPr>
          <a:xfrm>
            <a:off x="9073134" y="1554480"/>
            <a:ext cx="2567178" cy="3200400"/>
          </a:xfrm>
          <a:prstGeom prst="roundRect">
            <a:avLst>
              <a:gd name="adj" fmla="val 3562"/>
            </a:avLst>
          </a:prstGeom>
          <a:solidFill>
            <a:srgbClr val="EDF5F0"/>
          </a:solidFill>
          <a:ln/>
          <a:effectLst>
            <a:outerShdw sx="100000" sy="100000" kx="0" ky="0" algn="bl" rotWithShape="0" blurRad="101600" dist="25400" dir="5400000">
              <a:srgbClr val="9AB0A2">
                <a:alpha val="22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9972675" y="1828800"/>
            <a:ext cx="768096" cy="768096"/>
          </a:xfrm>
          <a:prstGeom prst="ellipse">
            <a:avLst/>
          </a:prstGeom>
          <a:solidFill>
            <a:srgbClr val="B33A2C"/>
          </a:solidFill>
          <a:ln/>
        </p:spPr>
      </p:sp>
      <p:pic>
        <p:nvPicPr>
          <p:cNvPr id="21" name="Image 3" descr="assets/icon_microscop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57018" y="2013143"/>
            <a:ext cx="399410" cy="399410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9210294" y="2743200"/>
            <a:ext cx="229285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B3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Friendly Soil Microbes</a:t>
            </a:r>
            <a:endParaRPr lang="en-US" sz="1350" dirty="0"/>
          </a:p>
        </p:txBody>
      </p:sp>
      <p:sp>
        <p:nvSpPr>
          <p:cNvPr id="23" name="Text 17"/>
          <p:cNvSpPr txBox="1"/>
          <p:nvPr/>
        </p:nvSpPr>
        <p:spPr>
          <a:xfrm>
            <a:off x="9256014" y="3337560"/>
            <a:ext cx="220141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5B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Certain beneficial bacteria (PGPR) around the roots help plants handle stress better.</a:t>
            </a:r>
            <a:endParaRPr lang="en-US" sz="1100" dirty="0"/>
          </a:p>
        </p:txBody>
      </p:sp>
      <p:sp>
        <p:nvSpPr>
          <p:cNvPr id="24" name="Shape 18"/>
          <p:cNvSpPr/>
          <p:nvPr/>
        </p:nvSpPr>
        <p:spPr>
          <a:xfrm>
            <a:off x="548640" y="5029200"/>
            <a:ext cx="11091672" cy="1051560"/>
          </a:xfrm>
          <a:prstGeom prst="roundRect">
            <a:avLst>
              <a:gd name="adj" fmla="val 8696"/>
            </a:avLst>
          </a:prstGeom>
          <a:solidFill>
            <a:srgbClr val="1B3A2C"/>
          </a:solidFill>
          <a:ln/>
        </p:spPr>
      </p:sp>
      <p:sp>
        <p:nvSpPr>
          <p:cNvPr id="25" name="Text 19"/>
          <p:cNvSpPr txBox="1"/>
          <p:nvPr/>
        </p:nvSpPr>
        <p:spPr>
          <a:xfrm>
            <a:off x="868680" y="5029200"/>
            <a:ext cx="1045159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F2B8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examples:  </a:t>
            </a:r>
            <a:pPr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wheat seeds treated with melatonin germinated better under stress; chickpeas soaked in glutathione kept more chlorophyll and photosynthesis during drought.</a:t>
            </a:r>
            <a:endParaRPr lang="en-US" sz="1350" dirty="0"/>
          </a:p>
        </p:txBody>
      </p:sp>
      <p:sp>
        <p:nvSpPr>
          <p:cNvPr id="27" name="Text 20"/>
          <p:cNvSpPr txBox="1"/>
          <p:nvPr/>
        </p:nvSpPr>
        <p:spPr>
          <a:xfrm>
            <a:off x="548640" y="651052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B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ROS Detoxification &amp; Stress Mitigation in Plants</a:t>
            </a:r>
            <a:endParaRPr lang="en-US" sz="950" dirty="0"/>
          </a:p>
        </p:txBody>
      </p:sp>
      <p:sp>
        <p:nvSpPr>
          <p:cNvPr id="28" name="Shape 21"/>
          <p:cNvSpPr/>
          <p:nvPr/>
        </p:nvSpPr>
        <p:spPr>
          <a:xfrm>
            <a:off x="11430000" y="6419088"/>
            <a:ext cx="310896" cy="310896"/>
          </a:xfrm>
          <a:prstGeom prst="ellipse">
            <a:avLst/>
          </a:prstGeom>
          <a:solidFill>
            <a:srgbClr val="2D6A4F"/>
          </a:solidFill>
          <a:ln/>
        </p:spPr>
      </p:sp>
      <p:sp>
        <p:nvSpPr>
          <p:cNvPr id="29" name="Text 22"/>
          <p:cNvSpPr txBox="1"/>
          <p:nvPr/>
        </p:nvSpPr>
        <p:spPr>
          <a:xfrm>
            <a:off x="11430000" y="641908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B3A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2B8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SUMMARY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04672"/>
            <a:ext cx="1109167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Takeaways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402336" cy="402336"/>
          </a:xfrm>
          <a:prstGeom prst="ellipse">
            <a:avLst/>
          </a:prstGeom>
          <a:solidFill>
            <a:srgbClr val="52B788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48640" y="169164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B3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1133856" y="1618488"/>
            <a:ext cx="1045159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500" dirty="0">
                <a:solidFill>
                  <a:srgbClr val="F6FA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ROS are natural, reactive oxygen molecules — a few are normal, but stress makes too many.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48640" y="2587752"/>
            <a:ext cx="402336" cy="402336"/>
          </a:xfrm>
          <a:prstGeom prst="ellipse">
            <a:avLst/>
          </a:prstGeom>
          <a:solidFill>
            <a:srgbClr val="52B788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48640" y="258775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B3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1133856" y="2514600"/>
            <a:ext cx="1045159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500" dirty="0">
                <a:solidFill>
                  <a:srgbClr val="F6FA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 much ROS damages membranes, proteins, DNA, and chlorophyll.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548640" y="3483864"/>
            <a:ext cx="402336" cy="402336"/>
          </a:xfrm>
          <a:prstGeom prst="ellipse">
            <a:avLst/>
          </a:prstGeom>
          <a:solidFill>
            <a:srgbClr val="52B788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48640" y="348386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B3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1133856" y="3410712"/>
            <a:ext cx="1045159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500" dirty="0">
                <a:solidFill>
                  <a:srgbClr val="F6FA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Enzyme Squad (SOD, CAT, APX...) breaks ROS down step by step, fast.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548640" y="4379976"/>
            <a:ext cx="402336" cy="402336"/>
          </a:xfrm>
          <a:prstGeom prst="ellipse">
            <a:avLst/>
          </a:prstGeom>
          <a:solidFill>
            <a:srgbClr val="52B788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48640" y="437997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B3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1133856" y="4306824"/>
            <a:ext cx="1045159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500" dirty="0">
                <a:solidFill>
                  <a:srgbClr val="F6FA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Helper Molecules (vitamin C, vitamin E, pigments, proline) soak up ROS directly and recycle each other.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548640" y="5276088"/>
            <a:ext cx="402336" cy="402336"/>
          </a:xfrm>
          <a:prstGeom prst="ellipse">
            <a:avLst/>
          </a:prstGeom>
          <a:solidFill>
            <a:srgbClr val="52B788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48640" y="527608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B3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1133856" y="5202936"/>
            <a:ext cx="1045159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500" dirty="0">
                <a:solidFill>
                  <a:srgbClr val="F6FA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can boost these natural defenses with sprays, seed priming, better breeding, and friendly soil microbes.</a:t>
            </a:r>
            <a:endParaRPr lang="en-US" sz="1500" dirty="0"/>
          </a:p>
        </p:txBody>
      </p:sp>
      <p:pic>
        <p:nvPicPr>
          <p:cNvPr id="19" name="Image 0" descr="assets/leaf_moti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263640"/>
            <a:ext cx="12188952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2D6A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REFERENCES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9167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1B3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References &amp; Further Reading</a:t>
            </a:r>
            <a:endParaRPr lang="en-US" sz="33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481328"/>
            <a:ext cx="5271516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spcAft>
                <a:spcPts val="1600"/>
              </a:spcAft>
              <a:buNone/>
            </a:pPr>
            <a:r>
              <a:rPr lang="en-US" sz="1200" dirty="0">
                <a:solidFill>
                  <a:srgbClr val="2D6A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Apel, K., &amp; Hirt, H. (2004). Reactive oxygen species: metabolism, oxidative stress, and signal transduction. Annual Review of Plant Biology, 55, 373–399.</a:t>
            </a:r>
            <a:endParaRPr lang="en-US" sz="1200" dirty="0"/>
          </a:p>
          <a:p>
            <a:pPr indent="0" marL="0">
              <a:lnSpc>
                <a:spcPct val="115000"/>
              </a:lnSpc>
              <a:spcAft>
                <a:spcPts val="1600"/>
              </a:spcAft>
              <a:buNone/>
            </a:pPr>
            <a:r>
              <a:rPr lang="en-US" sz="1200" dirty="0">
                <a:solidFill>
                  <a:srgbClr val="2D6A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Mittler, R. (2002). Oxidative stress, antioxidants and stress tolerance. Trends in Plant Science, 7(9), 405–410.</a:t>
            </a:r>
            <a:endParaRPr lang="en-US" sz="1200" dirty="0"/>
          </a:p>
          <a:p>
            <a:pPr indent="0" marL="0">
              <a:lnSpc>
                <a:spcPct val="115000"/>
              </a:lnSpc>
              <a:spcAft>
                <a:spcPts val="1600"/>
              </a:spcAft>
              <a:buNone/>
            </a:pPr>
            <a:r>
              <a:rPr lang="en-US" sz="1200" dirty="0">
                <a:solidFill>
                  <a:srgbClr val="2D6A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Foyer, C. H., &amp; Noctor, G. (2011). Ascorbate and glutathione: the heart of the redox hub. Plant Physiology, 155(1), 2–18.</a:t>
            </a:r>
            <a:endParaRPr lang="en-US" sz="1200" dirty="0"/>
          </a:p>
          <a:p>
            <a:pPr indent="0" marL="0">
              <a:lnSpc>
                <a:spcPct val="115000"/>
              </a:lnSpc>
              <a:spcAft>
                <a:spcPts val="1600"/>
              </a:spcAft>
              <a:buNone/>
            </a:pPr>
            <a:r>
              <a:rPr lang="en-US" sz="1200" dirty="0">
                <a:solidFill>
                  <a:srgbClr val="2D6A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Fathi, A., et al. (2025). Reactive Oxygen Species (ROS) and Antioxidant Systems in Enhancing Plant Resilience Against Abiotic Stress. International Journal of Agronomy.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368796" y="1481328"/>
            <a:ext cx="5271516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spcAft>
                <a:spcPts val="1600"/>
              </a:spcAft>
              <a:buNone/>
            </a:pPr>
            <a:r>
              <a:rPr lang="en-US" sz="1200" dirty="0">
                <a:solidFill>
                  <a:srgbClr val="2D6A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Antioxidant Defense System in Plants: ROS Production, Signaling, and Scavenging During Abiotic Stress-Induced Oxidative Damage. (2025). Stresses, 11(5), 477. MDPI.</a:t>
            </a:r>
            <a:endParaRPr lang="en-US" sz="1200" dirty="0"/>
          </a:p>
          <a:p>
            <a:pPr indent="0" marL="0">
              <a:lnSpc>
                <a:spcPct val="115000"/>
              </a:lnSpc>
              <a:spcAft>
                <a:spcPts val="1600"/>
              </a:spcAft>
              <a:buNone/>
            </a:pPr>
            <a:r>
              <a:rPr lang="en-US" sz="1200" dirty="0">
                <a:solidFill>
                  <a:srgbClr val="2D6A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Antioxidant Defense Systems in Plants: Mechanisms, Regulation, and Biotechnological Strategies for Enhanced Oxidative Stress Tolerance. (2025). Life, 15(8), 1293. MDPI.</a:t>
            </a:r>
            <a:endParaRPr lang="en-US" sz="1200" dirty="0"/>
          </a:p>
          <a:p>
            <a:pPr indent="0" marL="0">
              <a:lnSpc>
                <a:spcPct val="115000"/>
              </a:lnSpc>
              <a:spcAft>
                <a:spcPts val="1600"/>
              </a:spcAft>
              <a:buNone/>
            </a:pPr>
            <a:r>
              <a:rPr lang="en-US" sz="1200" dirty="0">
                <a:solidFill>
                  <a:srgbClr val="2D6A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Rasheed, R., et al. (2022). Using Exogenous Melatonin, Glutathione, Proline, and Glycine Betaine Treatments to Combat Abiotic Stresses in Crops. Plants (Basel).</a:t>
            </a:r>
            <a:endParaRPr lang="en-US" sz="1200" dirty="0"/>
          </a:p>
          <a:p>
            <a:pPr indent="0" marL="0">
              <a:lnSpc>
                <a:spcPct val="115000"/>
              </a:lnSpc>
              <a:spcAft>
                <a:spcPts val="1600"/>
              </a:spcAft>
              <a:buNone/>
            </a:pPr>
            <a:r>
              <a:rPr lang="en-US" sz="1200" dirty="0">
                <a:solidFill>
                  <a:srgbClr val="2D6A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Roles of Glycine Betaine and Proline in Improving Plant Abiotic Stress Resistance. Environmental and Experimental Botany.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1052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B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ROS Detoxification &amp; Stress Mitigation in Plants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11430000" y="6419088"/>
            <a:ext cx="310896" cy="310896"/>
          </a:xfrm>
          <a:prstGeom prst="ellipse">
            <a:avLst/>
          </a:prstGeom>
          <a:solidFill>
            <a:srgbClr val="2D6A4F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430000" y="641908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2026-08-27T06:05:07Z</dcterms:created>
  <dcterms:modified xsi:type="dcterms:W3CDTF">2026-08-27T06:05:07Z</dcterms:modified>
</cp:coreProperties>
</file>