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10"/>
  </p:normalViewPr>
  <p:slideViewPr>
    <p:cSldViewPr snapToGrid="0" snapToObjects="1">
      <p:cViewPr varScale="1">
        <p:scale>
          <a:sx n="121" d="100"/>
          <a:sy n="121" d="100"/>
        </p:scale>
        <p:origin x="200"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1538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3D59"/>
        </a:solidFill>
        <a:effectLst/>
      </p:bgPr>
    </p:bg>
    <p:spTree>
      <p:nvGrpSpPr>
        <p:cNvPr id="1" name=""/>
        <p:cNvGrpSpPr/>
        <p:nvPr/>
      </p:nvGrpSpPr>
      <p:grpSpPr>
        <a:xfrm>
          <a:off x="0" y="0"/>
          <a:ext cx="0" cy="0"/>
          <a:chOff x="0" y="0"/>
          <a:chExt cx="0" cy="0"/>
        </a:xfrm>
      </p:grpSpPr>
      <p:sp>
        <p:nvSpPr>
          <p:cNvPr id="2" name="Shape 0"/>
          <p:cNvSpPr/>
          <p:nvPr/>
        </p:nvSpPr>
        <p:spPr>
          <a:xfrm>
            <a:off x="8595360" y="914400"/>
            <a:ext cx="164592" cy="164592"/>
          </a:xfrm>
          <a:prstGeom prst="ellipse">
            <a:avLst/>
          </a:prstGeom>
          <a:solidFill>
            <a:srgbClr val="F4A300"/>
          </a:solidFill>
          <a:ln/>
        </p:spPr>
      </p:sp>
      <p:sp>
        <p:nvSpPr>
          <p:cNvPr id="3" name="Shape 1"/>
          <p:cNvSpPr/>
          <p:nvPr/>
        </p:nvSpPr>
        <p:spPr>
          <a:xfrm>
            <a:off x="8595360" y="1737360"/>
            <a:ext cx="164592" cy="164592"/>
          </a:xfrm>
          <a:prstGeom prst="ellipse">
            <a:avLst/>
          </a:prstGeom>
          <a:solidFill>
            <a:srgbClr val="1C7293"/>
          </a:solidFill>
          <a:ln/>
        </p:spPr>
      </p:sp>
      <p:sp>
        <p:nvSpPr>
          <p:cNvPr id="4" name="Shape 2"/>
          <p:cNvSpPr/>
          <p:nvPr/>
        </p:nvSpPr>
        <p:spPr>
          <a:xfrm>
            <a:off x="9052560" y="1308351"/>
            <a:ext cx="164592" cy="164592"/>
          </a:xfrm>
          <a:prstGeom prst="ellipse">
            <a:avLst/>
          </a:prstGeom>
          <a:solidFill>
            <a:srgbClr val="F4A300"/>
          </a:solidFill>
          <a:ln/>
        </p:spPr>
      </p:sp>
      <p:sp>
        <p:nvSpPr>
          <p:cNvPr id="5" name="Shape 3"/>
          <p:cNvSpPr/>
          <p:nvPr/>
        </p:nvSpPr>
        <p:spPr>
          <a:xfrm>
            <a:off x="9052560" y="1343409"/>
            <a:ext cx="164592" cy="164592"/>
          </a:xfrm>
          <a:prstGeom prst="ellipse">
            <a:avLst/>
          </a:prstGeom>
          <a:solidFill>
            <a:srgbClr val="1C7293"/>
          </a:solidFill>
          <a:ln/>
        </p:spPr>
      </p:sp>
      <p:sp>
        <p:nvSpPr>
          <p:cNvPr id="6" name="Shape 4"/>
          <p:cNvSpPr/>
          <p:nvPr/>
        </p:nvSpPr>
        <p:spPr>
          <a:xfrm>
            <a:off x="9509760" y="1404167"/>
            <a:ext cx="164592" cy="164592"/>
          </a:xfrm>
          <a:prstGeom prst="ellipse">
            <a:avLst/>
          </a:prstGeom>
          <a:solidFill>
            <a:srgbClr val="F4A300"/>
          </a:solidFill>
          <a:ln/>
        </p:spPr>
      </p:sp>
      <p:sp>
        <p:nvSpPr>
          <p:cNvPr id="7" name="Shape 5"/>
          <p:cNvSpPr/>
          <p:nvPr/>
        </p:nvSpPr>
        <p:spPr>
          <a:xfrm>
            <a:off x="9509760" y="1247593"/>
            <a:ext cx="164592" cy="164592"/>
          </a:xfrm>
          <a:prstGeom prst="ellipse">
            <a:avLst/>
          </a:prstGeom>
          <a:solidFill>
            <a:srgbClr val="1C7293"/>
          </a:solidFill>
          <a:ln/>
        </p:spPr>
      </p:sp>
      <p:sp>
        <p:nvSpPr>
          <p:cNvPr id="8" name="Shape 6"/>
          <p:cNvSpPr/>
          <p:nvPr/>
        </p:nvSpPr>
        <p:spPr>
          <a:xfrm>
            <a:off x="9966960" y="1129338"/>
            <a:ext cx="164592" cy="164592"/>
          </a:xfrm>
          <a:prstGeom prst="ellipse">
            <a:avLst/>
          </a:prstGeom>
          <a:solidFill>
            <a:srgbClr val="F4A300"/>
          </a:solidFill>
          <a:ln/>
        </p:spPr>
      </p:sp>
      <p:sp>
        <p:nvSpPr>
          <p:cNvPr id="9" name="Shape 7"/>
          <p:cNvSpPr/>
          <p:nvPr/>
        </p:nvSpPr>
        <p:spPr>
          <a:xfrm>
            <a:off x="9966960" y="1522422"/>
            <a:ext cx="164592" cy="164592"/>
          </a:xfrm>
          <a:prstGeom prst="ellipse">
            <a:avLst/>
          </a:prstGeom>
          <a:solidFill>
            <a:srgbClr val="1C7293"/>
          </a:solidFill>
          <a:ln/>
        </p:spPr>
      </p:sp>
      <p:sp>
        <p:nvSpPr>
          <p:cNvPr id="10" name="Shape 8"/>
          <p:cNvSpPr/>
          <p:nvPr/>
        </p:nvSpPr>
        <p:spPr>
          <a:xfrm>
            <a:off x="10424160" y="691848"/>
            <a:ext cx="164592" cy="164592"/>
          </a:xfrm>
          <a:prstGeom prst="ellipse">
            <a:avLst/>
          </a:prstGeom>
          <a:solidFill>
            <a:srgbClr val="F4A300"/>
          </a:solidFill>
          <a:ln/>
        </p:spPr>
      </p:sp>
      <p:sp>
        <p:nvSpPr>
          <p:cNvPr id="11" name="Shape 9"/>
          <p:cNvSpPr/>
          <p:nvPr/>
        </p:nvSpPr>
        <p:spPr>
          <a:xfrm>
            <a:off x="10424160" y="1959912"/>
            <a:ext cx="164592" cy="164592"/>
          </a:xfrm>
          <a:prstGeom prst="ellipse">
            <a:avLst/>
          </a:prstGeom>
          <a:solidFill>
            <a:srgbClr val="1C7293"/>
          </a:solidFill>
          <a:ln/>
        </p:spPr>
      </p:sp>
      <p:sp>
        <p:nvSpPr>
          <p:cNvPr id="12" name="Shape 10"/>
          <p:cNvSpPr/>
          <p:nvPr/>
        </p:nvSpPr>
        <p:spPr>
          <a:xfrm>
            <a:off x="10881360" y="422781"/>
            <a:ext cx="164592" cy="164592"/>
          </a:xfrm>
          <a:prstGeom prst="ellipse">
            <a:avLst/>
          </a:prstGeom>
          <a:solidFill>
            <a:srgbClr val="F4A300"/>
          </a:solidFill>
          <a:ln/>
        </p:spPr>
      </p:sp>
      <p:sp>
        <p:nvSpPr>
          <p:cNvPr id="13" name="Shape 11"/>
          <p:cNvSpPr/>
          <p:nvPr/>
        </p:nvSpPr>
        <p:spPr>
          <a:xfrm>
            <a:off x="10881360" y="2228979"/>
            <a:ext cx="164592" cy="164592"/>
          </a:xfrm>
          <a:prstGeom prst="ellipse">
            <a:avLst/>
          </a:prstGeom>
          <a:solidFill>
            <a:srgbClr val="1C7293"/>
          </a:solidFill>
          <a:ln/>
        </p:spPr>
      </p:sp>
      <p:sp>
        <p:nvSpPr>
          <p:cNvPr id="14" name="Shape 12"/>
          <p:cNvSpPr/>
          <p:nvPr/>
        </p:nvSpPr>
        <p:spPr>
          <a:xfrm>
            <a:off x="11338560" y="525761"/>
            <a:ext cx="164592" cy="164592"/>
          </a:xfrm>
          <a:prstGeom prst="ellipse">
            <a:avLst/>
          </a:prstGeom>
          <a:solidFill>
            <a:srgbClr val="F4A300"/>
          </a:solidFill>
          <a:ln/>
        </p:spPr>
      </p:sp>
      <p:sp>
        <p:nvSpPr>
          <p:cNvPr id="15" name="Shape 13"/>
          <p:cNvSpPr/>
          <p:nvPr/>
        </p:nvSpPr>
        <p:spPr>
          <a:xfrm>
            <a:off x="11338560" y="2125999"/>
            <a:ext cx="164592" cy="164592"/>
          </a:xfrm>
          <a:prstGeom prst="ellipse">
            <a:avLst/>
          </a:prstGeom>
          <a:solidFill>
            <a:srgbClr val="1C7293"/>
          </a:solidFill>
          <a:ln/>
        </p:spPr>
      </p:sp>
      <p:sp>
        <p:nvSpPr>
          <p:cNvPr id="16" name="Text 14"/>
          <p:cNvSpPr/>
          <p:nvPr/>
        </p:nvSpPr>
        <p:spPr>
          <a:xfrm>
            <a:off x="731520" y="1965960"/>
            <a:ext cx="8229600" cy="365760"/>
          </a:xfrm>
          <a:prstGeom prst="rect">
            <a:avLst/>
          </a:prstGeom>
          <a:noFill/>
          <a:ln/>
        </p:spPr>
        <p:txBody>
          <a:bodyPr wrap="square" rtlCol="0" anchor="ctr"/>
          <a:lstStyle/>
          <a:p>
            <a:pPr marL="0" indent="0">
              <a:buNone/>
            </a:pPr>
            <a:r>
              <a:rPr lang="en-US" sz="1400" b="1" kern="0" spc="200" dirty="0">
                <a:solidFill>
                  <a:srgbClr val="F4A300"/>
                </a:solidFill>
                <a:latin typeface="Calibri" pitchFamily="34" charset="0"/>
                <a:ea typeface="Calibri" pitchFamily="34" charset="-122"/>
                <a:cs typeface="Calibri" pitchFamily="34" charset="-120"/>
              </a:rPr>
              <a:t>MOLECULAR GENETICS</a:t>
            </a:r>
            <a:endParaRPr lang="en-US" sz="1400" dirty="0"/>
          </a:p>
        </p:txBody>
      </p:sp>
      <p:sp>
        <p:nvSpPr>
          <p:cNvPr id="17" name="Text 15"/>
          <p:cNvSpPr/>
          <p:nvPr/>
        </p:nvSpPr>
        <p:spPr>
          <a:xfrm>
            <a:off x="731520" y="2331720"/>
            <a:ext cx="9601200" cy="1188720"/>
          </a:xfrm>
          <a:prstGeom prst="rect">
            <a:avLst/>
          </a:prstGeom>
          <a:noFill/>
          <a:ln/>
        </p:spPr>
        <p:txBody>
          <a:bodyPr wrap="square" rtlCol="0" anchor="ctr"/>
          <a:lstStyle/>
          <a:p>
            <a:pPr marL="0" indent="0">
              <a:buNone/>
            </a:pPr>
            <a:r>
              <a:rPr lang="en-US" sz="5200" b="1" dirty="0">
                <a:solidFill>
                  <a:srgbClr val="FFFFFF"/>
                </a:solidFill>
                <a:latin typeface="Cambria" pitchFamily="34" charset="0"/>
                <a:ea typeface="Cambria" pitchFamily="34" charset="-122"/>
                <a:cs typeface="Cambria" pitchFamily="34" charset="-120"/>
              </a:rPr>
              <a:t>Sequencing Genomes</a:t>
            </a:r>
            <a:endParaRPr lang="en-US" sz="5200" dirty="0"/>
          </a:p>
        </p:txBody>
      </p:sp>
      <p:sp>
        <p:nvSpPr>
          <p:cNvPr id="18" name="Text 16"/>
          <p:cNvSpPr/>
          <p:nvPr/>
        </p:nvSpPr>
        <p:spPr>
          <a:xfrm>
            <a:off x="731520" y="3429000"/>
            <a:ext cx="9144000" cy="548640"/>
          </a:xfrm>
          <a:prstGeom prst="rect">
            <a:avLst/>
          </a:prstGeom>
          <a:noFill/>
          <a:ln/>
        </p:spPr>
        <p:txBody>
          <a:bodyPr wrap="square" rtlCol="0" anchor="ctr"/>
          <a:lstStyle/>
          <a:p>
            <a:pPr marL="0" indent="0">
              <a:buNone/>
            </a:pPr>
            <a:r>
              <a:rPr lang="en-US" sz="2000" i="1" dirty="0">
                <a:solidFill>
                  <a:srgbClr val="CADCE0"/>
                </a:solidFill>
                <a:latin typeface="Calibri" pitchFamily="34" charset="0"/>
                <a:ea typeface="Calibri" pitchFamily="34" charset="-122"/>
                <a:cs typeface="Calibri" pitchFamily="34" charset="-120"/>
              </a:rPr>
              <a:t>How DNA Sequences Are Determined and Analyzed</a:t>
            </a:r>
            <a:endParaRPr lang="en-US" sz="2000" dirty="0"/>
          </a:p>
        </p:txBody>
      </p:sp>
      <p:sp>
        <p:nvSpPr>
          <p:cNvPr id="19" name="Shape 17"/>
          <p:cNvSpPr/>
          <p:nvPr/>
        </p:nvSpPr>
        <p:spPr>
          <a:xfrm>
            <a:off x="731520" y="4160520"/>
            <a:ext cx="2011680" cy="0"/>
          </a:xfrm>
          <a:prstGeom prst="line">
            <a:avLst/>
          </a:prstGeom>
          <a:noFill/>
          <a:ln w="38100">
            <a:solidFill>
              <a:srgbClr val="1C7293"/>
            </a:solidFill>
            <a:prstDash val="solid"/>
          </a:ln>
        </p:spPr>
      </p:sp>
      <p:sp>
        <p:nvSpPr>
          <p:cNvPr id="20" name="Text 18"/>
          <p:cNvSpPr/>
          <p:nvPr/>
        </p:nvSpPr>
        <p:spPr>
          <a:xfrm>
            <a:off x="731520" y="4343400"/>
            <a:ext cx="9875520" cy="640080"/>
          </a:xfrm>
          <a:prstGeom prst="rect">
            <a:avLst/>
          </a:prstGeom>
          <a:noFill/>
          <a:ln/>
        </p:spPr>
        <p:txBody>
          <a:bodyPr wrap="square" rtlCol="0" anchor="ctr"/>
          <a:lstStyle/>
          <a:p>
            <a:pPr marL="0" indent="0">
              <a:buNone/>
            </a:pPr>
            <a:r>
              <a:rPr lang="en-US" sz="1400" dirty="0">
                <a:solidFill>
                  <a:srgbClr val="CADCE0"/>
                </a:solidFill>
                <a:latin typeface="Calibri" pitchFamily="34" charset="0"/>
                <a:ea typeface="Calibri" pitchFamily="34" charset="-122"/>
                <a:cs typeface="Calibri" pitchFamily="34" charset="-120"/>
              </a:rPr>
              <a:t>Dideoxy (Sanger) Sequencing  •  Automated Sequencing  •  Next-Generation Sequencing  •  Third-Generation Sequencing</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INTRODUCTION</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What Is DNA Sequencing?</a:t>
            </a:r>
            <a:endParaRPr lang="en-US" sz="3200" dirty="0"/>
          </a:p>
        </p:txBody>
      </p:sp>
      <p:sp>
        <p:nvSpPr>
          <p:cNvPr id="4" name="Text 2"/>
          <p:cNvSpPr/>
          <p:nvPr/>
        </p:nvSpPr>
        <p:spPr>
          <a:xfrm>
            <a:off x="548640" y="1508760"/>
            <a:ext cx="11064240" cy="822960"/>
          </a:xfrm>
          <a:prstGeom prst="rect">
            <a:avLst/>
          </a:prstGeom>
          <a:noFill/>
          <a:ln/>
        </p:spPr>
        <p:txBody>
          <a:bodyPr wrap="square" rtlCol="0" anchor="ctr"/>
          <a:lstStyle/>
          <a:p>
            <a:pPr marL="0" indent="0">
              <a:lnSpc>
                <a:spcPct val="115000"/>
              </a:lnSpc>
              <a:buNone/>
            </a:pPr>
            <a:r>
              <a:rPr lang="en-US" sz="1600" dirty="0">
                <a:solidFill>
                  <a:srgbClr val="1B262C"/>
                </a:solidFill>
                <a:latin typeface="Calibri" pitchFamily="34" charset="0"/>
                <a:ea typeface="Calibri" pitchFamily="34" charset="-122"/>
                <a:cs typeface="Calibri" pitchFamily="34" charset="-120"/>
              </a:rPr>
              <a:t>DNA sequencing determines the order of bases in a DNA molecule. It allows the genetic information in DNA to be read directly, providing an enormous amount of information about gene structure and function.</a:t>
            </a:r>
            <a:endParaRPr lang="en-US" sz="1600" dirty="0"/>
          </a:p>
        </p:txBody>
      </p:sp>
      <p:sp>
        <p:nvSpPr>
          <p:cNvPr id="5" name="Shape 3"/>
          <p:cNvSpPr/>
          <p:nvPr/>
        </p:nvSpPr>
        <p:spPr>
          <a:xfrm>
            <a:off x="548640" y="2606040"/>
            <a:ext cx="5303520" cy="3246120"/>
          </a:xfrm>
          <a:prstGeom prst="roundRect">
            <a:avLst>
              <a:gd name="adj" fmla="val 3380"/>
            </a:avLst>
          </a:prstGeom>
          <a:solidFill>
            <a:srgbClr val="FFFFFF"/>
          </a:solidFill>
          <a:ln w="12700">
            <a:solidFill>
              <a:srgbClr val="D9E2E6"/>
            </a:solidFill>
            <a:prstDash val="solid"/>
          </a:ln>
          <a:effectLst>
            <a:outerShdw blurRad="101600" dist="38100" dir="5400000" algn="bl" rotWithShape="0">
              <a:srgbClr val="3A4A52">
                <a:alpha val="18000"/>
              </a:srgbClr>
            </a:outerShdw>
          </a:effectLst>
        </p:spPr>
      </p:sp>
      <p:sp>
        <p:nvSpPr>
          <p:cNvPr id="6" name="Shape 4"/>
          <p:cNvSpPr/>
          <p:nvPr/>
        </p:nvSpPr>
        <p:spPr>
          <a:xfrm>
            <a:off x="6309360" y="2606040"/>
            <a:ext cx="5760720" cy="3246120"/>
          </a:xfrm>
          <a:prstGeom prst="roundRect">
            <a:avLst>
              <a:gd name="adj" fmla="val 3380"/>
            </a:avLst>
          </a:prstGeom>
          <a:solidFill>
            <a:srgbClr val="FFFFFF"/>
          </a:solidFill>
          <a:ln w="12700">
            <a:solidFill>
              <a:srgbClr val="D9E2E6"/>
            </a:solidFill>
            <a:prstDash val="solid"/>
          </a:ln>
          <a:effectLst>
            <a:outerShdw blurRad="101600" dist="38100" dir="5400000" algn="bl" rotWithShape="0">
              <a:srgbClr val="3A4A52">
                <a:alpha val="18000"/>
              </a:srgbClr>
            </a:outerShdw>
          </a:effectLst>
        </p:spPr>
      </p:sp>
      <p:sp>
        <p:nvSpPr>
          <p:cNvPr id="7" name="Shape 5"/>
          <p:cNvSpPr/>
          <p:nvPr/>
        </p:nvSpPr>
        <p:spPr>
          <a:xfrm>
            <a:off x="868680" y="2926080"/>
            <a:ext cx="502920" cy="502920"/>
          </a:xfrm>
          <a:prstGeom prst="ellipse">
            <a:avLst/>
          </a:prstGeom>
          <a:solidFill>
            <a:srgbClr val="0B3D59"/>
          </a:solidFill>
          <a:ln/>
        </p:spPr>
      </p:sp>
      <p:sp>
        <p:nvSpPr>
          <p:cNvPr id="8" name="Text 6"/>
          <p:cNvSpPr/>
          <p:nvPr/>
        </p:nvSpPr>
        <p:spPr>
          <a:xfrm>
            <a:off x="868680" y="2926080"/>
            <a:ext cx="502920" cy="50292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Text 7"/>
          <p:cNvSpPr/>
          <p:nvPr/>
        </p:nvSpPr>
        <p:spPr>
          <a:xfrm>
            <a:off x="1554480" y="2880360"/>
            <a:ext cx="4206240" cy="548640"/>
          </a:xfrm>
          <a:prstGeom prst="rect">
            <a:avLst/>
          </a:prstGeom>
          <a:noFill/>
          <a:ln/>
        </p:spPr>
        <p:txBody>
          <a:bodyPr wrap="square" rtlCol="0" anchor="ctr"/>
          <a:lstStyle/>
          <a:p>
            <a:pPr marL="0" indent="0">
              <a:buNone/>
            </a:pPr>
            <a:r>
              <a:rPr lang="en-US" sz="1800" b="1" dirty="0">
                <a:solidFill>
                  <a:srgbClr val="0B3D59"/>
                </a:solidFill>
                <a:latin typeface="Cambria" pitchFamily="34" charset="0"/>
                <a:ea typeface="Cambria" pitchFamily="34" charset="-122"/>
                <a:cs typeface="Cambria" pitchFamily="34" charset="-120"/>
              </a:rPr>
              <a:t>The Dideoxy Method (Sanger)</a:t>
            </a:r>
            <a:endParaRPr lang="en-US" sz="1800" dirty="0"/>
          </a:p>
        </p:txBody>
      </p:sp>
      <p:sp>
        <p:nvSpPr>
          <p:cNvPr id="10" name="Text 8"/>
          <p:cNvSpPr/>
          <p:nvPr/>
        </p:nvSpPr>
        <p:spPr>
          <a:xfrm>
            <a:off x="868680" y="3566160"/>
            <a:ext cx="4754880" cy="2057400"/>
          </a:xfrm>
          <a:prstGeom prst="rect">
            <a:avLst/>
          </a:prstGeom>
          <a:noFill/>
          <a:ln/>
        </p:spPr>
        <p:txBody>
          <a:bodyPr wrap="square" rtlCol="0" anchor="ctr"/>
          <a:lstStyle/>
          <a:p>
            <a:pPr marL="342900" indent="-342900">
              <a:lnSpc>
                <a:spcPct val="125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Developed in the mid-1970s by Frederick Sanger and colleagues.</a:t>
            </a:r>
            <a:endParaRPr lang="en-US" sz="1450" dirty="0"/>
          </a:p>
          <a:p>
            <a:pPr marL="342900" indent="-342900">
              <a:lnSpc>
                <a:spcPct val="125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Based on the elongation of DNA by DNA polymerase.</a:t>
            </a:r>
            <a:endParaRPr lang="en-US" sz="1450" dirty="0"/>
          </a:p>
          <a:p>
            <a:pPr marL="342900" indent="-342900">
              <a:lnSpc>
                <a:spcPct val="125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Quickly became the standard procedure for sequencing any purified DNA fragment.</a:t>
            </a:r>
            <a:endParaRPr lang="en-US" sz="1450" dirty="0"/>
          </a:p>
        </p:txBody>
      </p:sp>
      <p:sp>
        <p:nvSpPr>
          <p:cNvPr id="11" name="Shape 9"/>
          <p:cNvSpPr/>
          <p:nvPr/>
        </p:nvSpPr>
        <p:spPr>
          <a:xfrm>
            <a:off x="6629400" y="2926080"/>
            <a:ext cx="502920" cy="502920"/>
          </a:xfrm>
          <a:prstGeom prst="ellipse">
            <a:avLst/>
          </a:prstGeom>
          <a:solidFill>
            <a:srgbClr val="1C7293"/>
          </a:solidFill>
          <a:ln/>
        </p:spPr>
      </p:sp>
      <p:sp>
        <p:nvSpPr>
          <p:cNvPr id="12" name="Text 10"/>
          <p:cNvSpPr/>
          <p:nvPr/>
        </p:nvSpPr>
        <p:spPr>
          <a:xfrm>
            <a:off x="6629400" y="2926080"/>
            <a:ext cx="502920" cy="50292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3" name="Text 11"/>
          <p:cNvSpPr/>
          <p:nvPr/>
        </p:nvSpPr>
        <p:spPr>
          <a:xfrm>
            <a:off x="7315200" y="2862072"/>
            <a:ext cx="4480560" cy="777240"/>
          </a:xfrm>
          <a:prstGeom prst="rect">
            <a:avLst/>
          </a:prstGeom>
          <a:noFill/>
          <a:ln/>
        </p:spPr>
        <p:txBody>
          <a:bodyPr wrap="square" rtlCol="0" anchor="ctr"/>
          <a:lstStyle/>
          <a:p>
            <a:pPr marL="0" indent="0">
              <a:lnSpc>
                <a:spcPct val="105000"/>
              </a:lnSpc>
              <a:buNone/>
            </a:pPr>
            <a:r>
              <a:rPr lang="en-US" sz="1700" b="1" dirty="0">
                <a:solidFill>
                  <a:srgbClr val="0B3D59"/>
                </a:solidFill>
                <a:latin typeface="Cambria" pitchFamily="34" charset="0"/>
                <a:ea typeface="Cambria" pitchFamily="34" charset="-122"/>
                <a:cs typeface="Cambria" pitchFamily="34" charset="-120"/>
              </a:rPr>
              <a:t>The Chemical Method</a:t>
            </a:r>
            <a:endParaRPr lang="en-US" sz="1700" dirty="0"/>
          </a:p>
          <a:p>
            <a:pPr marL="0" indent="0">
              <a:lnSpc>
                <a:spcPct val="105000"/>
              </a:lnSpc>
              <a:buNone/>
            </a:pPr>
            <a:r>
              <a:rPr lang="en-US" sz="1700" b="1" dirty="0">
                <a:solidFill>
                  <a:srgbClr val="0B3D59"/>
                </a:solidFill>
                <a:latin typeface="Cambria" pitchFamily="34" charset="0"/>
                <a:ea typeface="Cambria" pitchFamily="34" charset="-122"/>
                <a:cs typeface="Cambria" pitchFamily="34" charset="-120"/>
              </a:rPr>
              <a:t>(Maxam–Gilbert)</a:t>
            </a:r>
            <a:endParaRPr lang="en-US" sz="1700" dirty="0"/>
          </a:p>
        </p:txBody>
      </p:sp>
      <p:sp>
        <p:nvSpPr>
          <p:cNvPr id="14" name="Text 12"/>
          <p:cNvSpPr/>
          <p:nvPr/>
        </p:nvSpPr>
        <p:spPr>
          <a:xfrm>
            <a:off x="7315200" y="3840480"/>
            <a:ext cx="4754880" cy="1783080"/>
          </a:xfrm>
          <a:prstGeom prst="rect">
            <a:avLst/>
          </a:prstGeom>
          <a:noFill/>
          <a:ln/>
        </p:spPr>
        <p:txBody>
          <a:bodyPr wrap="square" rtlCol="0" anchor="ctr"/>
          <a:lstStyle/>
          <a:p>
            <a:pPr marL="342900" indent="-342900">
              <a:lnSpc>
                <a:spcPct val="125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Developed at about the same time by Allan Maxam and Walter Gilbert.</a:t>
            </a:r>
            <a:endParaRPr lang="en-US" sz="1450" dirty="0"/>
          </a:p>
          <a:p>
            <a:pPr marL="342900" indent="-342900">
              <a:lnSpc>
                <a:spcPct val="125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Based on chemical degradation of DNA rather than enzymatic synthesis.</a:t>
            </a:r>
            <a:endParaRPr lang="en-US" sz="1450" dirty="0"/>
          </a:p>
          <a:p>
            <a:pPr marL="342900" indent="-342900">
              <a:lnSpc>
                <a:spcPct val="125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Largely superseded by the Sanger method in routine practice.</a:t>
            </a:r>
            <a:endParaRPr lang="en-US" sz="1450" dirty="0"/>
          </a:p>
        </p:txBody>
      </p:sp>
      <p:sp>
        <p:nvSpPr>
          <p:cNvPr id="15" name="Text 13"/>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16" name="Text 14"/>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DIDEOXY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The Principle: Replication with Controlled Termination</a:t>
            </a:r>
            <a:endParaRPr lang="en-US" sz="3200" dirty="0"/>
          </a:p>
        </p:txBody>
      </p:sp>
      <p:sp>
        <p:nvSpPr>
          <p:cNvPr id="4" name="Text 2"/>
          <p:cNvSpPr/>
          <p:nvPr/>
        </p:nvSpPr>
        <p:spPr>
          <a:xfrm>
            <a:off x="548640" y="1508760"/>
            <a:ext cx="11064240" cy="640080"/>
          </a:xfrm>
          <a:prstGeom prst="rect">
            <a:avLst/>
          </a:prstGeom>
          <a:noFill/>
          <a:ln/>
        </p:spPr>
        <p:txBody>
          <a:bodyPr wrap="square" rtlCol="0" anchor="ctr"/>
          <a:lstStyle/>
          <a:p>
            <a:pPr marL="0" indent="0">
              <a:lnSpc>
                <a:spcPct val="115000"/>
              </a:lnSpc>
              <a:buNone/>
            </a:pPr>
            <a:r>
              <a:rPr lang="en-US" sz="1600" dirty="0">
                <a:solidFill>
                  <a:srgbClr val="1B262C"/>
                </a:solidFill>
                <a:latin typeface="Calibri" pitchFamily="34" charset="0"/>
                <a:ea typeface="Calibri" pitchFamily="34" charset="-122"/>
                <a:cs typeface="Calibri" pitchFamily="34" charset="-120"/>
              </a:rPr>
              <a:t>The dideoxy (Sanger) method of DNA sequencing is based on replication. The fragment to be sequenced is used as a template to make a series of new DNA molecules.</a:t>
            </a:r>
            <a:endParaRPr lang="en-US" sz="1600" dirty="0"/>
          </a:p>
        </p:txBody>
      </p:sp>
      <p:sp>
        <p:nvSpPr>
          <p:cNvPr id="5" name="Shape 3"/>
          <p:cNvSpPr/>
          <p:nvPr/>
        </p:nvSpPr>
        <p:spPr>
          <a:xfrm>
            <a:off x="548640" y="2514600"/>
            <a:ext cx="3611880" cy="2331720"/>
          </a:xfrm>
          <a:prstGeom prst="roundRect">
            <a:avLst>
              <a:gd name="adj" fmla="val 4706"/>
            </a:avLst>
          </a:prstGeom>
          <a:solidFill>
            <a:srgbClr val="FFFFFF"/>
          </a:solidFill>
          <a:ln w="12700">
            <a:solidFill>
              <a:srgbClr val="D9E2E6"/>
            </a:solidFill>
            <a:prstDash val="solid"/>
          </a:ln>
          <a:effectLst>
            <a:outerShdw blurRad="88900" dist="38100" dir="5400000" algn="bl" rotWithShape="0">
              <a:srgbClr val="3A4A52">
                <a:alpha val="16000"/>
              </a:srgbClr>
            </a:outerShdw>
          </a:effectLst>
        </p:spPr>
      </p:sp>
      <p:sp>
        <p:nvSpPr>
          <p:cNvPr id="6" name="Shape 4"/>
          <p:cNvSpPr/>
          <p:nvPr/>
        </p:nvSpPr>
        <p:spPr>
          <a:xfrm>
            <a:off x="822960" y="2788920"/>
            <a:ext cx="502920" cy="502920"/>
          </a:xfrm>
          <a:prstGeom prst="ellipse">
            <a:avLst/>
          </a:prstGeom>
          <a:solidFill>
            <a:srgbClr val="1C7293"/>
          </a:solidFill>
          <a:ln/>
        </p:spPr>
      </p:sp>
      <p:sp>
        <p:nvSpPr>
          <p:cNvPr id="7" name="Text 5"/>
          <p:cNvSpPr/>
          <p:nvPr/>
        </p:nvSpPr>
        <p:spPr>
          <a:xfrm>
            <a:off x="822960" y="2788920"/>
            <a:ext cx="502920" cy="50292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8" name="Text 6"/>
          <p:cNvSpPr/>
          <p:nvPr/>
        </p:nvSpPr>
        <p:spPr>
          <a:xfrm>
            <a:off x="777240" y="3429000"/>
            <a:ext cx="3154680" cy="502920"/>
          </a:xfrm>
          <a:prstGeom prst="rect">
            <a:avLst/>
          </a:prstGeom>
          <a:noFill/>
          <a:ln/>
        </p:spPr>
        <p:txBody>
          <a:bodyPr wrap="square" rtlCol="0" anchor="ctr"/>
          <a:lstStyle/>
          <a:p>
            <a:pPr marL="0" indent="0">
              <a:buNone/>
            </a:pPr>
            <a:r>
              <a:rPr lang="en-US" sz="1650" b="1" dirty="0">
                <a:solidFill>
                  <a:srgbClr val="0B3D59"/>
                </a:solidFill>
                <a:latin typeface="Cambria" pitchFamily="34" charset="0"/>
                <a:ea typeface="Cambria" pitchFamily="34" charset="-122"/>
                <a:cs typeface="Cambria" pitchFamily="34" charset="-120"/>
              </a:rPr>
              <a:t>Template &amp; Synthesis</a:t>
            </a:r>
            <a:endParaRPr lang="en-US" sz="1650" dirty="0"/>
          </a:p>
        </p:txBody>
      </p:sp>
      <p:sp>
        <p:nvSpPr>
          <p:cNvPr id="9" name="Text 7"/>
          <p:cNvSpPr/>
          <p:nvPr/>
        </p:nvSpPr>
        <p:spPr>
          <a:xfrm>
            <a:off x="777240" y="3931920"/>
            <a:ext cx="3154680" cy="777240"/>
          </a:xfrm>
          <a:prstGeom prst="rect">
            <a:avLst/>
          </a:prstGeom>
          <a:noFill/>
          <a:ln/>
        </p:spPr>
        <p:txBody>
          <a:bodyPr wrap="square" rtlCol="0" anchor="ctr"/>
          <a:lstStyle/>
          <a:p>
            <a:pPr marL="0" indent="0">
              <a:lnSpc>
                <a:spcPct val="120000"/>
              </a:lnSpc>
              <a:buNone/>
            </a:pPr>
            <a:r>
              <a:rPr lang="en-US" sz="1350" dirty="0">
                <a:solidFill>
                  <a:srgbClr val="1B262C"/>
                </a:solidFill>
                <a:latin typeface="Calibri" pitchFamily="34" charset="0"/>
                <a:ea typeface="Calibri" pitchFamily="34" charset="-122"/>
                <a:cs typeface="Calibri" pitchFamily="34" charset="-120"/>
              </a:rPr>
              <a:t>The DNA fragment to be sequenced serves as a template for making new, complementary DNA strands.</a:t>
            </a:r>
            <a:endParaRPr lang="en-US" sz="1350" dirty="0"/>
          </a:p>
        </p:txBody>
      </p:sp>
      <p:sp>
        <p:nvSpPr>
          <p:cNvPr id="10" name="Shape 8"/>
          <p:cNvSpPr/>
          <p:nvPr/>
        </p:nvSpPr>
        <p:spPr>
          <a:xfrm>
            <a:off x="4416552" y="2514600"/>
            <a:ext cx="3611880" cy="2331720"/>
          </a:xfrm>
          <a:prstGeom prst="roundRect">
            <a:avLst>
              <a:gd name="adj" fmla="val 4706"/>
            </a:avLst>
          </a:prstGeom>
          <a:solidFill>
            <a:srgbClr val="FFFFFF"/>
          </a:solidFill>
          <a:ln w="12700">
            <a:solidFill>
              <a:srgbClr val="D9E2E6"/>
            </a:solidFill>
            <a:prstDash val="solid"/>
          </a:ln>
          <a:effectLst>
            <a:outerShdw blurRad="88900" dist="38100" dir="5400000" algn="bl" rotWithShape="0">
              <a:srgbClr val="3A4A52">
                <a:alpha val="16000"/>
              </a:srgbClr>
            </a:outerShdw>
          </a:effectLst>
        </p:spPr>
      </p:sp>
      <p:sp>
        <p:nvSpPr>
          <p:cNvPr id="11" name="Shape 9"/>
          <p:cNvSpPr/>
          <p:nvPr/>
        </p:nvSpPr>
        <p:spPr>
          <a:xfrm>
            <a:off x="4690872" y="2788920"/>
            <a:ext cx="502920" cy="502920"/>
          </a:xfrm>
          <a:prstGeom prst="ellipse">
            <a:avLst/>
          </a:prstGeom>
          <a:solidFill>
            <a:srgbClr val="F4A300"/>
          </a:solidFill>
          <a:ln/>
        </p:spPr>
      </p:sp>
      <p:sp>
        <p:nvSpPr>
          <p:cNvPr id="12" name="Text 10"/>
          <p:cNvSpPr/>
          <p:nvPr/>
        </p:nvSpPr>
        <p:spPr>
          <a:xfrm>
            <a:off x="4690872" y="2788920"/>
            <a:ext cx="502920" cy="50292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3" name="Text 11"/>
          <p:cNvSpPr/>
          <p:nvPr/>
        </p:nvSpPr>
        <p:spPr>
          <a:xfrm>
            <a:off x="4645152" y="3429000"/>
            <a:ext cx="3154680" cy="502920"/>
          </a:xfrm>
          <a:prstGeom prst="rect">
            <a:avLst/>
          </a:prstGeom>
          <a:noFill/>
          <a:ln/>
        </p:spPr>
        <p:txBody>
          <a:bodyPr wrap="square" rtlCol="0" anchor="ctr"/>
          <a:lstStyle/>
          <a:p>
            <a:pPr marL="0" indent="0">
              <a:buNone/>
            </a:pPr>
            <a:r>
              <a:rPr lang="en-US" sz="1650" b="1" dirty="0">
                <a:solidFill>
                  <a:srgbClr val="0B3D59"/>
                </a:solidFill>
                <a:latin typeface="Cambria" pitchFamily="34" charset="0"/>
                <a:ea typeface="Cambria" pitchFamily="34" charset="-122"/>
                <a:cs typeface="Cambria" pitchFamily="34" charset="-120"/>
              </a:rPr>
              <a:t>Sometimes, Not Always, Terminated</a:t>
            </a:r>
            <a:endParaRPr lang="en-US" sz="1650" dirty="0"/>
          </a:p>
        </p:txBody>
      </p:sp>
      <p:sp>
        <p:nvSpPr>
          <p:cNvPr id="14" name="Text 12"/>
          <p:cNvSpPr/>
          <p:nvPr/>
        </p:nvSpPr>
        <p:spPr>
          <a:xfrm>
            <a:off x="4645152" y="3931920"/>
            <a:ext cx="3154680" cy="777240"/>
          </a:xfrm>
          <a:prstGeom prst="rect">
            <a:avLst/>
          </a:prstGeom>
          <a:noFill/>
          <a:ln/>
        </p:spPr>
        <p:txBody>
          <a:bodyPr wrap="square" rtlCol="0" anchor="ctr"/>
          <a:lstStyle/>
          <a:p>
            <a:pPr marL="0" indent="0">
              <a:lnSpc>
                <a:spcPct val="120000"/>
              </a:lnSpc>
              <a:buNone/>
            </a:pPr>
            <a:r>
              <a:rPr lang="en-US" sz="1350" dirty="0">
                <a:solidFill>
                  <a:srgbClr val="1B262C"/>
                </a:solidFill>
                <a:latin typeface="Calibri" pitchFamily="34" charset="0"/>
                <a:ea typeface="Calibri" pitchFamily="34" charset="-122"/>
                <a:cs typeface="Calibri" pitchFamily="34" charset="-120"/>
              </a:rPr>
              <a:t>Replication is sometimes — but not always — terminated when a specific base is encountered.</a:t>
            </a:r>
            <a:endParaRPr lang="en-US" sz="1350" dirty="0"/>
          </a:p>
        </p:txBody>
      </p:sp>
      <p:sp>
        <p:nvSpPr>
          <p:cNvPr id="15" name="Shape 13"/>
          <p:cNvSpPr/>
          <p:nvPr/>
        </p:nvSpPr>
        <p:spPr>
          <a:xfrm>
            <a:off x="8284464" y="2514600"/>
            <a:ext cx="3611880" cy="2331720"/>
          </a:xfrm>
          <a:prstGeom prst="roundRect">
            <a:avLst>
              <a:gd name="adj" fmla="val 4706"/>
            </a:avLst>
          </a:prstGeom>
          <a:solidFill>
            <a:srgbClr val="FFFFFF"/>
          </a:solidFill>
          <a:ln w="12700">
            <a:solidFill>
              <a:srgbClr val="D9E2E6"/>
            </a:solidFill>
            <a:prstDash val="solid"/>
          </a:ln>
          <a:effectLst>
            <a:outerShdw blurRad="88900" dist="38100" dir="5400000" algn="bl" rotWithShape="0">
              <a:srgbClr val="3A4A52">
                <a:alpha val="16000"/>
              </a:srgbClr>
            </a:outerShdw>
          </a:effectLst>
        </p:spPr>
      </p:sp>
      <p:sp>
        <p:nvSpPr>
          <p:cNvPr id="16" name="Shape 14"/>
          <p:cNvSpPr/>
          <p:nvPr/>
        </p:nvSpPr>
        <p:spPr>
          <a:xfrm>
            <a:off x="8558784" y="2788920"/>
            <a:ext cx="502920" cy="502920"/>
          </a:xfrm>
          <a:prstGeom prst="ellipse">
            <a:avLst/>
          </a:prstGeom>
          <a:solidFill>
            <a:srgbClr val="1C7293"/>
          </a:solidFill>
          <a:ln/>
        </p:spPr>
      </p:sp>
      <p:sp>
        <p:nvSpPr>
          <p:cNvPr id="17" name="Text 15"/>
          <p:cNvSpPr/>
          <p:nvPr/>
        </p:nvSpPr>
        <p:spPr>
          <a:xfrm>
            <a:off x="8558784" y="2788920"/>
            <a:ext cx="502920" cy="50292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8" name="Text 16"/>
          <p:cNvSpPr/>
          <p:nvPr/>
        </p:nvSpPr>
        <p:spPr>
          <a:xfrm>
            <a:off x="8513064" y="3429000"/>
            <a:ext cx="3154680" cy="502920"/>
          </a:xfrm>
          <a:prstGeom prst="rect">
            <a:avLst/>
          </a:prstGeom>
          <a:noFill/>
          <a:ln/>
        </p:spPr>
        <p:txBody>
          <a:bodyPr wrap="square" rtlCol="0" anchor="ctr"/>
          <a:lstStyle/>
          <a:p>
            <a:pPr marL="0" indent="0">
              <a:buNone/>
            </a:pPr>
            <a:r>
              <a:rPr lang="en-US" sz="1650" b="1" dirty="0">
                <a:solidFill>
                  <a:srgbClr val="0B3D59"/>
                </a:solidFill>
                <a:latin typeface="Cambria" pitchFamily="34" charset="0"/>
                <a:ea typeface="Cambria" pitchFamily="34" charset="-122"/>
                <a:cs typeface="Cambria" pitchFamily="34" charset="-120"/>
              </a:rPr>
              <a:t>A Ladder of Fragments</a:t>
            </a:r>
            <a:endParaRPr lang="en-US" sz="1650" dirty="0"/>
          </a:p>
        </p:txBody>
      </p:sp>
      <p:sp>
        <p:nvSpPr>
          <p:cNvPr id="19" name="Text 17"/>
          <p:cNvSpPr/>
          <p:nvPr/>
        </p:nvSpPr>
        <p:spPr>
          <a:xfrm>
            <a:off x="8513064" y="3931920"/>
            <a:ext cx="3154680" cy="777240"/>
          </a:xfrm>
          <a:prstGeom prst="rect">
            <a:avLst/>
          </a:prstGeom>
          <a:noFill/>
          <a:ln/>
        </p:spPr>
        <p:txBody>
          <a:bodyPr wrap="square" rtlCol="0" anchor="ctr"/>
          <a:lstStyle/>
          <a:p>
            <a:pPr marL="0" indent="0">
              <a:lnSpc>
                <a:spcPct val="120000"/>
              </a:lnSpc>
              <a:buNone/>
            </a:pPr>
            <a:r>
              <a:rPr lang="en-US" sz="1350" dirty="0">
                <a:solidFill>
                  <a:srgbClr val="1B262C"/>
                </a:solidFill>
                <a:latin typeface="Calibri" pitchFamily="34" charset="0"/>
                <a:ea typeface="Calibri" pitchFamily="34" charset="-122"/>
                <a:cs typeface="Calibri" pitchFamily="34" charset="-120"/>
              </a:rPr>
              <a:t>This produces DNA strands of many different lengths, each of which ends in a known base.</a:t>
            </a:r>
            <a:endParaRPr lang="en-US" sz="1350" dirty="0"/>
          </a:p>
        </p:txBody>
      </p:sp>
      <p:sp>
        <p:nvSpPr>
          <p:cNvPr id="20" name="Shape 18"/>
          <p:cNvSpPr/>
          <p:nvPr/>
        </p:nvSpPr>
        <p:spPr>
          <a:xfrm>
            <a:off x="548640" y="5074920"/>
            <a:ext cx="11064240" cy="1051560"/>
          </a:xfrm>
          <a:prstGeom prst="roundRect">
            <a:avLst>
              <a:gd name="adj" fmla="val 8696"/>
            </a:avLst>
          </a:prstGeom>
          <a:solidFill>
            <a:srgbClr val="EAF2F5"/>
          </a:solidFill>
          <a:ln w="12700">
            <a:solidFill>
              <a:srgbClr val="1C7293"/>
            </a:solidFill>
            <a:prstDash val="solid"/>
          </a:ln>
        </p:spPr>
      </p:sp>
      <p:sp>
        <p:nvSpPr>
          <p:cNvPr id="21" name="Text 19"/>
          <p:cNvSpPr/>
          <p:nvPr/>
        </p:nvSpPr>
        <p:spPr>
          <a:xfrm>
            <a:off x="868680" y="5074920"/>
            <a:ext cx="10424160" cy="1051560"/>
          </a:xfrm>
          <a:prstGeom prst="rect">
            <a:avLst/>
          </a:prstGeom>
          <a:noFill/>
          <a:ln/>
        </p:spPr>
        <p:txBody>
          <a:bodyPr wrap="square" rtlCol="0" anchor="ctr"/>
          <a:lstStyle/>
          <a:p>
            <a:pPr marL="0" indent="0">
              <a:lnSpc>
                <a:spcPct val="120000"/>
              </a:lnSpc>
              <a:buNone/>
            </a:pPr>
            <a:r>
              <a:rPr lang="en-US" sz="1400" dirty="0">
                <a:solidFill>
                  <a:srgbClr val="1B262C"/>
                </a:solidFill>
                <a:latin typeface="Calibri" pitchFamily="34" charset="0"/>
                <a:ea typeface="Calibri" pitchFamily="34" charset="-122"/>
                <a:cs typeface="Calibri" pitchFamily="34" charset="-120"/>
              </a:rPr>
              <a:t>Because termination happens at random positions among many template copies, the reaction produces a full “ladder” of fragments of every possible length — each one ending in a nucleotide of known identity.</a:t>
            </a:r>
            <a:endParaRPr lang="en-US" sz="1400" dirty="0"/>
          </a:p>
        </p:txBody>
      </p:sp>
      <p:sp>
        <p:nvSpPr>
          <p:cNvPr id="22" name="Text 20"/>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23" name="Text 21"/>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DIDEOXY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The Key Substrate: Dideoxyribonucleoside Triphosphates</a:t>
            </a:r>
            <a:endParaRPr lang="en-US" sz="3200" dirty="0"/>
          </a:p>
        </p:txBody>
      </p:sp>
      <p:pic>
        <p:nvPicPr>
          <p:cNvPr id="4" name="Image 0" descr="/home/claude/imgs/fig19_21.jpg"/>
          <p:cNvPicPr>
            <a:picLocks noChangeAspect="1"/>
          </p:cNvPicPr>
          <p:nvPr/>
        </p:nvPicPr>
        <p:blipFill>
          <a:blip r:embed="rId3"/>
          <a:stretch>
            <a:fillRect/>
          </a:stretch>
        </p:blipFill>
        <p:spPr>
          <a:xfrm>
            <a:off x="502920" y="1508760"/>
            <a:ext cx="6172200" cy="4590288"/>
          </a:xfrm>
          <a:prstGeom prst="rect">
            <a:avLst/>
          </a:prstGeom>
        </p:spPr>
      </p:pic>
      <p:sp>
        <p:nvSpPr>
          <p:cNvPr id="5" name="Shape 2"/>
          <p:cNvSpPr/>
          <p:nvPr/>
        </p:nvSpPr>
        <p:spPr>
          <a:xfrm>
            <a:off x="7452360" y="1508760"/>
            <a:ext cx="4206240" cy="5029200"/>
          </a:xfrm>
          <a:prstGeom prst="roundRect">
            <a:avLst>
              <a:gd name="adj" fmla="val 2609"/>
            </a:avLst>
          </a:prstGeom>
          <a:solidFill>
            <a:srgbClr val="FFFFFF"/>
          </a:solidFill>
          <a:ln w="12700">
            <a:solidFill>
              <a:srgbClr val="D9E2E6"/>
            </a:solidFill>
            <a:prstDash val="solid"/>
          </a:ln>
          <a:effectLst>
            <a:outerShdw blurRad="88900" dist="38100" dir="5400000" algn="bl" rotWithShape="0">
              <a:srgbClr val="3A4A52">
                <a:alpha val="16000"/>
              </a:srgbClr>
            </a:outerShdw>
          </a:effectLst>
        </p:spPr>
      </p:sp>
      <p:sp>
        <p:nvSpPr>
          <p:cNvPr id="6" name="Text 3"/>
          <p:cNvSpPr/>
          <p:nvPr/>
        </p:nvSpPr>
        <p:spPr>
          <a:xfrm>
            <a:off x="7726680" y="1737360"/>
            <a:ext cx="3657600" cy="365760"/>
          </a:xfrm>
          <a:prstGeom prst="rect">
            <a:avLst/>
          </a:prstGeom>
          <a:noFill/>
          <a:ln/>
        </p:spPr>
        <p:txBody>
          <a:bodyPr wrap="square" rtlCol="0" anchor="ctr"/>
          <a:lstStyle/>
          <a:p>
            <a:pPr marL="0" indent="0">
              <a:buNone/>
            </a:pPr>
            <a:r>
              <a:rPr lang="en-US" sz="1550" b="1" dirty="0">
                <a:solidFill>
                  <a:srgbClr val="0B3D59"/>
                </a:solidFill>
                <a:latin typeface="Cambria" pitchFamily="34" charset="0"/>
                <a:ea typeface="Cambria" pitchFamily="34" charset="-122"/>
                <a:cs typeface="Cambria" pitchFamily="34" charset="-120"/>
              </a:rPr>
              <a:t>Normal substrate: dNTPs</a:t>
            </a:r>
            <a:endParaRPr lang="en-US" sz="1550" dirty="0"/>
          </a:p>
        </p:txBody>
      </p:sp>
      <p:sp>
        <p:nvSpPr>
          <p:cNvPr id="7" name="Text 4"/>
          <p:cNvSpPr/>
          <p:nvPr/>
        </p:nvSpPr>
        <p:spPr>
          <a:xfrm>
            <a:off x="7726680" y="2103120"/>
            <a:ext cx="3657600" cy="777240"/>
          </a:xfrm>
          <a:prstGeom prst="rect">
            <a:avLst/>
          </a:prstGeom>
          <a:noFill/>
          <a:ln/>
        </p:spPr>
        <p:txBody>
          <a:bodyPr wrap="square" rtlCol="0" anchor="ctr"/>
          <a:lstStyle/>
          <a:p>
            <a:pPr marL="0" indent="0">
              <a:lnSpc>
                <a:spcPct val="120000"/>
              </a:lnSpc>
              <a:buNone/>
            </a:pPr>
            <a:r>
              <a:rPr lang="en-US" sz="1300" dirty="0">
                <a:solidFill>
                  <a:srgbClr val="1B262C"/>
                </a:solidFill>
                <a:latin typeface="Calibri" pitchFamily="34" charset="0"/>
                <a:ea typeface="Calibri" pitchFamily="34" charset="-122"/>
                <a:cs typeface="Calibri" pitchFamily="34" charset="-120"/>
              </a:rPr>
              <a:t>DNA is normally synthesized from deoxyribonucleoside triphosphates, which carry an –OH group on the 3′-carbon atom.</a:t>
            </a:r>
            <a:endParaRPr lang="en-US" sz="1300" dirty="0"/>
          </a:p>
        </p:txBody>
      </p:sp>
      <p:sp>
        <p:nvSpPr>
          <p:cNvPr id="8" name="Shape 5"/>
          <p:cNvSpPr/>
          <p:nvPr/>
        </p:nvSpPr>
        <p:spPr>
          <a:xfrm>
            <a:off x="7726680" y="2971800"/>
            <a:ext cx="3657600" cy="0"/>
          </a:xfrm>
          <a:prstGeom prst="line">
            <a:avLst/>
          </a:prstGeom>
          <a:noFill/>
          <a:ln w="12700">
            <a:solidFill>
              <a:srgbClr val="D9E2E6"/>
            </a:solidFill>
            <a:prstDash val="solid"/>
          </a:ln>
        </p:spPr>
      </p:sp>
      <p:sp>
        <p:nvSpPr>
          <p:cNvPr id="9" name="Text 6"/>
          <p:cNvSpPr/>
          <p:nvPr/>
        </p:nvSpPr>
        <p:spPr>
          <a:xfrm>
            <a:off x="7726680" y="3154680"/>
            <a:ext cx="3657600" cy="365760"/>
          </a:xfrm>
          <a:prstGeom prst="rect">
            <a:avLst/>
          </a:prstGeom>
          <a:noFill/>
          <a:ln/>
        </p:spPr>
        <p:txBody>
          <a:bodyPr wrap="square" rtlCol="0" anchor="ctr"/>
          <a:lstStyle/>
          <a:p>
            <a:pPr marL="0" indent="0">
              <a:buNone/>
            </a:pPr>
            <a:r>
              <a:rPr lang="en-US" sz="1550" b="1" dirty="0">
                <a:solidFill>
                  <a:srgbClr val="0B3D59"/>
                </a:solidFill>
                <a:latin typeface="Cambria" pitchFamily="34" charset="0"/>
                <a:ea typeface="Cambria" pitchFamily="34" charset="-122"/>
                <a:cs typeface="Cambria" pitchFamily="34" charset="-120"/>
              </a:rPr>
              <a:t>Special substrate: ddNTPs</a:t>
            </a:r>
            <a:endParaRPr lang="en-US" sz="1550" dirty="0"/>
          </a:p>
        </p:txBody>
      </p:sp>
      <p:sp>
        <p:nvSpPr>
          <p:cNvPr id="10" name="Text 7"/>
          <p:cNvSpPr/>
          <p:nvPr/>
        </p:nvSpPr>
        <p:spPr>
          <a:xfrm>
            <a:off x="7726680" y="3520440"/>
            <a:ext cx="3657600" cy="2834640"/>
          </a:xfrm>
          <a:prstGeom prst="rect">
            <a:avLst/>
          </a:prstGeom>
          <a:noFill/>
          <a:ln/>
        </p:spPr>
        <p:txBody>
          <a:bodyPr wrap="square" rtlCol="0" anchor="ctr"/>
          <a:lstStyle/>
          <a:p>
            <a:pPr marL="342900" indent="-342900">
              <a:lnSpc>
                <a:spcPct val="122000"/>
              </a:lnSpc>
              <a:spcAft>
                <a:spcPts val="800"/>
              </a:spcAft>
              <a:buSzPct val="100000"/>
              <a:buChar char="•"/>
            </a:pPr>
            <a:r>
              <a:rPr lang="en-US" sz="1300" dirty="0">
                <a:solidFill>
                  <a:srgbClr val="1B262C"/>
                </a:solidFill>
                <a:latin typeface="Calibri" pitchFamily="34" charset="0"/>
                <a:ea typeface="Calibri" pitchFamily="34" charset="-122"/>
                <a:cs typeface="Calibri" pitchFamily="34" charset="-120"/>
              </a:rPr>
              <a:t>Identical to dNTPs, but lack the 3′-OH group.</a:t>
            </a:r>
            <a:endParaRPr lang="en-US" sz="1300" dirty="0"/>
          </a:p>
          <a:p>
            <a:pPr marL="342900" indent="-342900">
              <a:lnSpc>
                <a:spcPct val="122000"/>
              </a:lnSpc>
              <a:spcAft>
                <a:spcPts val="800"/>
              </a:spcAft>
              <a:buSzPct val="100000"/>
              <a:buChar char="•"/>
            </a:pPr>
            <a:r>
              <a:rPr lang="en-US" sz="1300" dirty="0">
                <a:solidFill>
                  <a:srgbClr val="1B262C"/>
                </a:solidFill>
                <a:latin typeface="Calibri" pitchFamily="34" charset="0"/>
                <a:ea typeface="Calibri" pitchFamily="34" charset="-122"/>
                <a:cs typeface="Calibri" pitchFamily="34" charset="-120"/>
              </a:rPr>
              <a:t>Can still be incorporated into a growing DNA strand.</a:t>
            </a:r>
            <a:endParaRPr lang="en-US" sz="1300" dirty="0"/>
          </a:p>
          <a:p>
            <a:pPr marL="342900" indent="-342900">
              <a:lnSpc>
                <a:spcPct val="122000"/>
              </a:lnSpc>
              <a:spcAft>
                <a:spcPts val="800"/>
              </a:spcAft>
              <a:buSzPct val="100000"/>
              <a:buChar char="•"/>
            </a:pPr>
            <a:r>
              <a:rPr lang="en-US" sz="1300" dirty="0">
                <a:solidFill>
                  <a:srgbClr val="1B262C"/>
                </a:solidFill>
                <a:latin typeface="Calibri" pitchFamily="34" charset="0"/>
                <a:ea typeface="Calibri" pitchFamily="34" charset="-122"/>
                <a:cs typeface="Calibri" pitchFamily="34" charset="-120"/>
              </a:rPr>
              <a:t>Once incorporated, no further nucleotide can be added — there is no 3′-OH to form a phosphodiester bond.</a:t>
            </a:r>
            <a:endParaRPr lang="en-US" sz="1300" dirty="0"/>
          </a:p>
          <a:p>
            <a:pPr marL="342900" indent="-342900">
              <a:lnSpc>
                <a:spcPct val="122000"/>
              </a:lnSpc>
              <a:spcAft>
                <a:spcPts val="800"/>
              </a:spcAft>
              <a:buSzPct val="100000"/>
              <a:buChar char="•"/>
            </a:pPr>
            <a:r>
              <a:rPr lang="en-US" sz="1300" b="1" dirty="0">
                <a:solidFill>
                  <a:srgbClr val="F4A300"/>
                </a:solidFill>
                <a:latin typeface="Calibri" pitchFamily="34" charset="0"/>
                <a:ea typeface="Calibri" pitchFamily="34" charset="-122"/>
                <a:cs typeface="Calibri" pitchFamily="34" charset="-120"/>
              </a:rPr>
              <a:t>Result: ddNTPs terminate DNA synthesis.</a:t>
            </a:r>
            <a:endParaRPr lang="en-US" sz="1300" dirty="0"/>
          </a:p>
        </p:txBody>
      </p:sp>
      <p:sp>
        <p:nvSpPr>
          <p:cNvPr id="11" name="Text 8"/>
          <p:cNvSpPr/>
          <p:nvPr/>
        </p:nvSpPr>
        <p:spPr>
          <a:xfrm>
            <a:off x="502920" y="6144768"/>
            <a:ext cx="6492240" cy="292608"/>
          </a:xfrm>
          <a:prstGeom prst="rect">
            <a:avLst/>
          </a:prstGeom>
          <a:noFill/>
          <a:ln/>
        </p:spPr>
        <p:txBody>
          <a:bodyPr wrap="square" rtlCol="0" anchor="ctr"/>
          <a:lstStyle/>
          <a:p>
            <a:pPr marL="0" indent="0">
              <a:buNone/>
            </a:pPr>
            <a:r>
              <a:rPr lang="en-US" sz="1000" i="1" dirty="0">
                <a:solidFill>
                  <a:srgbClr val="5B6B73"/>
                </a:solidFill>
                <a:latin typeface="Calibri" pitchFamily="34" charset="0"/>
                <a:ea typeface="Calibri" pitchFamily="34" charset="-122"/>
                <a:cs typeface="Calibri" pitchFamily="34" charset="-120"/>
              </a:rPr>
              <a:t>Figure  — Structures of dNTP (a) and ddNTP (b), the normal and chain-terminating substrates for DNA synthesis.</a:t>
            </a:r>
            <a:endParaRPr lang="en-US" sz="1000" dirty="0"/>
          </a:p>
        </p:txBody>
      </p:sp>
      <p:sp>
        <p:nvSpPr>
          <p:cNvPr id="12" name="Text 9"/>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13" name="Text 10"/>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DIDEOXY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Setting Up the Sequencing Reaction</a:t>
            </a:r>
            <a:endParaRPr lang="en-US" sz="3200" dirty="0"/>
          </a:p>
        </p:txBody>
      </p:sp>
      <p:sp>
        <p:nvSpPr>
          <p:cNvPr id="4" name="Text 2"/>
          <p:cNvSpPr/>
          <p:nvPr/>
        </p:nvSpPr>
        <p:spPr>
          <a:xfrm>
            <a:off x="548640" y="1463040"/>
            <a:ext cx="11064240" cy="777240"/>
          </a:xfrm>
          <a:prstGeom prst="rect">
            <a:avLst/>
          </a:prstGeom>
          <a:noFill/>
          <a:ln/>
        </p:spPr>
        <p:txBody>
          <a:bodyPr wrap="square" rtlCol="0" anchor="ctr"/>
          <a:lstStyle/>
          <a:p>
            <a:pPr marL="0" indent="0">
              <a:lnSpc>
                <a:spcPct val="118000"/>
              </a:lnSpc>
              <a:buNone/>
            </a:pPr>
            <a:r>
              <a:rPr lang="en-US" sz="1550" dirty="0">
                <a:solidFill>
                  <a:srgbClr val="1B262C"/>
                </a:solidFill>
                <a:latin typeface="Calibri" pitchFamily="34" charset="0"/>
                <a:ea typeface="Calibri" pitchFamily="34" charset="-122"/>
                <a:cs typeface="Calibri" pitchFamily="34" charset="-120"/>
              </a:rPr>
              <a:t>Most sequencing procedures require a considerable amount of DNA, so the target fragment is first amplified by PCR or by cloning in bacteria. Copies of the target DNA are then isolated and split into four samples — one per tube.</a:t>
            </a:r>
            <a:endParaRPr lang="en-US" sz="1550" dirty="0"/>
          </a:p>
        </p:txBody>
      </p:sp>
      <p:sp>
        <p:nvSpPr>
          <p:cNvPr id="5" name="Shape 3"/>
          <p:cNvSpPr/>
          <p:nvPr/>
        </p:nvSpPr>
        <p:spPr>
          <a:xfrm>
            <a:off x="548640" y="2514600"/>
            <a:ext cx="2697480" cy="2331720"/>
          </a:xfrm>
          <a:prstGeom prst="roundRect">
            <a:avLst>
              <a:gd name="adj" fmla="val 4706"/>
            </a:avLst>
          </a:prstGeom>
          <a:solidFill>
            <a:srgbClr val="FFFFFF"/>
          </a:solidFill>
          <a:ln w="12700">
            <a:solidFill>
              <a:srgbClr val="D9E2E6"/>
            </a:solidFill>
            <a:prstDash val="solid"/>
          </a:ln>
          <a:effectLst>
            <a:outerShdw blurRad="76200" dist="38100" dir="5400000" algn="bl" rotWithShape="0">
              <a:srgbClr val="3A4A52">
                <a:alpha val="15000"/>
              </a:srgbClr>
            </a:outerShdw>
          </a:effectLst>
        </p:spPr>
      </p:sp>
      <p:sp>
        <p:nvSpPr>
          <p:cNvPr id="6" name="Shape 4"/>
          <p:cNvSpPr/>
          <p:nvPr/>
        </p:nvSpPr>
        <p:spPr>
          <a:xfrm>
            <a:off x="777240" y="2743200"/>
            <a:ext cx="457200" cy="457200"/>
          </a:xfrm>
          <a:prstGeom prst="ellipse">
            <a:avLst/>
          </a:prstGeom>
          <a:solidFill>
            <a:srgbClr val="0B3D59"/>
          </a:solidFill>
          <a:ln/>
        </p:spPr>
      </p:sp>
      <p:sp>
        <p:nvSpPr>
          <p:cNvPr id="7" name="Text 5"/>
          <p:cNvSpPr/>
          <p:nvPr/>
        </p:nvSpPr>
        <p:spPr>
          <a:xfrm>
            <a:off x="777240" y="2743200"/>
            <a:ext cx="457200" cy="45720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8" name="Text 6"/>
          <p:cNvSpPr/>
          <p:nvPr/>
        </p:nvSpPr>
        <p:spPr>
          <a:xfrm>
            <a:off x="731520" y="3337560"/>
            <a:ext cx="2331720" cy="411480"/>
          </a:xfrm>
          <a:prstGeom prst="rect">
            <a:avLst/>
          </a:prstGeom>
          <a:noFill/>
          <a:ln/>
        </p:spPr>
        <p:txBody>
          <a:bodyPr wrap="square" rtlCol="0" anchor="ctr"/>
          <a:lstStyle/>
          <a:p>
            <a:pPr marL="0" indent="0">
              <a:buNone/>
            </a:pPr>
            <a:r>
              <a:rPr lang="en-US" sz="1500" b="1" dirty="0">
                <a:solidFill>
                  <a:srgbClr val="0B3D59"/>
                </a:solidFill>
                <a:latin typeface="Cambria" pitchFamily="34" charset="0"/>
                <a:ea typeface="Cambria" pitchFamily="34" charset="-122"/>
                <a:cs typeface="Cambria" pitchFamily="34" charset="-120"/>
              </a:rPr>
              <a:t>Primer</a:t>
            </a:r>
            <a:endParaRPr lang="en-US" sz="1500" dirty="0"/>
          </a:p>
        </p:txBody>
      </p:sp>
      <p:sp>
        <p:nvSpPr>
          <p:cNvPr id="9" name="Text 7"/>
          <p:cNvSpPr/>
          <p:nvPr/>
        </p:nvSpPr>
        <p:spPr>
          <a:xfrm>
            <a:off x="731520" y="3749040"/>
            <a:ext cx="2331720" cy="960120"/>
          </a:xfrm>
          <a:prstGeom prst="rect">
            <a:avLst/>
          </a:prstGeom>
          <a:noFill/>
          <a:ln/>
        </p:spPr>
        <p:txBody>
          <a:bodyPr wrap="square" rtlCol="0" anchor="ctr"/>
          <a:lstStyle/>
          <a:p>
            <a:pPr marL="0" indent="0">
              <a:lnSpc>
                <a:spcPct val="115000"/>
              </a:lnSpc>
              <a:buNone/>
            </a:pPr>
            <a:r>
              <a:rPr lang="en-US" sz="1180" dirty="0">
                <a:solidFill>
                  <a:srgbClr val="1B262C"/>
                </a:solidFill>
                <a:latin typeface="Calibri" pitchFamily="34" charset="0"/>
                <a:ea typeface="Calibri" pitchFamily="34" charset="-122"/>
                <a:cs typeface="Calibri" pitchFamily="34" charset="-120"/>
              </a:rPr>
              <a:t>Many copies of a primer complementary to one end of the target DNA strand.</a:t>
            </a:r>
            <a:endParaRPr lang="en-US" sz="1180" dirty="0"/>
          </a:p>
        </p:txBody>
      </p:sp>
      <p:sp>
        <p:nvSpPr>
          <p:cNvPr id="10" name="Shape 8"/>
          <p:cNvSpPr/>
          <p:nvPr/>
        </p:nvSpPr>
        <p:spPr>
          <a:xfrm>
            <a:off x="3429000" y="2514600"/>
            <a:ext cx="2697480" cy="2331720"/>
          </a:xfrm>
          <a:prstGeom prst="roundRect">
            <a:avLst>
              <a:gd name="adj" fmla="val 4706"/>
            </a:avLst>
          </a:prstGeom>
          <a:solidFill>
            <a:srgbClr val="FFFFFF"/>
          </a:solidFill>
          <a:ln w="12700">
            <a:solidFill>
              <a:srgbClr val="D9E2E6"/>
            </a:solidFill>
            <a:prstDash val="solid"/>
          </a:ln>
          <a:effectLst>
            <a:outerShdw blurRad="76200" dist="38100" dir="5400000" algn="bl" rotWithShape="0">
              <a:srgbClr val="3A4A52">
                <a:alpha val="15000"/>
              </a:srgbClr>
            </a:outerShdw>
          </a:effectLst>
        </p:spPr>
      </p:sp>
      <p:sp>
        <p:nvSpPr>
          <p:cNvPr id="11" name="Shape 9"/>
          <p:cNvSpPr/>
          <p:nvPr/>
        </p:nvSpPr>
        <p:spPr>
          <a:xfrm>
            <a:off x="3657600" y="2743200"/>
            <a:ext cx="457200" cy="457200"/>
          </a:xfrm>
          <a:prstGeom prst="ellipse">
            <a:avLst/>
          </a:prstGeom>
          <a:solidFill>
            <a:srgbClr val="0B3D59"/>
          </a:solidFill>
          <a:ln/>
        </p:spPr>
      </p:sp>
      <p:sp>
        <p:nvSpPr>
          <p:cNvPr id="12" name="Text 10"/>
          <p:cNvSpPr/>
          <p:nvPr/>
        </p:nvSpPr>
        <p:spPr>
          <a:xfrm>
            <a:off x="3657600" y="2743200"/>
            <a:ext cx="457200" cy="45720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3" name="Text 11"/>
          <p:cNvSpPr/>
          <p:nvPr/>
        </p:nvSpPr>
        <p:spPr>
          <a:xfrm>
            <a:off x="3611880" y="3337560"/>
            <a:ext cx="2331720" cy="411480"/>
          </a:xfrm>
          <a:prstGeom prst="rect">
            <a:avLst/>
          </a:prstGeom>
          <a:noFill/>
          <a:ln/>
        </p:spPr>
        <p:txBody>
          <a:bodyPr wrap="square" rtlCol="0" anchor="ctr"/>
          <a:lstStyle/>
          <a:p>
            <a:pPr marL="0" indent="0">
              <a:buNone/>
            </a:pPr>
            <a:r>
              <a:rPr lang="en-US" sz="1500" b="1" dirty="0">
                <a:solidFill>
                  <a:srgbClr val="0B3D59"/>
                </a:solidFill>
                <a:latin typeface="Cambria" pitchFamily="34" charset="0"/>
                <a:ea typeface="Cambria" pitchFamily="34" charset="-122"/>
                <a:cs typeface="Cambria" pitchFamily="34" charset="-120"/>
              </a:rPr>
              <a:t>dNTPs</a:t>
            </a:r>
            <a:endParaRPr lang="en-US" sz="1500" dirty="0"/>
          </a:p>
        </p:txBody>
      </p:sp>
      <p:sp>
        <p:nvSpPr>
          <p:cNvPr id="14" name="Text 12"/>
          <p:cNvSpPr/>
          <p:nvPr/>
        </p:nvSpPr>
        <p:spPr>
          <a:xfrm>
            <a:off x="3611880" y="3749040"/>
            <a:ext cx="2331720" cy="960120"/>
          </a:xfrm>
          <a:prstGeom prst="rect">
            <a:avLst/>
          </a:prstGeom>
          <a:noFill/>
          <a:ln/>
        </p:spPr>
        <p:txBody>
          <a:bodyPr wrap="square" rtlCol="0" anchor="ctr"/>
          <a:lstStyle/>
          <a:p>
            <a:pPr marL="0" indent="0">
              <a:lnSpc>
                <a:spcPct val="115000"/>
              </a:lnSpc>
              <a:buNone/>
            </a:pPr>
            <a:r>
              <a:rPr lang="en-US" sz="1180" dirty="0">
                <a:solidFill>
                  <a:srgbClr val="1B262C"/>
                </a:solidFill>
                <a:latin typeface="Calibri" pitchFamily="34" charset="0"/>
                <a:ea typeface="Calibri" pitchFamily="34" charset="-122"/>
                <a:cs typeface="Calibri" pitchFamily="34" charset="-120"/>
              </a:rPr>
              <a:t>All four types of deoxyribonucleoside triphosphates — the normal precursors of DNA synthesis.</a:t>
            </a:r>
            <a:endParaRPr lang="en-US" sz="1180" dirty="0"/>
          </a:p>
        </p:txBody>
      </p:sp>
      <p:sp>
        <p:nvSpPr>
          <p:cNvPr id="15" name="Shape 13"/>
          <p:cNvSpPr/>
          <p:nvPr/>
        </p:nvSpPr>
        <p:spPr>
          <a:xfrm>
            <a:off x="6309360" y="2514600"/>
            <a:ext cx="2697480" cy="2331720"/>
          </a:xfrm>
          <a:prstGeom prst="roundRect">
            <a:avLst>
              <a:gd name="adj" fmla="val 4706"/>
            </a:avLst>
          </a:prstGeom>
          <a:solidFill>
            <a:srgbClr val="1C7293"/>
          </a:solidFill>
          <a:ln w="12700">
            <a:solidFill>
              <a:srgbClr val="D9E2E6"/>
            </a:solidFill>
            <a:prstDash val="solid"/>
          </a:ln>
          <a:effectLst>
            <a:outerShdw blurRad="76200" dist="38100" dir="5400000" algn="bl" rotWithShape="0">
              <a:srgbClr val="3A4A52">
                <a:alpha val="15000"/>
              </a:srgbClr>
            </a:outerShdw>
          </a:effectLst>
        </p:spPr>
      </p:sp>
      <p:sp>
        <p:nvSpPr>
          <p:cNvPr id="16" name="Shape 14"/>
          <p:cNvSpPr/>
          <p:nvPr/>
        </p:nvSpPr>
        <p:spPr>
          <a:xfrm>
            <a:off x="6537960" y="2743200"/>
            <a:ext cx="457200" cy="457200"/>
          </a:xfrm>
          <a:prstGeom prst="ellipse">
            <a:avLst/>
          </a:prstGeom>
          <a:solidFill>
            <a:srgbClr val="F4A300"/>
          </a:solidFill>
          <a:ln/>
        </p:spPr>
      </p:sp>
      <p:sp>
        <p:nvSpPr>
          <p:cNvPr id="17" name="Text 15"/>
          <p:cNvSpPr/>
          <p:nvPr/>
        </p:nvSpPr>
        <p:spPr>
          <a:xfrm>
            <a:off x="6537960" y="2743200"/>
            <a:ext cx="457200" cy="45720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8" name="Text 16"/>
          <p:cNvSpPr/>
          <p:nvPr/>
        </p:nvSpPr>
        <p:spPr>
          <a:xfrm>
            <a:off x="6492240" y="3337560"/>
            <a:ext cx="2331720" cy="411480"/>
          </a:xfrm>
          <a:prstGeom prst="rect">
            <a:avLst/>
          </a:prstGeom>
          <a:noFill/>
          <a:ln/>
        </p:spPr>
        <p:txBody>
          <a:bodyPr wrap="square"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One ddNTP</a:t>
            </a:r>
            <a:endParaRPr lang="en-US" sz="1500" dirty="0"/>
          </a:p>
        </p:txBody>
      </p:sp>
      <p:sp>
        <p:nvSpPr>
          <p:cNvPr id="19" name="Text 17"/>
          <p:cNvSpPr/>
          <p:nvPr/>
        </p:nvSpPr>
        <p:spPr>
          <a:xfrm>
            <a:off x="6492240" y="3749040"/>
            <a:ext cx="2331720" cy="960120"/>
          </a:xfrm>
          <a:prstGeom prst="rect">
            <a:avLst/>
          </a:prstGeom>
          <a:noFill/>
          <a:ln/>
        </p:spPr>
        <p:txBody>
          <a:bodyPr wrap="square" rtlCol="0" anchor="ctr"/>
          <a:lstStyle/>
          <a:p>
            <a:pPr marL="0" indent="0">
              <a:lnSpc>
                <a:spcPct val="115000"/>
              </a:lnSpc>
              <a:buNone/>
            </a:pPr>
            <a:r>
              <a:rPr lang="en-US" sz="1180" dirty="0">
                <a:solidFill>
                  <a:srgbClr val="EAF2F5"/>
                </a:solidFill>
                <a:latin typeface="Calibri" pitchFamily="34" charset="0"/>
                <a:ea typeface="Calibri" pitchFamily="34" charset="-122"/>
                <a:cs typeface="Calibri" pitchFamily="34" charset="-120"/>
              </a:rPr>
              <a:t>A small amount of one of the four ddNTPs (ddATP, ddCTP, ddGTP, or ddTTP) — a different one in each of the four tubes.</a:t>
            </a:r>
            <a:endParaRPr lang="en-US" sz="1180" dirty="0"/>
          </a:p>
        </p:txBody>
      </p:sp>
      <p:sp>
        <p:nvSpPr>
          <p:cNvPr id="20" name="Shape 18"/>
          <p:cNvSpPr/>
          <p:nvPr/>
        </p:nvSpPr>
        <p:spPr>
          <a:xfrm>
            <a:off x="9189720" y="2514600"/>
            <a:ext cx="2697480" cy="2331720"/>
          </a:xfrm>
          <a:prstGeom prst="roundRect">
            <a:avLst>
              <a:gd name="adj" fmla="val 4706"/>
            </a:avLst>
          </a:prstGeom>
          <a:solidFill>
            <a:srgbClr val="FFFFFF"/>
          </a:solidFill>
          <a:ln w="12700">
            <a:solidFill>
              <a:srgbClr val="D9E2E6"/>
            </a:solidFill>
            <a:prstDash val="solid"/>
          </a:ln>
          <a:effectLst>
            <a:outerShdw blurRad="76200" dist="38100" dir="5400000" algn="bl" rotWithShape="0">
              <a:srgbClr val="3A4A52">
                <a:alpha val="15000"/>
              </a:srgbClr>
            </a:outerShdw>
          </a:effectLst>
        </p:spPr>
      </p:sp>
      <p:sp>
        <p:nvSpPr>
          <p:cNvPr id="21" name="Shape 19"/>
          <p:cNvSpPr/>
          <p:nvPr/>
        </p:nvSpPr>
        <p:spPr>
          <a:xfrm>
            <a:off x="9418320" y="2743200"/>
            <a:ext cx="457200" cy="457200"/>
          </a:xfrm>
          <a:prstGeom prst="ellipse">
            <a:avLst/>
          </a:prstGeom>
          <a:solidFill>
            <a:srgbClr val="0B3D59"/>
          </a:solidFill>
          <a:ln/>
        </p:spPr>
      </p:sp>
      <p:sp>
        <p:nvSpPr>
          <p:cNvPr id="22" name="Text 20"/>
          <p:cNvSpPr/>
          <p:nvPr/>
        </p:nvSpPr>
        <p:spPr>
          <a:xfrm>
            <a:off x="9418320" y="2743200"/>
            <a:ext cx="457200" cy="45720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3" name="Text 21"/>
          <p:cNvSpPr/>
          <p:nvPr/>
        </p:nvSpPr>
        <p:spPr>
          <a:xfrm>
            <a:off x="9372600" y="3337560"/>
            <a:ext cx="2331720" cy="411480"/>
          </a:xfrm>
          <a:prstGeom prst="rect">
            <a:avLst/>
          </a:prstGeom>
          <a:noFill/>
          <a:ln/>
        </p:spPr>
        <p:txBody>
          <a:bodyPr wrap="square" rtlCol="0" anchor="ctr"/>
          <a:lstStyle/>
          <a:p>
            <a:pPr marL="0" indent="0">
              <a:buNone/>
            </a:pPr>
            <a:r>
              <a:rPr lang="en-US" sz="1500" b="1" dirty="0">
                <a:solidFill>
                  <a:srgbClr val="0B3D59"/>
                </a:solidFill>
                <a:latin typeface="Cambria" pitchFamily="34" charset="0"/>
                <a:ea typeface="Cambria" pitchFamily="34" charset="-122"/>
                <a:cs typeface="Cambria" pitchFamily="34" charset="-120"/>
              </a:rPr>
              <a:t>DNA Polymerase</a:t>
            </a:r>
            <a:endParaRPr lang="en-US" sz="1500" dirty="0"/>
          </a:p>
        </p:txBody>
      </p:sp>
      <p:sp>
        <p:nvSpPr>
          <p:cNvPr id="24" name="Text 22"/>
          <p:cNvSpPr/>
          <p:nvPr/>
        </p:nvSpPr>
        <p:spPr>
          <a:xfrm>
            <a:off x="9372600" y="3749040"/>
            <a:ext cx="2331720" cy="960120"/>
          </a:xfrm>
          <a:prstGeom prst="rect">
            <a:avLst/>
          </a:prstGeom>
          <a:noFill/>
          <a:ln/>
        </p:spPr>
        <p:txBody>
          <a:bodyPr wrap="square" rtlCol="0" anchor="ctr"/>
          <a:lstStyle/>
          <a:p>
            <a:pPr marL="0" indent="0">
              <a:lnSpc>
                <a:spcPct val="115000"/>
              </a:lnSpc>
              <a:buNone/>
            </a:pPr>
            <a:r>
              <a:rPr lang="en-US" sz="1180" dirty="0">
                <a:solidFill>
                  <a:srgbClr val="1B262C"/>
                </a:solidFill>
                <a:latin typeface="Calibri" pitchFamily="34" charset="0"/>
                <a:ea typeface="Calibri" pitchFamily="34" charset="-122"/>
                <a:cs typeface="Calibri" pitchFamily="34" charset="-120"/>
              </a:rPr>
              <a:t>The enzyme that elongates the new DNA strand from the primer.</a:t>
            </a:r>
            <a:endParaRPr lang="en-US" sz="1180" dirty="0"/>
          </a:p>
        </p:txBody>
      </p:sp>
      <p:sp>
        <p:nvSpPr>
          <p:cNvPr id="25" name="Shape 23"/>
          <p:cNvSpPr/>
          <p:nvPr/>
        </p:nvSpPr>
        <p:spPr>
          <a:xfrm>
            <a:off x="548640" y="5120640"/>
            <a:ext cx="11064240" cy="1051560"/>
          </a:xfrm>
          <a:prstGeom prst="roundRect">
            <a:avLst>
              <a:gd name="adj" fmla="val 8696"/>
            </a:avLst>
          </a:prstGeom>
          <a:solidFill>
            <a:srgbClr val="FDF3E1"/>
          </a:solidFill>
          <a:ln w="12700">
            <a:solidFill>
              <a:srgbClr val="F4A300"/>
            </a:solidFill>
            <a:prstDash val="solid"/>
          </a:ln>
        </p:spPr>
      </p:sp>
      <p:sp>
        <p:nvSpPr>
          <p:cNvPr id="26" name="Text 24"/>
          <p:cNvSpPr/>
          <p:nvPr/>
        </p:nvSpPr>
        <p:spPr>
          <a:xfrm>
            <a:off x="868680" y="5120640"/>
            <a:ext cx="10424160" cy="1051560"/>
          </a:xfrm>
          <a:prstGeom prst="rect">
            <a:avLst/>
          </a:prstGeom>
          <a:noFill/>
          <a:ln/>
        </p:spPr>
        <p:txBody>
          <a:bodyPr wrap="square" rtlCol="0" anchor="ctr"/>
          <a:lstStyle/>
          <a:p>
            <a:pPr marL="0" indent="0">
              <a:lnSpc>
                <a:spcPct val="120000"/>
              </a:lnSpc>
              <a:buNone/>
            </a:pPr>
            <a:r>
              <a:rPr lang="en-US" sz="1400" b="1" dirty="0">
                <a:solidFill>
                  <a:srgbClr val="0B3D59"/>
                </a:solidFill>
                <a:latin typeface="Calibri" pitchFamily="34" charset="0"/>
                <a:ea typeface="Calibri" pitchFamily="34" charset="-122"/>
                <a:cs typeface="Calibri" pitchFamily="34" charset="-120"/>
              </a:rPr>
              <a:t>Labeling:  </a:t>
            </a:r>
            <a:r>
              <a:rPr lang="en-US" sz="1400" dirty="0">
                <a:solidFill>
                  <a:srgbClr val="1B262C"/>
                </a:solidFill>
                <a:latin typeface="Calibri" pitchFamily="34" charset="0"/>
                <a:ea typeface="Calibri" pitchFamily="34" charset="-122"/>
                <a:cs typeface="Calibri" pitchFamily="34" charset="-120"/>
              </a:rPr>
              <a:t>either the primer or one of the dNTPs is radioactively or chemically labeled, so that newly produced DNA can be detected after electrophoresis.</a:t>
            </a:r>
            <a:endParaRPr lang="en-US" sz="1400" dirty="0"/>
          </a:p>
        </p:txBody>
      </p:sp>
      <p:sp>
        <p:nvSpPr>
          <p:cNvPr id="27" name="Text 25"/>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28" name="Text 26"/>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DIDEOXY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Chain-Termination in Action: the ddATP Tube</a:t>
            </a:r>
            <a:endParaRPr lang="en-US" sz="3200" dirty="0"/>
          </a:p>
        </p:txBody>
      </p:sp>
      <p:sp>
        <p:nvSpPr>
          <p:cNvPr id="4" name="Text 2"/>
          <p:cNvSpPr/>
          <p:nvPr/>
        </p:nvSpPr>
        <p:spPr>
          <a:xfrm>
            <a:off x="548640" y="1508760"/>
            <a:ext cx="6035040" cy="4389120"/>
          </a:xfrm>
          <a:prstGeom prst="rect">
            <a:avLst/>
          </a:prstGeom>
          <a:noFill/>
          <a:ln/>
        </p:spPr>
        <p:txBody>
          <a:bodyPr wrap="square" rtlCol="0" anchor="ctr"/>
          <a:lstStyle/>
          <a:p>
            <a:pPr marL="342900" indent="-342900">
              <a:lnSpc>
                <a:spcPct val="128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The primer pairs with its complementary sequence at one end of each template strand, providing a 3′-OH group to initiate synthesis.</a:t>
            </a:r>
            <a:endParaRPr lang="en-US" sz="1450" dirty="0"/>
          </a:p>
          <a:p>
            <a:pPr marL="342900" indent="-342900">
              <a:lnSpc>
                <a:spcPct val="128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DNA polymerase elongates the new strand. Wherever it encounters a T on the template, it randomly uses either a dATP or a ddATP to add an A.</a:t>
            </a:r>
            <a:endParaRPr lang="en-US" sz="1450" dirty="0"/>
          </a:p>
          <a:p>
            <a:pPr marL="342900" indent="-342900">
              <a:lnSpc>
                <a:spcPct val="128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Because dATP is far more abundant than ddATP, dATP is incorporated most often, so synthesis usually continues.</a:t>
            </a:r>
            <a:endParaRPr lang="en-US" sz="1450" dirty="0"/>
          </a:p>
          <a:p>
            <a:pPr marL="342900" indent="-342900">
              <a:lnSpc>
                <a:spcPct val="128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Occasionally ddATP is incorporated instead, and synthesis terminates at that point.</a:t>
            </a:r>
            <a:endParaRPr lang="en-US" sz="1450" dirty="0"/>
          </a:p>
          <a:p>
            <a:pPr marL="342900" indent="-342900">
              <a:lnSpc>
                <a:spcPct val="128000"/>
              </a:lnSpc>
              <a:spcAft>
                <a:spcPts val="1000"/>
              </a:spcAft>
              <a:buSzPct val="100000"/>
              <a:buChar char="•"/>
            </a:pPr>
            <a:r>
              <a:rPr lang="en-US" sz="1450" dirty="0">
                <a:solidFill>
                  <a:srgbClr val="1B262C"/>
                </a:solidFill>
                <a:latin typeface="Calibri" pitchFamily="34" charset="0"/>
                <a:ea typeface="Calibri" pitchFamily="34" charset="-122"/>
                <a:cs typeface="Calibri" pitchFamily="34" charset="-120"/>
              </a:rPr>
              <a:t>Because termination happens randomly at different positions in different copies, the tube ends up with fragments of many different lengths, each ending in adenine.</a:t>
            </a:r>
            <a:endParaRPr lang="en-US" sz="1450" dirty="0"/>
          </a:p>
        </p:txBody>
      </p:sp>
      <p:sp>
        <p:nvSpPr>
          <p:cNvPr id="5" name="Shape 3"/>
          <p:cNvSpPr/>
          <p:nvPr/>
        </p:nvSpPr>
        <p:spPr>
          <a:xfrm>
            <a:off x="7040880" y="1554480"/>
            <a:ext cx="4572000" cy="4709160"/>
          </a:xfrm>
          <a:prstGeom prst="roundRect">
            <a:avLst>
              <a:gd name="adj" fmla="val 2400"/>
            </a:avLst>
          </a:prstGeom>
          <a:solidFill>
            <a:srgbClr val="FFFFFF"/>
          </a:solidFill>
          <a:ln w="12700">
            <a:solidFill>
              <a:srgbClr val="D9E2E6"/>
            </a:solidFill>
            <a:prstDash val="solid"/>
          </a:ln>
          <a:effectLst>
            <a:outerShdw blurRad="88900" dist="38100" dir="5400000" algn="bl" rotWithShape="0">
              <a:srgbClr val="3A4A52">
                <a:alpha val="16000"/>
              </a:srgbClr>
            </a:outerShdw>
          </a:effectLst>
        </p:spPr>
      </p:sp>
      <p:sp>
        <p:nvSpPr>
          <p:cNvPr id="6" name="Text 4"/>
          <p:cNvSpPr/>
          <p:nvPr/>
        </p:nvSpPr>
        <p:spPr>
          <a:xfrm>
            <a:off x="7269480" y="1737360"/>
            <a:ext cx="4114800" cy="365760"/>
          </a:xfrm>
          <a:prstGeom prst="rect">
            <a:avLst/>
          </a:prstGeom>
          <a:noFill/>
          <a:ln/>
        </p:spPr>
        <p:txBody>
          <a:bodyPr wrap="square" rtlCol="0" anchor="ctr"/>
          <a:lstStyle/>
          <a:p>
            <a:pPr marL="0" indent="0">
              <a:buNone/>
            </a:pPr>
            <a:r>
              <a:rPr lang="en-US" sz="1350" b="1" dirty="0">
                <a:solidFill>
                  <a:srgbClr val="0B3D59"/>
                </a:solidFill>
                <a:latin typeface="Cambria" pitchFamily="34" charset="0"/>
                <a:ea typeface="Cambria" pitchFamily="34" charset="-122"/>
                <a:cs typeface="Cambria" pitchFamily="34" charset="-120"/>
              </a:rPr>
              <a:t>Example fragments produced (ddATP tube)</a:t>
            </a:r>
            <a:endParaRPr lang="en-US" sz="1350" dirty="0"/>
          </a:p>
        </p:txBody>
      </p:sp>
      <p:sp>
        <p:nvSpPr>
          <p:cNvPr id="7" name="Text 5"/>
          <p:cNvSpPr/>
          <p:nvPr/>
        </p:nvSpPr>
        <p:spPr>
          <a:xfrm>
            <a:off x="7269480" y="2286000"/>
            <a:ext cx="822960" cy="365760"/>
          </a:xfrm>
          <a:prstGeom prst="rect">
            <a:avLst/>
          </a:prstGeom>
          <a:noFill/>
          <a:ln/>
        </p:spPr>
        <p:txBody>
          <a:bodyPr wrap="square" rtlCol="0" anchor="ctr"/>
          <a:lstStyle/>
          <a:p>
            <a:pPr marL="0" indent="0">
              <a:buNone/>
            </a:pPr>
            <a:r>
              <a:rPr lang="en-US" sz="1250" dirty="0">
                <a:solidFill>
                  <a:srgbClr val="5B6B73"/>
                </a:solidFill>
                <a:latin typeface="Calibri" pitchFamily="34" charset="0"/>
                <a:ea typeface="Calibri" pitchFamily="34" charset="-122"/>
                <a:cs typeface="Calibri" pitchFamily="34" charset="-120"/>
              </a:rPr>
              <a:t>12 nt</a:t>
            </a:r>
            <a:endParaRPr lang="en-US" sz="1250" dirty="0"/>
          </a:p>
        </p:txBody>
      </p:sp>
      <p:sp>
        <p:nvSpPr>
          <p:cNvPr id="8" name="Shape 6"/>
          <p:cNvSpPr/>
          <p:nvPr/>
        </p:nvSpPr>
        <p:spPr>
          <a:xfrm>
            <a:off x="8138160" y="2331720"/>
            <a:ext cx="3017520" cy="274320"/>
          </a:xfrm>
          <a:prstGeom prst="rect">
            <a:avLst/>
          </a:prstGeom>
          <a:solidFill>
            <a:srgbClr val="1C7293"/>
          </a:solidFill>
          <a:ln/>
        </p:spPr>
      </p:sp>
      <p:sp>
        <p:nvSpPr>
          <p:cNvPr id="9" name="Shape 7"/>
          <p:cNvSpPr/>
          <p:nvPr/>
        </p:nvSpPr>
        <p:spPr>
          <a:xfrm>
            <a:off x="11155680" y="2304288"/>
            <a:ext cx="274320" cy="329184"/>
          </a:xfrm>
          <a:prstGeom prst="rect">
            <a:avLst/>
          </a:prstGeom>
          <a:solidFill>
            <a:srgbClr val="1C8C6B"/>
          </a:solidFill>
          <a:ln/>
        </p:spPr>
      </p:sp>
      <p:sp>
        <p:nvSpPr>
          <p:cNvPr id="10" name="Text 8"/>
          <p:cNvSpPr/>
          <p:nvPr/>
        </p:nvSpPr>
        <p:spPr>
          <a:xfrm>
            <a:off x="11155680" y="2304288"/>
            <a:ext cx="274320" cy="329184"/>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a:t>
            </a:r>
            <a:endParaRPr lang="en-US" sz="1200" dirty="0"/>
          </a:p>
        </p:txBody>
      </p:sp>
      <p:sp>
        <p:nvSpPr>
          <p:cNvPr id="11" name="Text 9"/>
          <p:cNvSpPr/>
          <p:nvPr/>
        </p:nvSpPr>
        <p:spPr>
          <a:xfrm>
            <a:off x="7269480" y="3246120"/>
            <a:ext cx="822960" cy="365760"/>
          </a:xfrm>
          <a:prstGeom prst="rect">
            <a:avLst/>
          </a:prstGeom>
          <a:noFill/>
          <a:ln/>
        </p:spPr>
        <p:txBody>
          <a:bodyPr wrap="square" rtlCol="0" anchor="ctr"/>
          <a:lstStyle/>
          <a:p>
            <a:pPr marL="0" indent="0">
              <a:buNone/>
            </a:pPr>
            <a:r>
              <a:rPr lang="en-US" sz="1250" dirty="0">
                <a:solidFill>
                  <a:srgbClr val="5B6B73"/>
                </a:solidFill>
                <a:latin typeface="Calibri" pitchFamily="34" charset="0"/>
                <a:ea typeface="Calibri" pitchFamily="34" charset="-122"/>
                <a:cs typeface="Calibri" pitchFamily="34" charset="-120"/>
              </a:rPr>
              <a:t>7 nt</a:t>
            </a:r>
            <a:endParaRPr lang="en-US" sz="1250" dirty="0"/>
          </a:p>
        </p:txBody>
      </p:sp>
      <p:sp>
        <p:nvSpPr>
          <p:cNvPr id="12" name="Shape 10"/>
          <p:cNvSpPr/>
          <p:nvPr/>
        </p:nvSpPr>
        <p:spPr>
          <a:xfrm>
            <a:off x="8138160" y="3291840"/>
            <a:ext cx="1760220" cy="274320"/>
          </a:xfrm>
          <a:prstGeom prst="rect">
            <a:avLst/>
          </a:prstGeom>
          <a:solidFill>
            <a:srgbClr val="1C7293"/>
          </a:solidFill>
          <a:ln/>
        </p:spPr>
      </p:sp>
      <p:sp>
        <p:nvSpPr>
          <p:cNvPr id="13" name="Shape 11"/>
          <p:cNvSpPr/>
          <p:nvPr/>
        </p:nvSpPr>
        <p:spPr>
          <a:xfrm>
            <a:off x="9898380" y="3264408"/>
            <a:ext cx="274320" cy="329184"/>
          </a:xfrm>
          <a:prstGeom prst="rect">
            <a:avLst/>
          </a:prstGeom>
          <a:solidFill>
            <a:srgbClr val="1C8C6B"/>
          </a:solidFill>
          <a:ln/>
        </p:spPr>
      </p:sp>
      <p:sp>
        <p:nvSpPr>
          <p:cNvPr id="14" name="Text 12"/>
          <p:cNvSpPr/>
          <p:nvPr/>
        </p:nvSpPr>
        <p:spPr>
          <a:xfrm>
            <a:off x="9898380" y="3264408"/>
            <a:ext cx="274320" cy="329184"/>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a:t>
            </a:r>
            <a:endParaRPr lang="en-US" sz="1200" dirty="0"/>
          </a:p>
        </p:txBody>
      </p:sp>
      <p:sp>
        <p:nvSpPr>
          <p:cNvPr id="15" name="Text 13"/>
          <p:cNvSpPr/>
          <p:nvPr/>
        </p:nvSpPr>
        <p:spPr>
          <a:xfrm>
            <a:off x="7269480" y="4206240"/>
            <a:ext cx="822960" cy="365760"/>
          </a:xfrm>
          <a:prstGeom prst="rect">
            <a:avLst/>
          </a:prstGeom>
          <a:noFill/>
          <a:ln/>
        </p:spPr>
        <p:txBody>
          <a:bodyPr wrap="square" rtlCol="0" anchor="ctr"/>
          <a:lstStyle/>
          <a:p>
            <a:pPr marL="0" indent="0">
              <a:buNone/>
            </a:pPr>
            <a:r>
              <a:rPr lang="en-US" sz="1250" dirty="0">
                <a:solidFill>
                  <a:srgbClr val="5B6B73"/>
                </a:solidFill>
                <a:latin typeface="Calibri" pitchFamily="34" charset="0"/>
                <a:ea typeface="Calibri" pitchFamily="34" charset="-122"/>
                <a:cs typeface="Calibri" pitchFamily="34" charset="-120"/>
              </a:rPr>
              <a:t>2 nt</a:t>
            </a:r>
            <a:endParaRPr lang="en-US" sz="1250" dirty="0"/>
          </a:p>
        </p:txBody>
      </p:sp>
      <p:sp>
        <p:nvSpPr>
          <p:cNvPr id="16" name="Shape 14"/>
          <p:cNvSpPr/>
          <p:nvPr/>
        </p:nvSpPr>
        <p:spPr>
          <a:xfrm>
            <a:off x="8138160" y="4251960"/>
            <a:ext cx="502920" cy="274320"/>
          </a:xfrm>
          <a:prstGeom prst="rect">
            <a:avLst/>
          </a:prstGeom>
          <a:solidFill>
            <a:srgbClr val="1C7293"/>
          </a:solidFill>
          <a:ln/>
        </p:spPr>
      </p:sp>
      <p:sp>
        <p:nvSpPr>
          <p:cNvPr id="17" name="Shape 15"/>
          <p:cNvSpPr/>
          <p:nvPr/>
        </p:nvSpPr>
        <p:spPr>
          <a:xfrm>
            <a:off x="8641080" y="4224528"/>
            <a:ext cx="274320" cy="329184"/>
          </a:xfrm>
          <a:prstGeom prst="rect">
            <a:avLst/>
          </a:prstGeom>
          <a:solidFill>
            <a:srgbClr val="1C8C6B"/>
          </a:solidFill>
          <a:ln/>
        </p:spPr>
      </p:sp>
      <p:sp>
        <p:nvSpPr>
          <p:cNvPr id="18" name="Text 16"/>
          <p:cNvSpPr/>
          <p:nvPr/>
        </p:nvSpPr>
        <p:spPr>
          <a:xfrm>
            <a:off x="8641080" y="4224528"/>
            <a:ext cx="274320" cy="329184"/>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a:t>
            </a:r>
            <a:endParaRPr lang="en-US" sz="1200" dirty="0"/>
          </a:p>
        </p:txBody>
      </p:sp>
      <p:sp>
        <p:nvSpPr>
          <p:cNvPr id="19" name="Text 17"/>
          <p:cNvSpPr/>
          <p:nvPr/>
        </p:nvSpPr>
        <p:spPr>
          <a:xfrm>
            <a:off x="7269480" y="5349240"/>
            <a:ext cx="4114800" cy="822960"/>
          </a:xfrm>
          <a:prstGeom prst="rect">
            <a:avLst/>
          </a:prstGeom>
          <a:noFill/>
          <a:ln/>
        </p:spPr>
        <p:txBody>
          <a:bodyPr wrap="square" rtlCol="0" anchor="ctr"/>
          <a:lstStyle/>
          <a:p>
            <a:pPr marL="0" indent="0">
              <a:lnSpc>
                <a:spcPct val="115000"/>
              </a:lnSpc>
              <a:buNone/>
            </a:pPr>
            <a:r>
              <a:rPr lang="en-US" sz="1150" i="1" dirty="0">
                <a:solidFill>
                  <a:srgbClr val="5B6B73"/>
                </a:solidFill>
                <a:latin typeface="Calibri" pitchFamily="34" charset="0"/>
                <a:ea typeface="Calibri" pitchFamily="34" charset="-122"/>
                <a:cs typeface="Calibri" pitchFamily="34" charset="-120"/>
              </a:rPr>
              <a:t>Each fragment ends in a ddA (green), marking where synthesis was terminated.</a:t>
            </a:r>
            <a:endParaRPr lang="en-US" sz="1150" dirty="0"/>
          </a:p>
        </p:txBody>
      </p:sp>
      <p:sp>
        <p:nvSpPr>
          <p:cNvPr id="20" name="Text 18"/>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21" name="Text 19"/>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DIDEOXY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Separating the Fragments: Gel Electrophoresis</a:t>
            </a:r>
            <a:endParaRPr lang="en-US" sz="3200" dirty="0"/>
          </a:p>
        </p:txBody>
      </p:sp>
      <p:sp>
        <p:nvSpPr>
          <p:cNvPr id="4" name="Text 2"/>
          <p:cNvSpPr/>
          <p:nvPr/>
        </p:nvSpPr>
        <p:spPr>
          <a:xfrm>
            <a:off x="548640" y="1508760"/>
            <a:ext cx="6126480" cy="4480560"/>
          </a:xfrm>
          <a:prstGeom prst="rect">
            <a:avLst/>
          </a:prstGeom>
          <a:noFill/>
          <a:ln/>
        </p:spPr>
        <p:txBody>
          <a:bodyPr wrap="square" rtlCol="0" anchor="ctr"/>
          <a:lstStyle/>
          <a:p>
            <a:pPr marL="342900" indent="-342900">
              <a:lnSpc>
                <a:spcPct val="130000"/>
              </a:lnSpc>
              <a:spcAft>
                <a:spcPts val="1200"/>
              </a:spcAft>
              <a:buSzPct val="100000"/>
              <a:buChar char="•"/>
            </a:pPr>
            <a:r>
              <a:rPr lang="en-US" sz="1450" dirty="0">
                <a:solidFill>
                  <a:srgbClr val="1B262C"/>
                </a:solidFill>
                <a:latin typeface="Calibri" pitchFamily="34" charset="0"/>
                <a:ea typeface="Calibri" pitchFamily="34" charset="-122"/>
                <a:cs typeface="Calibri" pitchFamily="34" charset="-120"/>
              </a:rPr>
              <a:t>Equivalent reactions take place in the other three tubes, except that synthesis is terminated at a different base in each tube.</a:t>
            </a:r>
            <a:endParaRPr lang="en-US" sz="1450" dirty="0"/>
          </a:p>
          <a:p>
            <a:pPr marL="342900" indent="-342900">
              <a:lnSpc>
                <a:spcPct val="130000"/>
              </a:lnSpc>
              <a:spcAft>
                <a:spcPts val="1200"/>
              </a:spcAft>
              <a:buSzPct val="100000"/>
              <a:buChar char="•"/>
            </a:pPr>
            <a:r>
              <a:rPr lang="en-US" sz="1450" dirty="0">
                <a:solidFill>
                  <a:srgbClr val="1B262C"/>
                </a:solidFill>
                <a:latin typeface="Calibri" pitchFamily="34" charset="0"/>
                <a:ea typeface="Calibri" pitchFamily="34" charset="-122"/>
                <a:cs typeface="Calibri" pitchFamily="34" charset="-120"/>
              </a:rPr>
              <a:t>After the polymerization reactions finish, all the DNA is denatured, and the single-stranded products are separated by gel electrophoresis.</a:t>
            </a:r>
            <a:endParaRPr lang="en-US" sz="1450" dirty="0"/>
          </a:p>
          <a:p>
            <a:pPr marL="342900" indent="-342900">
              <a:lnSpc>
                <a:spcPct val="130000"/>
              </a:lnSpc>
              <a:spcAft>
                <a:spcPts val="1200"/>
              </a:spcAft>
              <a:buSzPct val="100000"/>
              <a:buChar char="•"/>
            </a:pPr>
            <a:r>
              <a:rPr lang="en-US" sz="1450" dirty="0">
                <a:solidFill>
                  <a:srgbClr val="1B262C"/>
                </a:solidFill>
                <a:latin typeface="Calibri" pitchFamily="34" charset="0"/>
                <a:ea typeface="Calibri" pitchFamily="34" charset="-122"/>
                <a:cs typeface="Calibri" pitchFamily="34" charset="-120"/>
              </a:rPr>
              <a:t>The four tubes are run side by side on an acrylamide gel, which allows finer separation than agarose — strands differing by only a single nucleotide can be distinguished.</a:t>
            </a:r>
            <a:endParaRPr lang="en-US" sz="1450" dirty="0"/>
          </a:p>
          <a:p>
            <a:pPr marL="342900" indent="-342900">
              <a:lnSpc>
                <a:spcPct val="130000"/>
              </a:lnSpc>
              <a:spcAft>
                <a:spcPts val="1200"/>
              </a:spcAft>
              <a:buSzPct val="100000"/>
              <a:buChar char="•"/>
            </a:pPr>
            <a:r>
              <a:rPr lang="en-US" sz="1450" dirty="0">
                <a:solidFill>
                  <a:srgbClr val="1B262C"/>
                </a:solidFill>
                <a:latin typeface="Calibri" pitchFamily="34" charset="0"/>
                <a:ea typeface="Calibri" pitchFamily="34" charset="-122"/>
                <a:cs typeface="Calibri" pitchFamily="34" charset="-120"/>
              </a:rPr>
              <a:t>After electrophoresis, the locations — and therefore the sizes — of the DNA strands are revealed by the radioactive or chemical labels.</a:t>
            </a:r>
            <a:endParaRPr lang="en-US" sz="1450" dirty="0"/>
          </a:p>
        </p:txBody>
      </p:sp>
      <p:pic>
        <p:nvPicPr>
          <p:cNvPr id="5" name="Image 0" descr="/home/claude/imgs/gel_schematic.png"/>
          <p:cNvPicPr>
            <a:picLocks noChangeAspect="1"/>
          </p:cNvPicPr>
          <p:nvPr/>
        </p:nvPicPr>
        <p:blipFill>
          <a:blip r:embed="rId3"/>
          <a:stretch>
            <a:fillRect/>
          </a:stretch>
        </p:blipFill>
        <p:spPr>
          <a:xfrm>
            <a:off x="6903720" y="1417320"/>
            <a:ext cx="4846320" cy="4480560"/>
          </a:xfrm>
          <a:prstGeom prst="rect">
            <a:avLst/>
          </a:prstGeom>
        </p:spPr>
      </p:pic>
      <p:sp>
        <p:nvSpPr>
          <p:cNvPr id="6" name="Text 3"/>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7" name="Text 4"/>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DIDEOXY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Reading the Sequence Off the Gel</a:t>
            </a:r>
            <a:endParaRPr lang="en-US" sz="3200" dirty="0"/>
          </a:p>
        </p:txBody>
      </p:sp>
      <p:sp>
        <p:nvSpPr>
          <p:cNvPr id="4" name="Text 2"/>
          <p:cNvSpPr/>
          <p:nvPr/>
        </p:nvSpPr>
        <p:spPr>
          <a:xfrm>
            <a:off x="548640" y="1463040"/>
            <a:ext cx="11064240" cy="457200"/>
          </a:xfrm>
          <a:prstGeom prst="rect">
            <a:avLst/>
          </a:prstGeom>
          <a:noFill/>
          <a:ln/>
        </p:spPr>
        <p:txBody>
          <a:bodyPr wrap="square" rtlCol="0" anchor="ctr"/>
          <a:lstStyle/>
          <a:p>
            <a:pPr marL="0" indent="0">
              <a:buNone/>
            </a:pPr>
            <a:r>
              <a:rPr lang="en-US" sz="1600" i="1" dirty="0">
                <a:solidFill>
                  <a:srgbClr val="0B3D59"/>
                </a:solidFill>
                <a:latin typeface="Calibri" pitchFamily="34" charset="0"/>
                <a:ea typeface="Calibri" pitchFamily="34" charset="-122"/>
                <a:cs typeface="Calibri" pitchFamily="34" charset="-120"/>
              </a:rPr>
              <a:t>Reading the DNA sequence is the simplest and shortest part of the procedure.</a:t>
            </a:r>
            <a:endParaRPr lang="en-US" sz="1600" dirty="0"/>
          </a:p>
        </p:txBody>
      </p:sp>
      <p:sp>
        <p:nvSpPr>
          <p:cNvPr id="5" name="Shape 3"/>
          <p:cNvSpPr/>
          <p:nvPr/>
        </p:nvSpPr>
        <p:spPr>
          <a:xfrm>
            <a:off x="548640" y="2148840"/>
            <a:ext cx="11064240" cy="1024128"/>
          </a:xfrm>
          <a:prstGeom prst="roundRect">
            <a:avLst>
              <a:gd name="adj" fmla="val 7143"/>
            </a:avLst>
          </a:prstGeom>
          <a:solidFill>
            <a:srgbClr val="FFFFFF"/>
          </a:solidFill>
          <a:ln w="12700">
            <a:solidFill>
              <a:srgbClr val="D9E2E6"/>
            </a:solidFill>
            <a:prstDash val="solid"/>
          </a:ln>
        </p:spPr>
      </p:sp>
      <p:sp>
        <p:nvSpPr>
          <p:cNvPr id="6" name="Shape 4"/>
          <p:cNvSpPr/>
          <p:nvPr/>
        </p:nvSpPr>
        <p:spPr>
          <a:xfrm>
            <a:off x="777240" y="2404872"/>
            <a:ext cx="512064" cy="512064"/>
          </a:xfrm>
          <a:prstGeom prst="ellipse">
            <a:avLst/>
          </a:prstGeom>
          <a:solidFill>
            <a:srgbClr val="1C7293"/>
          </a:solidFill>
          <a:ln/>
        </p:spPr>
      </p:sp>
      <p:sp>
        <p:nvSpPr>
          <p:cNvPr id="7" name="Text 5"/>
          <p:cNvSpPr/>
          <p:nvPr/>
        </p:nvSpPr>
        <p:spPr>
          <a:xfrm>
            <a:off x="777240" y="2404872"/>
            <a:ext cx="512064" cy="512064"/>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8" name="Text 6"/>
          <p:cNvSpPr/>
          <p:nvPr/>
        </p:nvSpPr>
        <p:spPr>
          <a:xfrm>
            <a:off x="1508760" y="2203704"/>
            <a:ext cx="3291840" cy="914400"/>
          </a:xfrm>
          <a:prstGeom prst="rect">
            <a:avLst/>
          </a:prstGeom>
          <a:noFill/>
          <a:ln/>
        </p:spPr>
        <p:txBody>
          <a:bodyPr wrap="square" rtlCol="0" anchor="ctr"/>
          <a:lstStyle/>
          <a:p>
            <a:pPr marL="0" indent="0">
              <a:buNone/>
            </a:pPr>
            <a:r>
              <a:rPr lang="en-US" sz="1400" b="1" dirty="0">
                <a:solidFill>
                  <a:srgbClr val="0B3D59"/>
                </a:solidFill>
                <a:latin typeface="Cambria" pitchFamily="34" charset="0"/>
                <a:ea typeface="Cambria" pitchFamily="34" charset="-122"/>
                <a:cs typeface="Cambria" pitchFamily="34" charset="-120"/>
              </a:rPr>
              <a:t>Start at the bottom</a:t>
            </a:r>
            <a:endParaRPr lang="en-US" sz="1400" dirty="0"/>
          </a:p>
        </p:txBody>
      </p:sp>
      <p:sp>
        <p:nvSpPr>
          <p:cNvPr id="9" name="Text 7"/>
          <p:cNvSpPr/>
          <p:nvPr/>
        </p:nvSpPr>
        <p:spPr>
          <a:xfrm>
            <a:off x="4892040" y="2203704"/>
            <a:ext cx="6537960" cy="914400"/>
          </a:xfrm>
          <a:prstGeom prst="rect">
            <a:avLst/>
          </a:prstGeom>
          <a:noFill/>
          <a:ln/>
        </p:spPr>
        <p:txBody>
          <a:bodyPr wrap="square" rtlCol="0" anchor="ctr"/>
          <a:lstStyle/>
          <a:p>
            <a:pPr marL="0" indent="0">
              <a:lnSpc>
                <a:spcPct val="112000"/>
              </a:lnSpc>
              <a:buNone/>
            </a:pPr>
            <a:r>
              <a:rPr lang="en-US" sz="1230" dirty="0">
                <a:solidFill>
                  <a:srgbClr val="1B262C"/>
                </a:solidFill>
                <a:latin typeface="Calibri" pitchFamily="34" charset="0"/>
                <a:ea typeface="Calibri" pitchFamily="34" charset="-122"/>
                <a:cs typeface="Calibri" pitchFamily="34" charset="-120"/>
              </a:rPr>
              <a:t>The band closest to the bottom of the gel is the shortest fragment — it came from the tube whose ddNTP terminated synthesis first.</a:t>
            </a:r>
            <a:endParaRPr lang="en-US" sz="1230" dirty="0"/>
          </a:p>
        </p:txBody>
      </p:sp>
      <p:sp>
        <p:nvSpPr>
          <p:cNvPr id="10" name="Shape 8"/>
          <p:cNvSpPr/>
          <p:nvPr/>
        </p:nvSpPr>
        <p:spPr>
          <a:xfrm>
            <a:off x="548640" y="3246120"/>
            <a:ext cx="11064240" cy="1024128"/>
          </a:xfrm>
          <a:prstGeom prst="roundRect">
            <a:avLst>
              <a:gd name="adj" fmla="val 7143"/>
            </a:avLst>
          </a:prstGeom>
          <a:solidFill>
            <a:srgbClr val="EEF3F5"/>
          </a:solidFill>
          <a:ln w="12700">
            <a:solidFill>
              <a:srgbClr val="D9E2E6"/>
            </a:solidFill>
            <a:prstDash val="solid"/>
          </a:ln>
        </p:spPr>
      </p:sp>
      <p:sp>
        <p:nvSpPr>
          <p:cNvPr id="11" name="Shape 9"/>
          <p:cNvSpPr/>
          <p:nvPr/>
        </p:nvSpPr>
        <p:spPr>
          <a:xfrm>
            <a:off x="777240" y="3502152"/>
            <a:ext cx="512064" cy="512064"/>
          </a:xfrm>
          <a:prstGeom prst="ellipse">
            <a:avLst/>
          </a:prstGeom>
          <a:solidFill>
            <a:srgbClr val="1C7293"/>
          </a:solidFill>
          <a:ln/>
        </p:spPr>
      </p:sp>
      <p:sp>
        <p:nvSpPr>
          <p:cNvPr id="12" name="Text 10"/>
          <p:cNvSpPr/>
          <p:nvPr/>
        </p:nvSpPr>
        <p:spPr>
          <a:xfrm>
            <a:off x="777240" y="3502152"/>
            <a:ext cx="512064" cy="512064"/>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3" name="Text 11"/>
          <p:cNvSpPr/>
          <p:nvPr/>
        </p:nvSpPr>
        <p:spPr>
          <a:xfrm>
            <a:off x="1508760" y="3300984"/>
            <a:ext cx="3291840" cy="914400"/>
          </a:xfrm>
          <a:prstGeom prst="rect">
            <a:avLst/>
          </a:prstGeom>
          <a:noFill/>
          <a:ln/>
        </p:spPr>
        <p:txBody>
          <a:bodyPr wrap="square" rtlCol="0" anchor="ctr"/>
          <a:lstStyle/>
          <a:p>
            <a:pPr marL="0" indent="0">
              <a:buNone/>
            </a:pPr>
            <a:r>
              <a:rPr lang="en-US" sz="1400" b="1" dirty="0">
                <a:solidFill>
                  <a:srgbClr val="0B3D59"/>
                </a:solidFill>
                <a:latin typeface="Cambria" pitchFamily="34" charset="0"/>
                <a:ea typeface="Cambria" pitchFamily="34" charset="-122"/>
                <a:cs typeface="Cambria" pitchFamily="34" charset="-120"/>
              </a:rPr>
              <a:t>Move upward, one band at a time</a:t>
            </a:r>
            <a:endParaRPr lang="en-US" sz="1400" dirty="0"/>
          </a:p>
        </p:txBody>
      </p:sp>
      <p:sp>
        <p:nvSpPr>
          <p:cNvPr id="14" name="Text 12"/>
          <p:cNvSpPr/>
          <p:nvPr/>
        </p:nvSpPr>
        <p:spPr>
          <a:xfrm>
            <a:off x="4892040" y="3300984"/>
            <a:ext cx="6537960" cy="914400"/>
          </a:xfrm>
          <a:prstGeom prst="rect">
            <a:avLst/>
          </a:prstGeom>
          <a:noFill/>
          <a:ln/>
        </p:spPr>
        <p:txBody>
          <a:bodyPr wrap="square" rtlCol="0" anchor="ctr"/>
          <a:lstStyle/>
          <a:p>
            <a:pPr marL="0" indent="0">
              <a:lnSpc>
                <a:spcPct val="112000"/>
              </a:lnSpc>
              <a:buNone/>
            </a:pPr>
            <a:r>
              <a:rPr lang="en-US" sz="1230" dirty="0">
                <a:solidFill>
                  <a:srgbClr val="1B262C"/>
                </a:solidFill>
                <a:latin typeface="Calibri" pitchFamily="34" charset="0"/>
                <a:ea typeface="Calibri" pitchFamily="34" charset="-122"/>
                <a:cs typeface="Calibri" pitchFamily="34" charset="-120"/>
              </a:rPr>
              <a:t>The next band up came from the tube with the next-shortest fragment, and so on. The sequence is read from the bottom to the top of the gel.</a:t>
            </a:r>
            <a:endParaRPr lang="en-US" sz="1230" dirty="0"/>
          </a:p>
        </p:txBody>
      </p:sp>
      <p:sp>
        <p:nvSpPr>
          <p:cNvPr id="15" name="Shape 13"/>
          <p:cNvSpPr/>
          <p:nvPr/>
        </p:nvSpPr>
        <p:spPr>
          <a:xfrm>
            <a:off x="548640" y="4343400"/>
            <a:ext cx="11064240" cy="1024128"/>
          </a:xfrm>
          <a:prstGeom prst="roundRect">
            <a:avLst>
              <a:gd name="adj" fmla="val 7143"/>
            </a:avLst>
          </a:prstGeom>
          <a:solidFill>
            <a:srgbClr val="FFFFFF"/>
          </a:solidFill>
          <a:ln w="12700">
            <a:solidFill>
              <a:srgbClr val="D9E2E6"/>
            </a:solidFill>
            <a:prstDash val="solid"/>
          </a:ln>
        </p:spPr>
      </p:sp>
      <p:sp>
        <p:nvSpPr>
          <p:cNvPr id="16" name="Shape 14"/>
          <p:cNvSpPr/>
          <p:nvPr/>
        </p:nvSpPr>
        <p:spPr>
          <a:xfrm>
            <a:off x="777240" y="4599432"/>
            <a:ext cx="512064" cy="512064"/>
          </a:xfrm>
          <a:prstGeom prst="ellipse">
            <a:avLst/>
          </a:prstGeom>
          <a:solidFill>
            <a:srgbClr val="1C7293"/>
          </a:solidFill>
          <a:ln/>
        </p:spPr>
      </p:sp>
      <p:sp>
        <p:nvSpPr>
          <p:cNvPr id="17" name="Text 15"/>
          <p:cNvSpPr/>
          <p:nvPr/>
        </p:nvSpPr>
        <p:spPr>
          <a:xfrm>
            <a:off x="777240" y="4599432"/>
            <a:ext cx="512064" cy="512064"/>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8" name="Text 16"/>
          <p:cNvSpPr/>
          <p:nvPr/>
        </p:nvSpPr>
        <p:spPr>
          <a:xfrm>
            <a:off x="1508760" y="4398264"/>
            <a:ext cx="3291840" cy="914400"/>
          </a:xfrm>
          <a:prstGeom prst="rect">
            <a:avLst/>
          </a:prstGeom>
          <a:noFill/>
          <a:ln/>
        </p:spPr>
        <p:txBody>
          <a:bodyPr wrap="square" rtlCol="0" anchor="ctr"/>
          <a:lstStyle/>
          <a:p>
            <a:pPr marL="0" indent="0">
              <a:buNone/>
            </a:pPr>
            <a:r>
              <a:rPr lang="en-US" sz="1400" b="1" dirty="0">
                <a:solidFill>
                  <a:srgbClr val="0B3D59"/>
                </a:solidFill>
                <a:latin typeface="Cambria" pitchFamily="34" charset="0"/>
                <a:ea typeface="Cambria" pitchFamily="34" charset="-122"/>
                <a:cs typeface="Cambria" pitchFamily="34" charset="-120"/>
              </a:rPr>
              <a:t>Bottom → 5′ end; Top → 3′ end</a:t>
            </a:r>
            <a:endParaRPr lang="en-US" sz="1400" dirty="0"/>
          </a:p>
        </p:txBody>
      </p:sp>
      <p:sp>
        <p:nvSpPr>
          <p:cNvPr id="19" name="Text 17"/>
          <p:cNvSpPr/>
          <p:nvPr/>
        </p:nvSpPr>
        <p:spPr>
          <a:xfrm>
            <a:off x="4892040" y="4398264"/>
            <a:ext cx="6537960" cy="914400"/>
          </a:xfrm>
          <a:prstGeom prst="rect">
            <a:avLst/>
          </a:prstGeom>
          <a:noFill/>
          <a:ln/>
        </p:spPr>
        <p:txBody>
          <a:bodyPr wrap="square" rtlCol="0" anchor="ctr"/>
          <a:lstStyle/>
          <a:p>
            <a:pPr marL="0" indent="0">
              <a:lnSpc>
                <a:spcPct val="112000"/>
              </a:lnSpc>
              <a:buNone/>
            </a:pPr>
            <a:r>
              <a:rPr lang="en-US" sz="1230" dirty="0">
                <a:solidFill>
                  <a:srgbClr val="1B262C"/>
                </a:solidFill>
                <a:latin typeface="Calibri" pitchFamily="34" charset="0"/>
                <a:ea typeface="Calibri" pitchFamily="34" charset="-122"/>
                <a:cs typeface="Calibri" pitchFamily="34" charset="-120"/>
              </a:rPr>
              <a:t>Nucleotides near the bottom correspond to the 5′ end of the newly synthesized strand; nucleotides near the top correspond to the 3′ end.</a:t>
            </a:r>
            <a:endParaRPr lang="en-US" sz="1230" dirty="0"/>
          </a:p>
        </p:txBody>
      </p:sp>
      <p:sp>
        <p:nvSpPr>
          <p:cNvPr id="20" name="Shape 18"/>
          <p:cNvSpPr/>
          <p:nvPr/>
        </p:nvSpPr>
        <p:spPr>
          <a:xfrm>
            <a:off x="548640" y="5440680"/>
            <a:ext cx="11064240" cy="1024128"/>
          </a:xfrm>
          <a:prstGeom prst="roundRect">
            <a:avLst>
              <a:gd name="adj" fmla="val 7143"/>
            </a:avLst>
          </a:prstGeom>
          <a:solidFill>
            <a:srgbClr val="EEF3F5"/>
          </a:solidFill>
          <a:ln w="12700">
            <a:solidFill>
              <a:srgbClr val="D9E2E6"/>
            </a:solidFill>
            <a:prstDash val="solid"/>
          </a:ln>
        </p:spPr>
      </p:sp>
      <p:sp>
        <p:nvSpPr>
          <p:cNvPr id="21" name="Shape 19"/>
          <p:cNvSpPr/>
          <p:nvPr/>
        </p:nvSpPr>
        <p:spPr>
          <a:xfrm>
            <a:off x="777240" y="5696712"/>
            <a:ext cx="512064" cy="512064"/>
          </a:xfrm>
          <a:prstGeom prst="ellipse">
            <a:avLst/>
          </a:prstGeom>
          <a:solidFill>
            <a:srgbClr val="F4A300"/>
          </a:solidFill>
          <a:ln/>
        </p:spPr>
      </p:sp>
      <p:sp>
        <p:nvSpPr>
          <p:cNvPr id="22" name="Text 20"/>
          <p:cNvSpPr/>
          <p:nvPr/>
        </p:nvSpPr>
        <p:spPr>
          <a:xfrm>
            <a:off x="777240" y="5696712"/>
            <a:ext cx="512064" cy="512064"/>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3" name="Text 21"/>
          <p:cNvSpPr/>
          <p:nvPr/>
        </p:nvSpPr>
        <p:spPr>
          <a:xfrm>
            <a:off x="1508760" y="5495544"/>
            <a:ext cx="3291840" cy="914400"/>
          </a:xfrm>
          <a:prstGeom prst="rect">
            <a:avLst/>
          </a:prstGeom>
          <a:noFill/>
          <a:ln/>
        </p:spPr>
        <p:txBody>
          <a:bodyPr wrap="square" rtlCol="0" anchor="ctr"/>
          <a:lstStyle/>
          <a:p>
            <a:pPr marL="0" indent="0">
              <a:buNone/>
            </a:pPr>
            <a:r>
              <a:rPr lang="en-US" sz="1400" b="1" dirty="0">
                <a:solidFill>
                  <a:srgbClr val="0B3D59"/>
                </a:solidFill>
                <a:latin typeface="Cambria" pitchFamily="34" charset="0"/>
                <a:ea typeface="Cambria" pitchFamily="34" charset="-122"/>
                <a:cs typeface="Cambria" pitchFamily="34" charset="-120"/>
              </a:rPr>
              <a:t>Remember: it's the complement</a:t>
            </a:r>
            <a:endParaRPr lang="en-US" sz="1400" dirty="0"/>
          </a:p>
        </p:txBody>
      </p:sp>
      <p:sp>
        <p:nvSpPr>
          <p:cNvPr id="24" name="Text 22"/>
          <p:cNvSpPr/>
          <p:nvPr/>
        </p:nvSpPr>
        <p:spPr>
          <a:xfrm>
            <a:off x="4892040" y="5495544"/>
            <a:ext cx="6537960" cy="914400"/>
          </a:xfrm>
          <a:prstGeom prst="rect">
            <a:avLst/>
          </a:prstGeom>
          <a:noFill/>
          <a:ln/>
        </p:spPr>
        <p:txBody>
          <a:bodyPr wrap="square" rtlCol="0" anchor="ctr"/>
          <a:lstStyle/>
          <a:p>
            <a:pPr marL="0" indent="0">
              <a:lnSpc>
                <a:spcPct val="112000"/>
              </a:lnSpc>
              <a:buNone/>
            </a:pPr>
            <a:r>
              <a:rPr lang="en-US" sz="1230" dirty="0">
                <a:solidFill>
                  <a:srgbClr val="1B262C"/>
                </a:solidFill>
                <a:latin typeface="Calibri" pitchFamily="34" charset="0"/>
                <a:ea typeface="Calibri" pitchFamily="34" charset="-122"/>
                <a:cs typeface="Calibri" pitchFamily="34" charset="-120"/>
              </a:rPr>
              <a:t>The sequence obtained directly from the gel is not that of the target DNA — it is the sequence of its complement.</a:t>
            </a:r>
            <a:endParaRPr lang="en-US" sz="1230" dirty="0"/>
          </a:p>
        </p:txBody>
      </p:sp>
      <p:sp>
        <p:nvSpPr>
          <p:cNvPr id="25" name="Text 23"/>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26" name="Text 24"/>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AUTOMATED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From Manual Gels to Automated Machines</a:t>
            </a:r>
            <a:endParaRPr lang="en-US" sz="3200" dirty="0"/>
          </a:p>
        </p:txBody>
      </p:sp>
      <p:sp>
        <p:nvSpPr>
          <p:cNvPr id="4" name="Text 2"/>
          <p:cNvSpPr/>
          <p:nvPr/>
        </p:nvSpPr>
        <p:spPr>
          <a:xfrm>
            <a:off x="548640" y="1463040"/>
            <a:ext cx="11064240" cy="914400"/>
          </a:xfrm>
          <a:prstGeom prst="rect">
            <a:avLst/>
          </a:prstGeom>
          <a:noFill/>
          <a:ln/>
        </p:spPr>
        <p:txBody>
          <a:bodyPr wrap="square" rtlCol="0" anchor="ctr"/>
          <a:lstStyle/>
          <a:p>
            <a:pPr marL="0" indent="0">
              <a:lnSpc>
                <a:spcPct val="120000"/>
              </a:lnSpc>
              <a:buNone/>
            </a:pPr>
            <a:r>
              <a:rPr lang="en-US" sz="1550" dirty="0">
                <a:solidFill>
                  <a:srgbClr val="1B262C"/>
                </a:solidFill>
                <a:latin typeface="Calibri" pitchFamily="34" charset="0"/>
                <a:ea typeface="Calibri" pitchFamily="34" charset="-122"/>
                <a:cs typeface="Calibri" pitchFamily="34" charset="-120"/>
              </a:rPr>
              <a:t>For many years, DNA sequencing was done largely by hand and was laborious and expensive. Today, sequencing is usually carried out by automated machines that use fluorescent dyes and laser scanners to sequence thousands of base pairs in a few hours.</a:t>
            </a:r>
            <a:endParaRPr lang="en-US" sz="1550" dirty="0"/>
          </a:p>
        </p:txBody>
      </p:sp>
      <p:sp>
        <p:nvSpPr>
          <p:cNvPr id="5" name="Shape 3"/>
          <p:cNvSpPr/>
          <p:nvPr/>
        </p:nvSpPr>
        <p:spPr>
          <a:xfrm>
            <a:off x="548640" y="2606040"/>
            <a:ext cx="5349240" cy="1051560"/>
          </a:xfrm>
          <a:prstGeom prst="roundRect">
            <a:avLst>
              <a:gd name="adj" fmla="val 8696"/>
            </a:avLst>
          </a:prstGeom>
          <a:solidFill>
            <a:srgbClr val="FFFFFF"/>
          </a:solidFill>
          <a:ln w="12700">
            <a:solidFill>
              <a:srgbClr val="D9E2E6"/>
            </a:solidFill>
            <a:prstDash val="solid"/>
          </a:ln>
          <a:effectLst>
            <a:outerShdw blurRad="76200" dist="25400" dir="5400000" algn="bl" rotWithShape="0">
              <a:srgbClr val="3A4A52">
                <a:alpha val="13000"/>
              </a:srgbClr>
            </a:outerShdw>
          </a:effectLst>
        </p:spPr>
      </p:sp>
      <p:sp>
        <p:nvSpPr>
          <p:cNvPr id="6" name="Shape 4"/>
          <p:cNvSpPr/>
          <p:nvPr/>
        </p:nvSpPr>
        <p:spPr>
          <a:xfrm>
            <a:off x="749808" y="2884932"/>
            <a:ext cx="493776" cy="493776"/>
          </a:xfrm>
          <a:prstGeom prst="ellipse">
            <a:avLst/>
          </a:prstGeom>
          <a:solidFill>
            <a:srgbClr val="1C7293"/>
          </a:solidFill>
          <a:ln/>
        </p:spPr>
      </p:sp>
      <p:sp>
        <p:nvSpPr>
          <p:cNvPr id="7" name="Text 5"/>
          <p:cNvSpPr/>
          <p:nvPr/>
        </p:nvSpPr>
        <p:spPr>
          <a:xfrm>
            <a:off x="749808" y="2884932"/>
            <a:ext cx="493776" cy="493776"/>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8" name="Text 6"/>
          <p:cNvSpPr/>
          <p:nvPr/>
        </p:nvSpPr>
        <p:spPr>
          <a:xfrm>
            <a:off x="1417320" y="2697480"/>
            <a:ext cx="4297680" cy="320040"/>
          </a:xfrm>
          <a:prstGeom prst="rect">
            <a:avLst/>
          </a:prstGeom>
          <a:noFill/>
          <a:ln/>
        </p:spPr>
        <p:txBody>
          <a:bodyPr wrap="square" rtlCol="0" anchor="ctr"/>
          <a:lstStyle/>
          <a:p>
            <a:pPr marL="0" indent="0">
              <a:buNone/>
            </a:pPr>
            <a:r>
              <a:rPr lang="en-US" sz="1350" b="1" dirty="0">
                <a:solidFill>
                  <a:srgbClr val="0B3D59"/>
                </a:solidFill>
                <a:latin typeface="Cambria" pitchFamily="34" charset="0"/>
                <a:ea typeface="Cambria" pitchFamily="34" charset="-122"/>
                <a:cs typeface="Cambria" pitchFamily="34" charset="-120"/>
              </a:rPr>
              <a:t>One Tube, Four Colors</a:t>
            </a:r>
            <a:endParaRPr lang="en-US" sz="1350" dirty="0"/>
          </a:p>
        </p:txBody>
      </p:sp>
      <p:sp>
        <p:nvSpPr>
          <p:cNvPr id="9" name="Text 7"/>
          <p:cNvSpPr/>
          <p:nvPr/>
        </p:nvSpPr>
        <p:spPr>
          <a:xfrm>
            <a:off x="1417320" y="3017520"/>
            <a:ext cx="4297680" cy="548640"/>
          </a:xfrm>
          <a:prstGeom prst="rect">
            <a:avLst/>
          </a:prstGeom>
          <a:noFill/>
          <a:ln/>
        </p:spPr>
        <p:txBody>
          <a:bodyPr wrap="square" rtlCol="0" anchor="ctr"/>
          <a:lstStyle/>
          <a:p>
            <a:pPr marL="0" indent="0">
              <a:lnSpc>
                <a:spcPct val="112000"/>
              </a:lnSpc>
              <a:buNone/>
            </a:pPr>
            <a:r>
              <a:rPr lang="en-US" sz="1100" dirty="0">
                <a:solidFill>
                  <a:srgbClr val="1B262C"/>
                </a:solidFill>
                <a:latin typeface="Calibri" pitchFamily="34" charset="0"/>
                <a:ea typeface="Calibri" pitchFamily="34" charset="-122"/>
                <a:cs typeface="Calibri" pitchFamily="34" charset="-120"/>
              </a:rPr>
              <a:t>The dideoxy-sequencing reaction is still used, but the ddNTP for each base carries a different colored fluorescent dye — so all four reactions run in a single tube and a single well.</a:t>
            </a:r>
            <a:endParaRPr lang="en-US" sz="1100" dirty="0"/>
          </a:p>
        </p:txBody>
      </p:sp>
      <p:sp>
        <p:nvSpPr>
          <p:cNvPr id="10" name="Shape 8"/>
          <p:cNvSpPr/>
          <p:nvPr/>
        </p:nvSpPr>
        <p:spPr>
          <a:xfrm>
            <a:off x="6263640" y="2606040"/>
            <a:ext cx="5349240" cy="1051560"/>
          </a:xfrm>
          <a:prstGeom prst="roundRect">
            <a:avLst>
              <a:gd name="adj" fmla="val 8696"/>
            </a:avLst>
          </a:prstGeom>
          <a:solidFill>
            <a:srgbClr val="FFFFFF"/>
          </a:solidFill>
          <a:ln w="12700">
            <a:solidFill>
              <a:srgbClr val="D9E2E6"/>
            </a:solidFill>
            <a:prstDash val="solid"/>
          </a:ln>
          <a:effectLst>
            <a:outerShdw blurRad="76200" dist="25400" dir="5400000" algn="bl" rotWithShape="0">
              <a:srgbClr val="3A4A52">
                <a:alpha val="13000"/>
              </a:srgbClr>
            </a:outerShdw>
          </a:effectLst>
        </p:spPr>
      </p:sp>
      <p:sp>
        <p:nvSpPr>
          <p:cNvPr id="11" name="Shape 9"/>
          <p:cNvSpPr/>
          <p:nvPr/>
        </p:nvSpPr>
        <p:spPr>
          <a:xfrm>
            <a:off x="6464808" y="2884932"/>
            <a:ext cx="493776" cy="493776"/>
          </a:xfrm>
          <a:prstGeom prst="ellipse">
            <a:avLst/>
          </a:prstGeom>
          <a:solidFill>
            <a:srgbClr val="1C7293"/>
          </a:solidFill>
          <a:ln/>
        </p:spPr>
      </p:sp>
      <p:sp>
        <p:nvSpPr>
          <p:cNvPr id="12" name="Text 10"/>
          <p:cNvSpPr/>
          <p:nvPr/>
        </p:nvSpPr>
        <p:spPr>
          <a:xfrm>
            <a:off x="6464808" y="2884932"/>
            <a:ext cx="493776" cy="493776"/>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3" name="Text 11"/>
          <p:cNvSpPr/>
          <p:nvPr/>
        </p:nvSpPr>
        <p:spPr>
          <a:xfrm>
            <a:off x="7132320" y="2697480"/>
            <a:ext cx="4297680" cy="320040"/>
          </a:xfrm>
          <a:prstGeom prst="rect">
            <a:avLst/>
          </a:prstGeom>
          <a:noFill/>
          <a:ln/>
        </p:spPr>
        <p:txBody>
          <a:bodyPr wrap="square" rtlCol="0" anchor="ctr"/>
          <a:lstStyle/>
          <a:p>
            <a:pPr marL="0" indent="0">
              <a:buNone/>
            </a:pPr>
            <a:r>
              <a:rPr lang="en-US" sz="1350" b="1" dirty="0">
                <a:solidFill>
                  <a:srgbClr val="0B3D59"/>
                </a:solidFill>
                <a:latin typeface="Cambria" pitchFamily="34" charset="0"/>
                <a:ea typeface="Cambria" pitchFamily="34" charset="-122"/>
                <a:cs typeface="Cambria" pitchFamily="34" charset="-120"/>
              </a:rPr>
              <a:t>Capillary Electrophoresis</a:t>
            </a:r>
            <a:endParaRPr lang="en-US" sz="1350" dirty="0"/>
          </a:p>
        </p:txBody>
      </p:sp>
      <p:sp>
        <p:nvSpPr>
          <p:cNvPr id="14" name="Text 12"/>
          <p:cNvSpPr/>
          <p:nvPr/>
        </p:nvSpPr>
        <p:spPr>
          <a:xfrm>
            <a:off x="7132320" y="3017520"/>
            <a:ext cx="4297680" cy="548640"/>
          </a:xfrm>
          <a:prstGeom prst="rect">
            <a:avLst/>
          </a:prstGeom>
          <a:noFill/>
          <a:ln/>
        </p:spPr>
        <p:txBody>
          <a:bodyPr wrap="square" rtlCol="0" anchor="ctr"/>
          <a:lstStyle/>
          <a:p>
            <a:pPr marL="0" indent="0">
              <a:lnSpc>
                <a:spcPct val="112000"/>
              </a:lnSpc>
              <a:buNone/>
            </a:pPr>
            <a:r>
              <a:rPr lang="en-US" sz="1100" dirty="0">
                <a:solidFill>
                  <a:srgbClr val="1B262C"/>
                </a:solidFill>
                <a:latin typeface="Calibri" pitchFamily="34" charset="0"/>
                <a:ea typeface="Calibri" pitchFamily="34" charset="-122"/>
                <a:cs typeface="Calibri" pitchFamily="34" charset="-120"/>
              </a:rPr>
              <a:t>Sequencing devices carry out electrophoresis in gel-filled capillary tubes. Differently sized fragments separate within the tube and migrate past a laser and detector.</a:t>
            </a:r>
            <a:endParaRPr lang="en-US" sz="1100" dirty="0"/>
          </a:p>
        </p:txBody>
      </p:sp>
      <p:sp>
        <p:nvSpPr>
          <p:cNvPr id="15" name="Shape 13"/>
          <p:cNvSpPr/>
          <p:nvPr/>
        </p:nvSpPr>
        <p:spPr>
          <a:xfrm>
            <a:off x="548640" y="3886200"/>
            <a:ext cx="5349240" cy="1051560"/>
          </a:xfrm>
          <a:prstGeom prst="roundRect">
            <a:avLst>
              <a:gd name="adj" fmla="val 8696"/>
            </a:avLst>
          </a:prstGeom>
          <a:solidFill>
            <a:srgbClr val="FFFFFF"/>
          </a:solidFill>
          <a:ln w="12700">
            <a:solidFill>
              <a:srgbClr val="D9E2E6"/>
            </a:solidFill>
            <a:prstDash val="solid"/>
          </a:ln>
          <a:effectLst>
            <a:outerShdw blurRad="76200" dist="25400" dir="5400000" algn="bl" rotWithShape="0">
              <a:srgbClr val="3A4A52">
                <a:alpha val="13000"/>
              </a:srgbClr>
            </a:outerShdw>
          </a:effectLst>
        </p:spPr>
      </p:sp>
      <p:sp>
        <p:nvSpPr>
          <p:cNvPr id="16" name="Shape 14"/>
          <p:cNvSpPr/>
          <p:nvPr/>
        </p:nvSpPr>
        <p:spPr>
          <a:xfrm>
            <a:off x="749808" y="4165092"/>
            <a:ext cx="493776" cy="493776"/>
          </a:xfrm>
          <a:prstGeom prst="ellipse">
            <a:avLst/>
          </a:prstGeom>
          <a:solidFill>
            <a:srgbClr val="1C7293"/>
          </a:solidFill>
          <a:ln/>
        </p:spPr>
      </p:sp>
      <p:sp>
        <p:nvSpPr>
          <p:cNvPr id="17" name="Text 15"/>
          <p:cNvSpPr/>
          <p:nvPr/>
        </p:nvSpPr>
        <p:spPr>
          <a:xfrm>
            <a:off x="749808" y="4165092"/>
            <a:ext cx="493776" cy="493776"/>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8" name="Text 16"/>
          <p:cNvSpPr/>
          <p:nvPr/>
        </p:nvSpPr>
        <p:spPr>
          <a:xfrm>
            <a:off x="1417320" y="3977640"/>
            <a:ext cx="4297680" cy="320040"/>
          </a:xfrm>
          <a:prstGeom prst="rect">
            <a:avLst/>
          </a:prstGeom>
          <a:noFill/>
          <a:ln/>
        </p:spPr>
        <p:txBody>
          <a:bodyPr wrap="square" rtlCol="0" anchor="ctr"/>
          <a:lstStyle/>
          <a:p>
            <a:pPr marL="0" indent="0">
              <a:buNone/>
            </a:pPr>
            <a:r>
              <a:rPr lang="en-US" sz="1350" b="1" dirty="0">
                <a:solidFill>
                  <a:srgbClr val="0B3D59"/>
                </a:solidFill>
                <a:latin typeface="Cambria" pitchFamily="34" charset="0"/>
                <a:ea typeface="Cambria" pitchFamily="34" charset="-122"/>
                <a:cs typeface="Cambria" pitchFamily="34" charset="-120"/>
              </a:rPr>
              <a:t>Laser Detection</a:t>
            </a:r>
            <a:endParaRPr lang="en-US" sz="1350" dirty="0"/>
          </a:p>
        </p:txBody>
      </p:sp>
      <p:sp>
        <p:nvSpPr>
          <p:cNvPr id="19" name="Text 17"/>
          <p:cNvSpPr/>
          <p:nvPr/>
        </p:nvSpPr>
        <p:spPr>
          <a:xfrm>
            <a:off x="1417320" y="4297680"/>
            <a:ext cx="4297680" cy="548640"/>
          </a:xfrm>
          <a:prstGeom prst="rect">
            <a:avLst/>
          </a:prstGeom>
          <a:noFill/>
          <a:ln/>
        </p:spPr>
        <p:txBody>
          <a:bodyPr wrap="square" rtlCol="0" anchor="ctr"/>
          <a:lstStyle/>
          <a:p>
            <a:pPr marL="0" indent="0">
              <a:lnSpc>
                <a:spcPct val="112000"/>
              </a:lnSpc>
              <a:buNone/>
            </a:pPr>
            <a:r>
              <a:rPr lang="en-US" sz="1100" dirty="0">
                <a:solidFill>
                  <a:srgbClr val="1B262C"/>
                </a:solidFill>
                <a:latin typeface="Calibri" pitchFamily="34" charset="0"/>
                <a:ea typeface="Calibri" pitchFamily="34" charset="-122"/>
                <a:cs typeface="Calibri" pitchFamily="34" charset="-120"/>
              </a:rPr>
              <a:t>As fragments pass the laser, their fluorescent dyes are activated. Each dye emits a characteristic wavelength, read by an optical scanner and fed to a computer.</a:t>
            </a:r>
            <a:endParaRPr lang="en-US" sz="1100" dirty="0"/>
          </a:p>
        </p:txBody>
      </p:sp>
      <p:sp>
        <p:nvSpPr>
          <p:cNvPr id="20" name="Shape 18"/>
          <p:cNvSpPr/>
          <p:nvPr/>
        </p:nvSpPr>
        <p:spPr>
          <a:xfrm>
            <a:off x="6263640" y="3886200"/>
            <a:ext cx="5349240" cy="1051560"/>
          </a:xfrm>
          <a:prstGeom prst="roundRect">
            <a:avLst>
              <a:gd name="adj" fmla="val 8696"/>
            </a:avLst>
          </a:prstGeom>
          <a:solidFill>
            <a:srgbClr val="FFFFFF"/>
          </a:solidFill>
          <a:ln w="12700">
            <a:solidFill>
              <a:srgbClr val="D9E2E6"/>
            </a:solidFill>
            <a:prstDash val="solid"/>
          </a:ln>
          <a:effectLst>
            <a:outerShdw blurRad="76200" dist="25400" dir="5400000" algn="bl" rotWithShape="0">
              <a:srgbClr val="3A4A52">
                <a:alpha val="13000"/>
              </a:srgbClr>
            </a:outerShdw>
          </a:effectLst>
        </p:spPr>
      </p:sp>
      <p:sp>
        <p:nvSpPr>
          <p:cNvPr id="21" name="Shape 19"/>
          <p:cNvSpPr/>
          <p:nvPr/>
        </p:nvSpPr>
        <p:spPr>
          <a:xfrm>
            <a:off x="6464808" y="4165092"/>
            <a:ext cx="493776" cy="493776"/>
          </a:xfrm>
          <a:prstGeom prst="ellipse">
            <a:avLst/>
          </a:prstGeom>
          <a:solidFill>
            <a:srgbClr val="1C7293"/>
          </a:solidFill>
          <a:ln/>
        </p:spPr>
      </p:sp>
      <p:sp>
        <p:nvSpPr>
          <p:cNvPr id="22" name="Text 20"/>
          <p:cNvSpPr/>
          <p:nvPr/>
        </p:nvSpPr>
        <p:spPr>
          <a:xfrm>
            <a:off x="6464808" y="4165092"/>
            <a:ext cx="493776" cy="493776"/>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3" name="Text 21"/>
          <p:cNvSpPr/>
          <p:nvPr/>
        </p:nvSpPr>
        <p:spPr>
          <a:xfrm>
            <a:off x="7132320" y="3977640"/>
            <a:ext cx="4297680" cy="320040"/>
          </a:xfrm>
          <a:prstGeom prst="rect">
            <a:avLst/>
          </a:prstGeom>
          <a:noFill/>
          <a:ln/>
        </p:spPr>
        <p:txBody>
          <a:bodyPr wrap="square" rtlCol="0" anchor="ctr"/>
          <a:lstStyle/>
          <a:p>
            <a:pPr marL="0" indent="0">
              <a:buNone/>
            </a:pPr>
            <a:r>
              <a:rPr lang="en-US" sz="1350" b="1" dirty="0">
                <a:solidFill>
                  <a:srgbClr val="0B3D59"/>
                </a:solidFill>
                <a:latin typeface="Cambria" pitchFamily="34" charset="0"/>
                <a:ea typeface="Cambria" pitchFamily="34" charset="-122"/>
                <a:cs typeface="Cambria" pitchFamily="34" charset="-120"/>
              </a:rPr>
              <a:t>High Throughput</a:t>
            </a:r>
            <a:endParaRPr lang="en-US" sz="1350" dirty="0"/>
          </a:p>
        </p:txBody>
      </p:sp>
      <p:sp>
        <p:nvSpPr>
          <p:cNvPr id="24" name="Text 22"/>
          <p:cNvSpPr/>
          <p:nvPr/>
        </p:nvSpPr>
        <p:spPr>
          <a:xfrm>
            <a:off x="7132320" y="4297680"/>
            <a:ext cx="4297680" cy="548640"/>
          </a:xfrm>
          <a:prstGeom prst="rect">
            <a:avLst/>
          </a:prstGeom>
          <a:noFill/>
          <a:ln/>
        </p:spPr>
        <p:txBody>
          <a:bodyPr wrap="square" rtlCol="0" anchor="ctr"/>
          <a:lstStyle/>
          <a:p>
            <a:pPr marL="0" indent="0">
              <a:lnSpc>
                <a:spcPct val="112000"/>
              </a:lnSpc>
              <a:buNone/>
            </a:pPr>
            <a:r>
              <a:rPr lang="en-US" sz="1100" dirty="0">
                <a:solidFill>
                  <a:srgbClr val="1B262C"/>
                </a:solidFill>
                <a:latin typeface="Calibri" pitchFamily="34" charset="0"/>
                <a:ea typeface="Calibri" pitchFamily="34" charset="-122"/>
                <a:cs typeface="Calibri" pitchFamily="34" charset="-120"/>
              </a:rPr>
              <a:t>Results are printed as a series of colored peaks. Machines with 96+ capillary tubes can read 50,000–60,000 bp of sequence in a few hours.</a:t>
            </a:r>
            <a:endParaRPr lang="en-US" sz="1100" dirty="0"/>
          </a:p>
        </p:txBody>
      </p:sp>
      <p:sp>
        <p:nvSpPr>
          <p:cNvPr id="25" name="Text 23"/>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26" name="Text 24"/>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AUTOMATED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Automated Dideoxy Sequencing, Step by Step</a:t>
            </a:r>
            <a:endParaRPr lang="en-US" sz="3200" dirty="0"/>
          </a:p>
        </p:txBody>
      </p:sp>
      <p:pic>
        <p:nvPicPr>
          <p:cNvPr id="4" name="Image 0" descr="/home/claude/imgs/fig19_23.jpg"/>
          <p:cNvPicPr>
            <a:picLocks noChangeAspect="1"/>
          </p:cNvPicPr>
          <p:nvPr/>
        </p:nvPicPr>
        <p:blipFill rotWithShape="1">
          <a:blip r:embed="rId3"/>
          <a:srcRect b="4693"/>
          <a:stretch/>
        </p:blipFill>
        <p:spPr>
          <a:xfrm>
            <a:off x="4091300" y="1417320"/>
            <a:ext cx="4009095" cy="4226735"/>
          </a:xfrm>
          <a:prstGeom prst="rect">
            <a:avLst/>
          </a:prstGeom>
        </p:spPr>
      </p:pic>
      <p:sp>
        <p:nvSpPr>
          <p:cNvPr id="5" name="Text 2"/>
          <p:cNvSpPr/>
          <p:nvPr/>
        </p:nvSpPr>
        <p:spPr>
          <a:xfrm>
            <a:off x="548640" y="5943600"/>
            <a:ext cx="11064240" cy="457200"/>
          </a:xfrm>
          <a:prstGeom prst="rect">
            <a:avLst/>
          </a:prstGeom>
          <a:noFill/>
          <a:ln/>
        </p:spPr>
        <p:txBody>
          <a:bodyPr wrap="square" rtlCol="0" anchor="ctr"/>
          <a:lstStyle/>
          <a:p>
            <a:pPr marL="0" indent="0" algn="ctr">
              <a:buNone/>
            </a:pPr>
            <a:r>
              <a:rPr lang="en-US" sz="1100" i="1" dirty="0">
                <a:solidFill>
                  <a:srgbClr val="5B6B73"/>
                </a:solidFill>
                <a:latin typeface="Calibri" pitchFamily="34" charset="0"/>
                <a:ea typeface="Calibri" pitchFamily="34" charset="-122"/>
                <a:cs typeface="Calibri" pitchFamily="34" charset="-120"/>
              </a:rPr>
              <a:t>Figure  — The dideoxy-sequencing method can be automated: fluorescently tagged ddNTPs, capillary electrophoresis, and laser detection combine to generate a chromatogram read directly by computer.</a:t>
            </a:r>
            <a:endParaRPr lang="en-US" sz="1100" dirty="0"/>
          </a:p>
        </p:txBody>
      </p:sp>
      <p:sp>
        <p:nvSpPr>
          <p:cNvPr id="6" name="Text 3"/>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7" name="Text 4"/>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3D59"/>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NEXT-GENERATION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Sequencing at Massive Scale</a:t>
            </a:r>
            <a:endParaRPr lang="en-US" sz="3200" dirty="0"/>
          </a:p>
        </p:txBody>
      </p:sp>
      <p:sp>
        <p:nvSpPr>
          <p:cNvPr id="4" name="Text 2"/>
          <p:cNvSpPr/>
          <p:nvPr/>
        </p:nvSpPr>
        <p:spPr>
          <a:xfrm>
            <a:off x="548640" y="1600200"/>
            <a:ext cx="11064240" cy="777240"/>
          </a:xfrm>
          <a:prstGeom prst="rect">
            <a:avLst/>
          </a:prstGeom>
          <a:noFill/>
          <a:ln/>
        </p:spPr>
        <p:txBody>
          <a:bodyPr wrap="square" rtlCol="0" anchor="ctr"/>
          <a:lstStyle/>
          <a:p>
            <a:pPr marL="0" indent="0">
              <a:lnSpc>
                <a:spcPct val="120000"/>
              </a:lnSpc>
              <a:buNone/>
            </a:pPr>
            <a:r>
              <a:rPr lang="en-US" sz="1700" dirty="0">
                <a:solidFill>
                  <a:srgbClr val="CADCE0"/>
                </a:solidFill>
                <a:latin typeface="Calibri" pitchFamily="34" charset="0"/>
                <a:ea typeface="Calibri" pitchFamily="34" charset="-122"/>
                <a:cs typeface="Calibri" pitchFamily="34" charset="-120"/>
              </a:rPr>
              <a:t>Newer methods, called next-generation sequencing technologies, have made sequencing hundreds of times faster and less expensive than the traditional Sanger method.</a:t>
            </a:r>
            <a:endParaRPr lang="en-US" sz="1700" dirty="0"/>
          </a:p>
        </p:txBody>
      </p:sp>
      <p:sp>
        <p:nvSpPr>
          <p:cNvPr id="5" name="Shape 3"/>
          <p:cNvSpPr/>
          <p:nvPr/>
        </p:nvSpPr>
        <p:spPr>
          <a:xfrm>
            <a:off x="548640" y="2788920"/>
            <a:ext cx="3611880" cy="2377440"/>
          </a:xfrm>
          <a:prstGeom prst="roundRect">
            <a:avLst>
              <a:gd name="adj" fmla="val 4615"/>
            </a:avLst>
          </a:prstGeom>
          <a:solidFill>
            <a:srgbClr val="082C40"/>
          </a:solidFill>
          <a:ln w="19050">
            <a:solidFill>
              <a:srgbClr val="1C7293"/>
            </a:solidFill>
            <a:prstDash val="solid"/>
          </a:ln>
        </p:spPr>
      </p:sp>
      <p:sp>
        <p:nvSpPr>
          <p:cNvPr id="6" name="Text 4"/>
          <p:cNvSpPr/>
          <p:nvPr/>
        </p:nvSpPr>
        <p:spPr>
          <a:xfrm>
            <a:off x="777240" y="3154680"/>
            <a:ext cx="3154680" cy="914400"/>
          </a:xfrm>
          <a:prstGeom prst="rect">
            <a:avLst/>
          </a:prstGeom>
          <a:noFill/>
          <a:ln/>
        </p:spPr>
        <p:txBody>
          <a:bodyPr wrap="square" rtlCol="0" anchor="ctr"/>
          <a:lstStyle/>
          <a:p>
            <a:pPr marL="0" indent="0" algn="ctr">
              <a:buNone/>
            </a:pPr>
            <a:r>
              <a:rPr lang="en-US" sz="2600" b="1" dirty="0">
                <a:solidFill>
                  <a:srgbClr val="F4A300"/>
                </a:solidFill>
                <a:latin typeface="Cambria" pitchFamily="34" charset="0"/>
                <a:ea typeface="Cambria" pitchFamily="34" charset="-122"/>
                <a:cs typeface="Cambria" pitchFamily="34" charset="-120"/>
              </a:rPr>
              <a:t>Parallel</a:t>
            </a:r>
            <a:endParaRPr lang="en-US" sz="2600" dirty="0"/>
          </a:p>
        </p:txBody>
      </p:sp>
      <p:sp>
        <p:nvSpPr>
          <p:cNvPr id="7" name="Text 5"/>
          <p:cNvSpPr/>
          <p:nvPr/>
        </p:nvSpPr>
        <p:spPr>
          <a:xfrm>
            <a:off x="777240" y="4160520"/>
            <a:ext cx="3154680" cy="822960"/>
          </a:xfrm>
          <a:prstGeom prst="rect">
            <a:avLst/>
          </a:prstGeom>
          <a:noFill/>
          <a:ln/>
        </p:spPr>
        <p:txBody>
          <a:bodyPr wrap="square" rtlCol="0" anchor="ctr"/>
          <a:lstStyle/>
          <a:p>
            <a:pPr marL="0" indent="0" algn="ctr">
              <a:lnSpc>
                <a:spcPct val="115000"/>
              </a:lnSpc>
              <a:buNone/>
            </a:pPr>
            <a:r>
              <a:rPr lang="en-US" sz="1400" dirty="0">
                <a:solidFill>
                  <a:srgbClr val="CADCE0"/>
                </a:solidFill>
                <a:latin typeface="Calibri" pitchFamily="34" charset="0"/>
                <a:ea typeface="Calibri" pitchFamily="34" charset="-122"/>
                <a:cs typeface="Calibri" pitchFamily="34" charset="-120"/>
              </a:rPr>
              <a:t>Most NGS platforms sequence in parallel</a:t>
            </a:r>
            <a:endParaRPr lang="en-US" sz="1400" dirty="0"/>
          </a:p>
        </p:txBody>
      </p:sp>
      <p:sp>
        <p:nvSpPr>
          <p:cNvPr id="8" name="Shape 6"/>
          <p:cNvSpPr/>
          <p:nvPr/>
        </p:nvSpPr>
        <p:spPr>
          <a:xfrm>
            <a:off x="4416552" y="2788920"/>
            <a:ext cx="3611880" cy="2377440"/>
          </a:xfrm>
          <a:prstGeom prst="roundRect">
            <a:avLst>
              <a:gd name="adj" fmla="val 4615"/>
            </a:avLst>
          </a:prstGeom>
          <a:solidFill>
            <a:srgbClr val="082C40"/>
          </a:solidFill>
          <a:ln w="19050">
            <a:solidFill>
              <a:srgbClr val="1C7293"/>
            </a:solidFill>
            <a:prstDash val="solid"/>
          </a:ln>
        </p:spPr>
      </p:sp>
      <p:sp>
        <p:nvSpPr>
          <p:cNvPr id="9" name="Text 7"/>
          <p:cNvSpPr/>
          <p:nvPr/>
        </p:nvSpPr>
        <p:spPr>
          <a:xfrm>
            <a:off x="4645152" y="3154680"/>
            <a:ext cx="3154680" cy="914400"/>
          </a:xfrm>
          <a:prstGeom prst="rect">
            <a:avLst/>
          </a:prstGeom>
          <a:noFill/>
          <a:ln/>
        </p:spPr>
        <p:txBody>
          <a:bodyPr wrap="square" rtlCol="0" anchor="ctr"/>
          <a:lstStyle/>
          <a:p>
            <a:pPr marL="0" indent="0" algn="ctr">
              <a:buNone/>
            </a:pPr>
            <a:r>
              <a:rPr lang="en-US" sz="2600" b="1" dirty="0">
                <a:solidFill>
                  <a:srgbClr val="F4A300"/>
                </a:solidFill>
                <a:latin typeface="Cambria" pitchFamily="34" charset="0"/>
                <a:ea typeface="Cambria" pitchFamily="34" charset="-122"/>
                <a:cs typeface="Cambria" pitchFamily="34" charset="-120"/>
              </a:rPr>
              <a:t>100,000s–Millions</a:t>
            </a:r>
            <a:endParaRPr lang="en-US" sz="2600" dirty="0"/>
          </a:p>
        </p:txBody>
      </p:sp>
      <p:sp>
        <p:nvSpPr>
          <p:cNvPr id="10" name="Text 8"/>
          <p:cNvSpPr/>
          <p:nvPr/>
        </p:nvSpPr>
        <p:spPr>
          <a:xfrm>
            <a:off x="4645152" y="4160520"/>
            <a:ext cx="3154680" cy="822960"/>
          </a:xfrm>
          <a:prstGeom prst="rect">
            <a:avLst/>
          </a:prstGeom>
          <a:noFill/>
          <a:ln/>
        </p:spPr>
        <p:txBody>
          <a:bodyPr wrap="square" rtlCol="0" anchor="ctr"/>
          <a:lstStyle/>
          <a:p>
            <a:pPr marL="0" indent="0" algn="ctr">
              <a:lnSpc>
                <a:spcPct val="115000"/>
              </a:lnSpc>
              <a:buNone/>
            </a:pPr>
            <a:r>
              <a:rPr lang="en-US" sz="1400" dirty="0">
                <a:solidFill>
                  <a:srgbClr val="CADCE0"/>
                </a:solidFill>
                <a:latin typeface="Calibri" pitchFamily="34" charset="0"/>
                <a:ea typeface="Calibri" pitchFamily="34" charset="-122"/>
                <a:cs typeface="Calibri" pitchFamily="34" charset="-120"/>
              </a:rPr>
              <a:t>of DNA fragments sequenced simultaneously</a:t>
            </a:r>
            <a:endParaRPr lang="en-US" sz="1400" dirty="0"/>
          </a:p>
        </p:txBody>
      </p:sp>
      <p:sp>
        <p:nvSpPr>
          <p:cNvPr id="11" name="Shape 9"/>
          <p:cNvSpPr/>
          <p:nvPr/>
        </p:nvSpPr>
        <p:spPr>
          <a:xfrm>
            <a:off x="8284464" y="2788920"/>
            <a:ext cx="3611880" cy="2377440"/>
          </a:xfrm>
          <a:prstGeom prst="roundRect">
            <a:avLst>
              <a:gd name="adj" fmla="val 4615"/>
            </a:avLst>
          </a:prstGeom>
          <a:solidFill>
            <a:srgbClr val="082C40"/>
          </a:solidFill>
          <a:ln w="19050">
            <a:solidFill>
              <a:srgbClr val="1C7293"/>
            </a:solidFill>
            <a:prstDash val="solid"/>
          </a:ln>
        </p:spPr>
      </p:sp>
      <p:sp>
        <p:nvSpPr>
          <p:cNvPr id="12" name="Text 10"/>
          <p:cNvSpPr/>
          <p:nvPr/>
        </p:nvSpPr>
        <p:spPr>
          <a:xfrm>
            <a:off x="8513064" y="3154680"/>
            <a:ext cx="3154680" cy="914400"/>
          </a:xfrm>
          <a:prstGeom prst="rect">
            <a:avLst/>
          </a:prstGeom>
          <a:noFill/>
          <a:ln/>
        </p:spPr>
        <p:txBody>
          <a:bodyPr wrap="square" rtlCol="0" anchor="ctr"/>
          <a:lstStyle/>
          <a:p>
            <a:pPr marL="0" indent="0" algn="ctr">
              <a:buNone/>
            </a:pPr>
            <a:r>
              <a:rPr lang="en-US" sz="2600" b="1" dirty="0">
                <a:solidFill>
                  <a:srgbClr val="F4A300"/>
                </a:solidFill>
                <a:latin typeface="Cambria" pitchFamily="34" charset="0"/>
                <a:ea typeface="Cambria" pitchFamily="34" charset="-122"/>
                <a:cs typeface="Cambria" pitchFamily="34" charset="-120"/>
              </a:rPr>
              <a:t>Days, not Years</a:t>
            </a:r>
            <a:endParaRPr lang="en-US" sz="2600" dirty="0"/>
          </a:p>
        </p:txBody>
      </p:sp>
      <p:sp>
        <p:nvSpPr>
          <p:cNvPr id="13" name="Text 11"/>
          <p:cNvSpPr/>
          <p:nvPr/>
        </p:nvSpPr>
        <p:spPr>
          <a:xfrm>
            <a:off x="8513064" y="4160520"/>
            <a:ext cx="3154680" cy="822960"/>
          </a:xfrm>
          <a:prstGeom prst="rect">
            <a:avLst/>
          </a:prstGeom>
          <a:noFill/>
          <a:ln/>
        </p:spPr>
        <p:txBody>
          <a:bodyPr wrap="square" rtlCol="0" anchor="ctr"/>
          <a:lstStyle/>
          <a:p>
            <a:pPr marL="0" indent="0" algn="ctr">
              <a:lnSpc>
                <a:spcPct val="115000"/>
              </a:lnSpc>
              <a:buNone/>
            </a:pPr>
            <a:r>
              <a:rPr lang="en-US" sz="1400" dirty="0">
                <a:solidFill>
                  <a:srgbClr val="CADCE0"/>
                </a:solidFill>
                <a:latin typeface="Calibri" pitchFamily="34" charset="0"/>
                <a:ea typeface="Calibri" pitchFamily="34" charset="-122"/>
                <a:cs typeface="Calibri" pitchFamily="34" charset="-120"/>
              </a:rPr>
              <a:t>to sequence a full human genome</a:t>
            </a:r>
            <a:endParaRPr lang="en-US" sz="1400" dirty="0"/>
          </a:p>
        </p:txBody>
      </p:sp>
      <p:sp>
        <p:nvSpPr>
          <p:cNvPr id="14" name="Text 12"/>
          <p:cNvSpPr/>
          <p:nvPr/>
        </p:nvSpPr>
        <p:spPr>
          <a:xfrm>
            <a:off x="548640" y="5486400"/>
            <a:ext cx="11064240" cy="548640"/>
          </a:xfrm>
          <a:prstGeom prst="rect">
            <a:avLst/>
          </a:prstGeom>
          <a:noFill/>
          <a:ln/>
        </p:spPr>
        <p:txBody>
          <a:bodyPr wrap="square" rtlCol="0" anchor="ctr"/>
          <a:lstStyle/>
          <a:p>
            <a:pPr marL="0" indent="0">
              <a:buNone/>
            </a:pPr>
            <a:r>
              <a:rPr lang="en-US" sz="1350" i="1" dirty="0">
                <a:solidFill>
                  <a:srgbClr val="8FA6AE"/>
                </a:solidFill>
                <a:latin typeface="Calibri" pitchFamily="34" charset="0"/>
                <a:ea typeface="Calibri" pitchFamily="34" charset="-122"/>
                <a:cs typeface="Calibri" pitchFamily="34" charset="-120"/>
              </a:rPr>
              <a:t>Three major platforms are covered next: Illumina sequencing, pyrosequencing, and (third-generation) nanopore sequencing.</a:t>
            </a:r>
            <a:endParaRPr lang="en-US" sz="1350" dirty="0"/>
          </a:p>
        </p:txBody>
      </p:sp>
      <p:sp>
        <p:nvSpPr>
          <p:cNvPr id="15" name="Text 13"/>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16" name="Text 14"/>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NEXT-GENERATION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Illumina Sequencing</a:t>
            </a:r>
            <a:endParaRPr lang="en-US" sz="3200" dirty="0"/>
          </a:p>
        </p:txBody>
      </p:sp>
      <p:sp>
        <p:nvSpPr>
          <p:cNvPr id="4" name="Text 2"/>
          <p:cNvSpPr/>
          <p:nvPr/>
        </p:nvSpPr>
        <p:spPr>
          <a:xfrm>
            <a:off x="548640" y="1463040"/>
            <a:ext cx="11064240" cy="685800"/>
          </a:xfrm>
          <a:prstGeom prst="rect">
            <a:avLst/>
          </a:prstGeom>
          <a:noFill/>
          <a:ln/>
        </p:spPr>
        <p:txBody>
          <a:bodyPr wrap="square" rtlCol="0" anchor="ctr"/>
          <a:lstStyle/>
          <a:p>
            <a:pPr marL="0" indent="0">
              <a:lnSpc>
                <a:spcPct val="118000"/>
              </a:lnSpc>
              <a:buNone/>
            </a:pPr>
            <a:r>
              <a:rPr lang="en-US" sz="1500" dirty="0">
                <a:solidFill>
                  <a:srgbClr val="1B262C"/>
                </a:solidFill>
                <a:latin typeface="Calibri" pitchFamily="34" charset="0"/>
                <a:ea typeface="Calibri" pitchFamily="34" charset="-122"/>
                <a:cs typeface="Calibri" pitchFamily="34" charset="-120"/>
              </a:rPr>
              <a:t>Illumina sequencing employs a technology similar in principle to dideoxy sequencing, but reads millions of fragments in parallel using reversible chain terminators.</a:t>
            </a:r>
            <a:endParaRPr lang="en-US" sz="1500" dirty="0"/>
          </a:p>
        </p:txBody>
      </p:sp>
      <p:sp>
        <p:nvSpPr>
          <p:cNvPr id="5" name="Shape 3"/>
          <p:cNvSpPr/>
          <p:nvPr/>
        </p:nvSpPr>
        <p:spPr>
          <a:xfrm>
            <a:off x="548640" y="2286000"/>
            <a:ext cx="384048" cy="384048"/>
          </a:xfrm>
          <a:prstGeom prst="ellipse">
            <a:avLst/>
          </a:prstGeom>
          <a:solidFill>
            <a:srgbClr val="1C7293"/>
          </a:solidFill>
          <a:ln/>
        </p:spPr>
      </p:sp>
      <p:sp>
        <p:nvSpPr>
          <p:cNvPr id="6" name="Text 4"/>
          <p:cNvSpPr/>
          <p:nvPr/>
        </p:nvSpPr>
        <p:spPr>
          <a:xfrm>
            <a:off x="548640" y="2286000"/>
            <a:ext cx="384048" cy="384048"/>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7" name="Text 5"/>
          <p:cNvSpPr/>
          <p:nvPr/>
        </p:nvSpPr>
        <p:spPr>
          <a:xfrm>
            <a:off x="1097280" y="2231136"/>
            <a:ext cx="10515600" cy="566928"/>
          </a:xfrm>
          <a:prstGeom prst="rect">
            <a:avLst/>
          </a:prstGeom>
          <a:noFill/>
          <a:ln/>
        </p:spPr>
        <p:txBody>
          <a:bodyPr wrap="square" rtlCol="0" anchor="ctr"/>
          <a:lstStyle/>
          <a:p>
            <a:pPr marL="0" indent="0">
              <a:lnSpc>
                <a:spcPct val="105000"/>
              </a:lnSpc>
              <a:buNone/>
            </a:pPr>
            <a:r>
              <a:rPr lang="en-US" sz="1230" dirty="0">
                <a:solidFill>
                  <a:srgbClr val="1B262C"/>
                </a:solidFill>
                <a:latin typeface="Calibri" pitchFamily="34" charset="0"/>
                <a:ea typeface="Calibri" pitchFamily="34" charset="-122"/>
                <a:cs typeface="Calibri" pitchFamily="34" charset="-120"/>
              </a:rPr>
              <a:t>Special nucleotides carry a fluorescent tag — a different color for each of the four bases — plus a chemical terminator group.</a:t>
            </a:r>
            <a:endParaRPr lang="en-US" sz="1230" dirty="0"/>
          </a:p>
        </p:txBody>
      </p:sp>
      <p:sp>
        <p:nvSpPr>
          <p:cNvPr id="8" name="Shape 6"/>
          <p:cNvSpPr/>
          <p:nvPr/>
        </p:nvSpPr>
        <p:spPr>
          <a:xfrm>
            <a:off x="548640" y="2852928"/>
            <a:ext cx="384048" cy="384048"/>
          </a:xfrm>
          <a:prstGeom prst="ellipse">
            <a:avLst/>
          </a:prstGeom>
          <a:solidFill>
            <a:srgbClr val="0B3D59"/>
          </a:solidFill>
          <a:ln/>
        </p:spPr>
      </p:sp>
      <p:sp>
        <p:nvSpPr>
          <p:cNvPr id="9" name="Text 7"/>
          <p:cNvSpPr/>
          <p:nvPr/>
        </p:nvSpPr>
        <p:spPr>
          <a:xfrm>
            <a:off x="548640" y="2852928"/>
            <a:ext cx="384048" cy="384048"/>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0" name="Text 8"/>
          <p:cNvSpPr/>
          <p:nvPr/>
        </p:nvSpPr>
        <p:spPr>
          <a:xfrm>
            <a:off x="1097280" y="2798064"/>
            <a:ext cx="10515600" cy="566928"/>
          </a:xfrm>
          <a:prstGeom prst="rect">
            <a:avLst/>
          </a:prstGeom>
          <a:noFill/>
          <a:ln/>
        </p:spPr>
        <p:txBody>
          <a:bodyPr wrap="square" rtlCol="0" anchor="ctr"/>
          <a:lstStyle/>
          <a:p>
            <a:pPr marL="0" indent="0">
              <a:lnSpc>
                <a:spcPct val="105000"/>
              </a:lnSpc>
              <a:buNone/>
            </a:pPr>
            <a:r>
              <a:rPr lang="en-US" sz="1230" dirty="0">
                <a:solidFill>
                  <a:srgbClr val="1B262C"/>
                </a:solidFill>
                <a:latin typeface="Calibri" pitchFamily="34" charset="0"/>
                <a:ea typeface="Calibri" pitchFamily="34" charset="-122"/>
                <a:cs typeface="Calibri" pitchFamily="34" charset="-120"/>
              </a:rPr>
              <a:t>The terminator, once incorporated, prevents further nucleotides from being added — similar to a ddNTP, but this terminator is reversible and can be chemically removed.</a:t>
            </a:r>
            <a:endParaRPr lang="en-US" sz="1230" dirty="0"/>
          </a:p>
        </p:txBody>
      </p:sp>
      <p:sp>
        <p:nvSpPr>
          <p:cNvPr id="11" name="Shape 9"/>
          <p:cNvSpPr/>
          <p:nvPr/>
        </p:nvSpPr>
        <p:spPr>
          <a:xfrm>
            <a:off x="548640" y="3419856"/>
            <a:ext cx="384048" cy="384048"/>
          </a:xfrm>
          <a:prstGeom prst="ellipse">
            <a:avLst/>
          </a:prstGeom>
          <a:solidFill>
            <a:srgbClr val="1C7293"/>
          </a:solidFill>
          <a:ln/>
        </p:spPr>
      </p:sp>
      <p:sp>
        <p:nvSpPr>
          <p:cNvPr id="12" name="Text 10"/>
          <p:cNvSpPr/>
          <p:nvPr/>
        </p:nvSpPr>
        <p:spPr>
          <a:xfrm>
            <a:off x="548640" y="3419856"/>
            <a:ext cx="384048" cy="384048"/>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3" name="Text 11"/>
          <p:cNvSpPr/>
          <p:nvPr/>
        </p:nvSpPr>
        <p:spPr>
          <a:xfrm>
            <a:off x="1097280" y="3364992"/>
            <a:ext cx="10515600" cy="566928"/>
          </a:xfrm>
          <a:prstGeom prst="rect">
            <a:avLst/>
          </a:prstGeom>
          <a:noFill/>
          <a:ln/>
        </p:spPr>
        <p:txBody>
          <a:bodyPr wrap="square" rtlCol="0" anchor="ctr"/>
          <a:lstStyle/>
          <a:p>
            <a:pPr marL="0" indent="0">
              <a:lnSpc>
                <a:spcPct val="105000"/>
              </a:lnSpc>
              <a:buNone/>
            </a:pPr>
            <a:r>
              <a:rPr lang="en-US" sz="1230" dirty="0">
                <a:solidFill>
                  <a:srgbClr val="1B262C"/>
                </a:solidFill>
                <a:latin typeface="Calibri" pitchFamily="34" charset="0"/>
                <a:ea typeface="Calibri" pitchFamily="34" charset="-122"/>
                <a:cs typeface="Calibri" pitchFamily="34" charset="-120"/>
              </a:rPr>
              <a:t>Target DNA is cleaved into millions of short, overlapping fragments and attached to a slide.</a:t>
            </a:r>
            <a:endParaRPr lang="en-US" sz="1230" dirty="0"/>
          </a:p>
        </p:txBody>
      </p:sp>
      <p:sp>
        <p:nvSpPr>
          <p:cNvPr id="14" name="Shape 12"/>
          <p:cNvSpPr/>
          <p:nvPr/>
        </p:nvSpPr>
        <p:spPr>
          <a:xfrm>
            <a:off x="548640" y="3986784"/>
            <a:ext cx="384048" cy="384048"/>
          </a:xfrm>
          <a:prstGeom prst="ellipse">
            <a:avLst/>
          </a:prstGeom>
          <a:solidFill>
            <a:srgbClr val="0B3D59"/>
          </a:solidFill>
          <a:ln/>
        </p:spPr>
      </p:sp>
      <p:sp>
        <p:nvSpPr>
          <p:cNvPr id="15" name="Text 13"/>
          <p:cNvSpPr/>
          <p:nvPr/>
        </p:nvSpPr>
        <p:spPr>
          <a:xfrm>
            <a:off x="548640" y="3986784"/>
            <a:ext cx="384048" cy="384048"/>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16" name="Text 14"/>
          <p:cNvSpPr/>
          <p:nvPr/>
        </p:nvSpPr>
        <p:spPr>
          <a:xfrm>
            <a:off x="1097280" y="3931920"/>
            <a:ext cx="10515600" cy="566928"/>
          </a:xfrm>
          <a:prstGeom prst="rect">
            <a:avLst/>
          </a:prstGeom>
          <a:noFill/>
          <a:ln/>
        </p:spPr>
        <p:txBody>
          <a:bodyPr wrap="square" rtlCol="0" anchor="ctr"/>
          <a:lstStyle/>
          <a:p>
            <a:pPr marL="0" indent="0">
              <a:lnSpc>
                <a:spcPct val="105000"/>
              </a:lnSpc>
              <a:buNone/>
            </a:pPr>
            <a:r>
              <a:rPr lang="en-US" sz="1230" dirty="0">
                <a:solidFill>
                  <a:srgbClr val="1B262C"/>
                </a:solidFill>
                <a:latin typeface="Calibri" pitchFamily="34" charset="0"/>
                <a:ea typeface="Calibri" pitchFamily="34" charset="-122"/>
                <a:cs typeface="Calibri" pitchFamily="34" charset="-120"/>
              </a:rPr>
              <a:t>Fragments are amplified, forming clusters of up to 1,000 identical copies at each spot on the slide.</a:t>
            </a:r>
            <a:endParaRPr lang="en-US" sz="1230" dirty="0"/>
          </a:p>
        </p:txBody>
      </p:sp>
      <p:sp>
        <p:nvSpPr>
          <p:cNvPr id="17" name="Shape 15"/>
          <p:cNvSpPr/>
          <p:nvPr/>
        </p:nvSpPr>
        <p:spPr>
          <a:xfrm>
            <a:off x="548640" y="4553712"/>
            <a:ext cx="384048" cy="384048"/>
          </a:xfrm>
          <a:prstGeom prst="ellipse">
            <a:avLst/>
          </a:prstGeom>
          <a:solidFill>
            <a:srgbClr val="1C7293"/>
          </a:solidFill>
          <a:ln/>
        </p:spPr>
      </p:sp>
      <p:sp>
        <p:nvSpPr>
          <p:cNvPr id="18" name="Text 16"/>
          <p:cNvSpPr/>
          <p:nvPr/>
        </p:nvSpPr>
        <p:spPr>
          <a:xfrm>
            <a:off x="548640" y="4553712"/>
            <a:ext cx="384048" cy="384048"/>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19" name="Text 17"/>
          <p:cNvSpPr/>
          <p:nvPr/>
        </p:nvSpPr>
        <p:spPr>
          <a:xfrm>
            <a:off x="1097280" y="4498848"/>
            <a:ext cx="10515600" cy="566928"/>
          </a:xfrm>
          <a:prstGeom prst="rect">
            <a:avLst/>
          </a:prstGeom>
          <a:noFill/>
          <a:ln/>
        </p:spPr>
        <p:txBody>
          <a:bodyPr wrap="square" rtlCol="0" anchor="ctr"/>
          <a:lstStyle/>
          <a:p>
            <a:pPr marL="0" indent="0">
              <a:lnSpc>
                <a:spcPct val="105000"/>
              </a:lnSpc>
              <a:buNone/>
            </a:pPr>
            <a:r>
              <a:rPr lang="en-US" sz="1230" dirty="0">
                <a:solidFill>
                  <a:srgbClr val="1B262C"/>
                </a:solidFill>
                <a:latin typeface="Calibri" pitchFamily="34" charset="0"/>
                <a:ea typeface="Calibri" pitchFamily="34" charset="-122"/>
                <a:cs typeface="Calibri" pitchFamily="34" charset="-120"/>
              </a:rPr>
              <a:t>Fragments are denatured; primers, DNA polymerase, and the special nucleotides are added, and the first nucleotide is incorporated into each new strand.</a:t>
            </a:r>
            <a:endParaRPr lang="en-US" sz="1230" dirty="0"/>
          </a:p>
        </p:txBody>
      </p:sp>
      <p:sp>
        <p:nvSpPr>
          <p:cNvPr id="20" name="Shape 18"/>
          <p:cNvSpPr/>
          <p:nvPr/>
        </p:nvSpPr>
        <p:spPr>
          <a:xfrm>
            <a:off x="548640" y="5120640"/>
            <a:ext cx="384048" cy="384048"/>
          </a:xfrm>
          <a:prstGeom prst="ellipse">
            <a:avLst/>
          </a:prstGeom>
          <a:solidFill>
            <a:srgbClr val="0B3D59"/>
          </a:solidFill>
          <a:ln/>
        </p:spPr>
      </p:sp>
      <p:sp>
        <p:nvSpPr>
          <p:cNvPr id="21" name="Text 19"/>
          <p:cNvSpPr/>
          <p:nvPr/>
        </p:nvSpPr>
        <p:spPr>
          <a:xfrm>
            <a:off x="548640" y="5120640"/>
            <a:ext cx="384048" cy="384048"/>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22" name="Text 20"/>
          <p:cNvSpPr/>
          <p:nvPr/>
        </p:nvSpPr>
        <p:spPr>
          <a:xfrm>
            <a:off x="1097280" y="5065776"/>
            <a:ext cx="10515600" cy="566928"/>
          </a:xfrm>
          <a:prstGeom prst="rect">
            <a:avLst/>
          </a:prstGeom>
          <a:noFill/>
          <a:ln/>
        </p:spPr>
        <p:txBody>
          <a:bodyPr wrap="square" rtlCol="0" anchor="ctr"/>
          <a:lstStyle/>
          <a:p>
            <a:pPr marL="0" indent="0">
              <a:lnSpc>
                <a:spcPct val="105000"/>
              </a:lnSpc>
              <a:buNone/>
            </a:pPr>
            <a:r>
              <a:rPr lang="en-US" sz="1230" dirty="0">
                <a:solidFill>
                  <a:srgbClr val="1B262C"/>
                </a:solidFill>
                <a:latin typeface="Calibri" pitchFamily="34" charset="0"/>
                <a:ea typeface="Calibri" pitchFamily="34" charset="-122"/>
                <a:cs typeface="Calibri" pitchFamily="34" charset="-120"/>
              </a:rPr>
              <a:t>The solution is washed away, and the tag on the incorporated nucleotide is excited by a laser — causing it to fluoresce. Color reveals which base was just added.</a:t>
            </a:r>
            <a:endParaRPr lang="en-US" sz="1230" dirty="0"/>
          </a:p>
        </p:txBody>
      </p:sp>
      <p:sp>
        <p:nvSpPr>
          <p:cNvPr id="23" name="Shape 21"/>
          <p:cNvSpPr/>
          <p:nvPr/>
        </p:nvSpPr>
        <p:spPr>
          <a:xfrm>
            <a:off x="548640" y="5687568"/>
            <a:ext cx="384048" cy="384048"/>
          </a:xfrm>
          <a:prstGeom prst="ellipse">
            <a:avLst/>
          </a:prstGeom>
          <a:solidFill>
            <a:srgbClr val="1C7293"/>
          </a:solidFill>
          <a:ln/>
        </p:spPr>
      </p:sp>
      <p:sp>
        <p:nvSpPr>
          <p:cNvPr id="24" name="Text 22"/>
          <p:cNvSpPr/>
          <p:nvPr/>
        </p:nvSpPr>
        <p:spPr>
          <a:xfrm>
            <a:off x="548640" y="5687568"/>
            <a:ext cx="384048" cy="384048"/>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7</a:t>
            </a:r>
            <a:endParaRPr lang="en-US" sz="1600" dirty="0"/>
          </a:p>
        </p:txBody>
      </p:sp>
      <p:sp>
        <p:nvSpPr>
          <p:cNvPr id="25" name="Text 23"/>
          <p:cNvSpPr/>
          <p:nvPr/>
        </p:nvSpPr>
        <p:spPr>
          <a:xfrm>
            <a:off x="1097280" y="5632704"/>
            <a:ext cx="10515600" cy="566928"/>
          </a:xfrm>
          <a:prstGeom prst="rect">
            <a:avLst/>
          </a:prstGeom>
          <a:noFill/>
          <a:ln/>
        </p:spPr>
        <p:txBody>
          <a:bodyPr wrap="square" rtlCol="0" anchor="ctr"/>
          <a:lstStyle/>
          <a:p>
            <a:pPr marL="0" indent="0">
              <a:lnSpc>
                <a:spcPct val="105000"/>
              </a:lnSpc>
              <a:buNone/>
            </a:pPr>
            <a:r>
              <a:rPr lang="en-US" sz="1230" dirty="0">
                <a:solidFill>
                  <a:srgbClr val="1B262C"/>
                </a:solidFill>
                <a:latin typeface="Calibri" pitchFamily="34" charset="0"/>
                <a:ea typeface="Calibri" pitchFamily="34" charset="-122"/>
                <a:cs typeface="Calibri" pitchFamily="34" charset="-120"/>
              </a:rPr>
              <a:t>The terminator and dye are chemically removed and the cycle repeats — hundreds of thousands of clusters are read simultaneously, one base at a time.</a:t>
            </a:r>
            <a:endParaRPr lang="en-US" sz="1230" dirty="0"/>
          </a:p>
        </p:txBody>
      </p:sp>
      <p:sp>
        <p:nvSpPr>
          <p:cNvPr id="26" name="Text 24"/>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27" name="Text 25"/>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NEXT-GENERATION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Pyrosequencing: Sample Preparation</a:t>
            </a:r>
            <a:endParaRPr lang="en-US" sz="3200" dirty="0"/>
          </a:p>
        </p:txBody>
      </p:sp>
      <p:sp>
        <p:nvSpPr>
          <p:cNvPr id="4" name="Text 2"/>
          <p:cNvSpPr/>
          <p:nvPr/>
        </p:nvSpPr>
        <p:spPr>
          <a:xfrm>
            <a:off x="548640" y="1463040"/>
            <a:ext cx="11064240" cy="822960"/>
          </a:xfrm>
          <a:prstGeom prst="rect">
            <a:avLst/>
          </a:prstGeom>
          <a:noFill/>
          <a:ln/>
        </p:spPr>
        <p:txBody>
          <a:bodyPr wrap="square" rtlCol="0" anchor="ctr"/>
          <a:lstStyle/>
          <a:p>
            <a:pPr marL="0" indent="0">
              <a:lnSpc>
                <a:spcPct val="120000"/>
              </a:lnSpc>
              <a:buNone/>
            </a:pPr>
            <a:r>
              <a:rPr lang="en-US" sz="1550" dirty="0">
                <a:solidFill>
                  <a:srgbClr val="1B262C"/>
                </a:solidFill>
                <a:latin typeface="Calibri" pitchFamily="34" charset="0"/>
                <a:ea typeface="Calibri" pitchFamily="34" charset="-122"/>
                <a:cs typeface="Calibri" pitchFamily="34" charset="-120"/>
              </a:rPr>
              <a:t>Pyrosequencing is another form of next-generation sequencing based on DNA synthesis: nucleotides are added one at a time, in the order specified by the template, and each addition is detected as a flash of light.</a:t>
            </a:r>
            <a:endParaRPr lang="en-US" sz="1550" dirty="0"/>
          </a:p>
        </p:txBody>
      </p:sp>
      <p:sp>
        <p:nvSpPr>
          <p:cNvPr id="5" name="Shape 3"/>
          <p:cNvSpPr/>
          <p:nvPr/>
        </p:nvSpPr>
        <p:spPr>
          <a:xfrm>
            <a:off x="548640" y="2468880"/>
            <a:ext cx="5349240" cy="1691640"/>
          </a:xfrm>
          <a:prstGeom prst="roundRect">
            <a:avLst>
              <a:gd name="adj" fmla="val 5405"/>
            </a:avLst>
          </a:prstGeom>
          <a:solidFill>
            <a:srgbClr val="FFFFFF"/>
          </a:solidFill>
          <a:ln w="12700">
            <a:solidFill>
              <a:srgbClr val="D9E2E6"/>
            </a:solidFill>
            <a:prstDash val="solid"/>
          </a:ln>
          <a:effectLst>
            <a:outerShdw blurRad="76200" dist="25400" dir="5400000" algn="bl" rotWithShape="0">
              <a:srgbClr val="3A4A52">
                <a:alpha val="13000"/>
              </a:srgbClr>
            </a:outerShdw>
          </a:effectLst>
        </p:spPr>
      </p:sp>
      <p:sp>
        <p:nvSpPr>
          <p:cNvPr id="6" name="Shape 4"/>
          <p:cNvSpPr/>
          <p:nvPr/>
        </p:nvSpPr>
        <p:spPr>
          <a:xfrm>
            <a:off x="777240" y="2697480"/>
            <a:ext cx="457200" cy="457200"/>
          </a:xfrm>
          <a:prstGeom prst="ellipse">
            <a:avLst/>
          </a:prstGeom>
          <a:solidFill>
            <a:srgbClr val="F4A300"/>
          </a:solidFill>
          <a:ln/>
        </p:spPr>
      </p:sp>
      <p:sp>
        <p:nvSpPr>
          <p:cNvPr id="7" name="Text 5"/>
          <p:cNvSpPr/>
          <p:nvPr/>
        </p:nvSpPr>
        <p:spPr>
          <a:xfrm>
            <a:off x="777240" y="2697480"/>
            <a:ext cx="457200" cy="45720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8" name="Text 6"/>
          <p:cNvSpPr/>
          <p:nvPr/>
        </p:nvSpPr>
        <p:spPr>
          <a:xfrm>
            <a:off x="1417320" y="2651760"/>
            <a:ext cx="4297680" cy="365760"/>
          </a:xfrm>
          <a:prstGeom prst="rect">
            <a:avLst/>
          </a:prstGeom>
          <a:noFill/>
          <a:ln/>
        </p:spPr>
        <p:txBody>
          <a:bodyPr wrap="square" rtlCol="0" anchor="ctr"/>
          <a:lstStyle/>
          <a:p>
            <a:pPr marL="0" indent="0">
              <a:buNone/>
            </a:pPr>
            <a:r>
              <a:rPr lang="en-US" sz="1450" b="1" dirty="0">
                <a:solidFill>
                  <a:srgbClr val="0B3D59"/>
                </a:solidFill>
                <a:latin typeface="Cambria" pitchFamily="34" charset="0"/>
                <a:ea typeface="Cambria" pitchFamily="34" charset="-122"/>
                <a:cs typeface="Cambria" pitchFamily="34" charset="-120"/>
              </a:rPr>
              <a:t>Fragment &amp; Adapt</a:t>
            </a:r>
            <a:endParaRPr lang="en-US" sz="1450" dirty="0"/>
          </a:p>
        </p:txBody>
      </p:sp>
      <p:sp>
        <p:nvSpPr>
          <p:cNvPr id="9" name="Text 7"/>
          <p:cNvSpPr/>
          <p:nvPr/>
        </p:nvSpPr>
        <p:spPr>
          <a:xfrm>
            <a:off x="822960" y="3154680"/>
            <a:ext cx="4800600" cy="868680"/>
          </a:xfrm>
          <a:prstGeom prst="rect">
            <a:avLst/>
          </a:prstGeom>
          <a:noFill/>
          <a:ln/>
        </p:spPr>
        <p:txBody>
          <a:bodyPr wrap="square" rtlCol="0" anchor="ctr"/>
          <a:lstStyle/>
          <a:p>
            <a:pPr marL="0" indent="0">
              <a:lnSpc>
                <a:spcPct val="118000"/>
              </a:lnSpc>
              <a:buNone/>
            </a:pPr>
            <a:r>
              <a:rPr lang="en-US" sz="1180" dirty="0">
                <a:solidFill>
                  <a:srgbClr val="1B262C"/>
                </a:solidFill>
                <a:latin typeface="Calibri" pitchFamily="34" charset="0"/>
                <a:ea typeface="Calibri" pitchFamily="34" charset="-122"/>
                <a:cs typeface="Calibri" pitchFamily="34" charset="-120"/>
              </a:rPr>
              <a:t>Target DNA is fragmented, and an adaptor — a short, known string of nucleotides — is attached to each fragment to prime PCR. Fragments are made single stranded.</a:t>
            </a:r>
            <a:endParaRPr lang="en-US" sz="1180" dirty="0"/>
          </a:p>
        </p:txBody>
      </p:sp>
      <p:sp>
        <p:nvSpPr>
          <p:cNvPr id="10" name="Shape 8"/>
          <p:cNvSpPr/>
          <p:nvPr/>
        </p:nvSpPr>
        <p:spPr>
          <a:xfrm>
            <a:off x="6263640" y="2468880"/>
            <a:ext cx="5349240" cy="1691640"/>
          </a:xfrm>
          <a:prstGeom prst="roundRect">
            <a:avLst>
              <a:gd name="adj" fmla="val 5405"/>
            </a:avLst>
          </a:prstGeom>
          <a:solidFill>
            <a:srgbClr val="FFFFFF"/>
          </a:solidFill>
          <a:ln w="12700">
            <a:solidFill>
              <a:srgbClr val="D9E2E6"/>
            </a:solidFill>
            <a:prstDash val="solid"/>
          </a:ln>
          <a:effectLst>
            <a:outerShdw blurRad="76200" dist="25400" dir="5400000" algn="bl" rotWithShape="0">
              <a:srgbClr val="3A4A52">
                <a:alpha val="13000"/>
              </a:srgbClr>
            </a:outerShdw>
          </a:effectLst>
        </p:spPr>
      </p:sp>
      <p:sp>
        <p:nvSpPr>
          <p:cNvPr id="11" name="Shape 9"/>
          <p:cNvSpPr/>
          <p:nvPr/>
        </p:nvSpPr>
        <p:spPr>
          <a:xfrm>
            <a:off x="6492240" y="2697480"/>
            <a:ext cx="457200" cy="457200"/>
          </a:xfrm>
          <a:prstGeom prst="ellipse">
            <a:avLst/>
          </a:prstGeom>
          <a:solidFill>
            <a:srgbClr val="F4A300"/>
          </a:solidFill>
          <a:ln/>
        </p:spPr>
      </p:sp>
      <p:sp>
        <p:nvSpPr>
          <p:cNvPr id="12" name="Text 10"/>
          <p:cNvSpPr/>
          <p:nvPr/>
        </p:nvSpPr>
        <p:spPr>
          <a:xfrm>
            <a:off x="6492240" y="2697480"/>
            <a:ext cx="457200" cy="45720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3" name="Text 11"/>
          <p:cNvSpPr/>
          <p:nvPr/>
        </p:nvSpPr>
        <p:spPr>
          <a:xfrm>
            <a:off x="7132320" y="2651760"/>
            <a:ext cx="4297680" cy="365760"/>
          </a:xfrm>
          <a:prstGeom prst="rect">
            <a:avLst/>
          </a:prstGeom>
          <a:noFill/>
          <a:ln/>
        </p:spPr>
        <p:txBody>
          <a:bodyPr wrap="square" rtlCol="0" anchor="ctr"/>
          <a:lstStyle/>
          <a:p>
            <a:pPr marL="0" indent="0">
              <a:buNone/>
            </a:pPr>
            <a:r>
              <a:rPr lang="en-US" sz="1450" b="1" dirty="0">
                <a:solidFill>
                  <a:srgbClr val="0B3D59"/>
                </a:solidFill>
                <a:latin typeface="Cambria" pitchFamily="34" charset="0"/>
                <a:ea typeface="Cambria" pitchFamily="34" charset="-122"/>
                <a:cs typeface="Cambria" pitchFamily="34" charset="-120"/>
              </a:rPr>
              <a:t>Bead Capture</a:t>
            </a:r>
            <a:endParaRPr lang="en-US" sz="1450" dirty="0"/>
          </a:p>
        </p:txBody>
      </p:sp>
      <p:sp>
        <p:nvSpPr>
          <p:cNvPr id="14" name="Text 12"/>
          <p:cNvSpPr/>
          <p:nvPr/>
        </p:nvSpPr>
        <p:spPr>
          <a:xfrm>
            <a:off x="6537960" y="3154680"/>
            <a:ext cx="4800600" cy="868680"/>
          </a:xfrm>
          <a:prstGeom prst="rect">
            <a:avLst/>
          </a:prstGeom>
          <a:noFill/>
          <a:ln/>
        </p:spPr>
        <p:txBody>
          <a:bodyPr wrap="square" rtlCol="0" anchor="ctr"/>
          <a:lstStyle/>
          <a:p>
            <a:pPr marL="0" indent="0">
              <a:lnSpc>
                <a:spcPct val="118000"/>
              </a:lnSpc>
              <a:buNone/>
            </a:pPr>
            <a:r>
              <a:rPr lang="en-US" sz="1180" dirty="0">
                <a:solidFill>
                  <a:srgbClr val="1B262C"/>
                </a:solidFill>
                <a:latin typeface="Calibri" pitchFamily="34" charset="0"/>
                <a:ea typeface="Calibri" pitchFamily="34" charset="-122"/>
                <a:cs typeface="Calibri" pitchFamily="34" charset="-120"/>
              </a:rPr>
              <a:t>Each fragment is attached to a separate bead and surrounded by a droplet of solution containing PCR reagents.</a:t>
            </a:r>
            <a:endParaRPr lang="en-US" sz="1180" dirty="0"/>
          </a:p>
        </p:txBody>
      </p:sp>
      <p:sp>
        <p:nvSpPr>
          <p:cNvPr id="15" name="Shape 13"/>
          <p:cNvSpPr/>
          <p:nvPr/>
        </p:nvSpPr>
        <p:spPr>
          <a:xfrm>
            <a:off x="548640" y="4389120"/>
            <a:ext cx="5349240" cy="1691640"/>
          </a:xfrm>
          <a:prstGeom prst="roundRect">
            <a:avLst>
              <a:gd name="adj" fmla="val 5405"/>
            </a:avLst>
          </a:prstGeom>
          <a:solidFill>
            <a:srgbClr val="FFFFFF"/>
          </a:solidFill>
          <a:ln w="12700">
            <a:solidFill>
              <a:srgbClr val="D9E2E6"/>
            </a:solidFill>
            <a:prstDash val="solid"/>
          </a:ln>
          <a:effectLst>
            <a:outerShdw blurRad="76200" dist="25400" dir="5400000" algn="bl" rotWithShape="0">
              <a:srgbClr val="3A4A52">
                <a:alpha val="13000"/>
              </a:srgbClr>
            </a:outerShdw>
          </a:effectLst>
        </p:spPr>
      </p:sp>
      <p:sp>
        <p:nvSpPr>
          <p:cNvPr id="16" name="Shape 14"/>
          <p:cNvSpPr/>
          <p:nvPr/>
        </p:nvSpPr>
        <p:spPr>
          <a:xfrm>
            <a:off x="777240" y="4617720"/>
            <a:ext cx="457200" cy="457200"/>
          </a:xfrm>
          <a:prstGeom prst="ellipse">
            <a:avLst/>
          </a:prstGeom>
          <a:solidFill>
            <a:srgbClr val="F4A300"/>
          </a:solidFill>
          <a:ln/>
        </p:spPr>
      </p:sp>
      <p:sp>
        <p:nvSpPr>
          <p:cNvPr id="17" name="Text 15"/>
          <p:cNvSpPr/>
          <p:nvPr/>
        </p:nvSpPr>
        <p:spPr>
          <a:xfrm>
            <a:off x="777240" y="4617720"/>
            <a:ext cx="457200" cy="45720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8" name="Text 16"/>
          <p:cNvSpPr/>
          <p:nvPr/>
        </p:nvSpPr>
        <p:spPr>
          <a:xfrm>
            <a:off x="1417320" y="4572000"/>
            <a:ext cx="4297680" cy="365760"/>
          </a:xfrm>
          <a:prstGeom prst="rect">
            <a:avLst/>
          </a:prstGeom>
          <a:noFill/>
          <a:ln/>
        </p:spPr>
        <p:txBody>
          <a:bodyPr wrap="square" rtlCol="0" anchor="ctr"/>
          <a:lstStyle/>
          <a:p>
            <a:pPr marL="0" indent="0">
              <a:buNone/>
            </a:pPr>
            <a:r>
              <a:rPr lang="en-US" sz="1450" b="1" dirty="0">
                <a:solidFill>
                  <a:srgbClr val="0B3D59"/>
                </a:solidFill>
                <a:latin typeface="Cambria" pitchFamily="34" charset="0"/>
                <a:ea typeface="Cambria" pitchFamily="34" charset="-122"/>
                <a:cs typeface="Cambria" pitchFamily="34" charset="-120"/>
              </a:rPr>
              <a:t>Emulsion PCR</a:t>
            </a:r>
            <a:endParaRPr lang="en-US" sz="1450" dirty="0"/>
          </a:p>
        </p:txBody>
      </p:sp>
      <p:sp>
        <p:nvSpPr>
          <p:cNvPr id="19" name="Text 17"/>
          <p:cNvSpPr/>
          <p:nvPr/>
        </p:nvSpPr>
        <p:spPr>
          <a:xfrm>
            <a:off x="822960" y="5074920"/>
            <a:ext cx="4800600" cy="868680"/>
          </a:xfrm>
          <a:prstGeom prst="rect">
            <a:avLst/>
          </a:prstGeom>
          <a:noFill/>
          <a:ln/>
        </p:spPr>
        <p:txBody>
          <a:bodyPr wrap="square" rtlCol="0" anchor="ctr"/>
          <a:lstStyle/>
          <a:p>
            <a:pPr marL="0" indent="0">
              <a:lnSpc>
                <a:spcPct val="118000"/>
              </a:lnSpc>
              <a:buNone/>
            </a:pPr>
            <a:r>
              <a:rPr lang="en-US" sz="1180" dirty="0">
                <a:solidFill>
                  <a:srgbClr val="1B262C"/>
                </a:solidFill>
                <a:latin typeface="Calibri" pitchFamily="34" charset="0"/>
                <a:ea typeface="Calibri" pitchFamily="34" charset="-122"/>
                <a:cs typeface="Calibri" pitchFamily="34" charset="-120"/>
              </a:rPr>
              <a:t>Within the droplet, the fragment is amplified by PCR, and the copies remain attached to the bead.</a:t>
            </a:r>
            <a:endParaRPr lang="en-US" sz="1180" dirty="0"/>
          </a:p>
        </p:txBody>
      </p:sp>
      <p:sp>
        <p:nvSpPr>
          <p:cNvPr id="20" name="Shape 18"/>
          <p:cNvSpPr/>
          <p:nvPr/>
        </p:nvSpPr>
        <p:spPr>
          <a:xfrm>
            <a:off x="6263640" y="4389120"/>
            <a:ext cx="5349240" cy="1691640"/>
          </a:xfrm>
          <a:prstGeom prst="roundRect">
            <a:avLst>
              <a:gd name="adj" fmla="val 5405"/>
            </a:avLst>
          </a:prstGeom>
          <a:solidFill>
            <a:srgbClr val="FFFFFF"/>
          </a:solidFill>
          <a:ln w="12700">
            <a:solidFill>
              <a:srgbClr val="D9E2E6"/>
            </a:solidFill>
            <a:prstDash val="solid"/>
          </a:ln>
          <a:effectLst>
            <a:outerShdw blurRad="76200" dist="25400" dir="5400000" algn="bl" rotWithShape="0">
              <a:srgbClr val="3A4A52">
                <a:alpha val="13000"/>
              </a:srgbClr>
            </a:outerShdw>
          </a:effectLst>
        </p:spPr>
      </p:sp>
      <p:sp>
        <p:nvSpPr>
          <p:cNvPr id="21" name="Shape 19"/>
          <p:cNvSpPr/>
          <p:nvPr/>
        </p:nvSpPr>
        <p:spPr>
          <a:xfrm>
            <a:off x="6492240" y="4617720"/>
            <a:ext cx="457200" cy="457200"/>
          </a:xfrm>
          <a:prstGeom prst="ellipse">
            <a:avLst/>
          </a:prstGeom>
          <a:solidFill>
            <a:srgbClr val="F4A300"/>
          </a:solidFill>
          <a:ln/>
        </p:spPr>
      </p:sp>
      <p:sp>
        <p:nvSpPr>
          <p:cNvPr id="22" name="Text 20"/>
          <p:cNvSpPr/>
          <p:nvPr/>
        </p:nvSpPr>
        <p:spPr>
          <a:xfrm>
            <a:off x="6492240" y="4617720"/>
            <a:ext cx="457200" cy="45720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3" name="Text 21"/>
          <p:cNvSpPr/>
          <p:nvPr/>
        </p:nvSpPr>
        <p:spPr>
          <a:xfrm>
            <a:off x="7132320" y="4572000"/>
            <a:ext cx="4297680" cy="365760"/>
          </a:xfrm>
          <a:prstGeom prst="rect">
            <a:avLst/>
          </a:prstGeom>
          <a:noFill/>
          <a:ln/>
        </p:spPr>
        <p:txBody>
          <a:bodyPr wrap="square" rtlCol="0" anchor="ctr"/>
          <a:lstStyle/>
          <a:p>
            <a:pPr marL="0" indent="0">
              <a:buNone/>
            </a:pPr>
            <a:r>
              <a:rPr lang="en-US" sz="1450" b="1" dirty="0">
                <a:solidFill>
                  <a:srgbClr val="0B3D59"/>
                </a:solidFill>
                <a:latin typeface="Cambria" pitchFamily="34" charset="0"/>
                <a:ea typeface="Cambria" pitchFamily="34" charset="-122"/>
                <a:cs typeface="Cambria" pitchFamily="34" charset="-120"/>
              </a:rPr>
              <a:t>Load the Plate</a:t>
            </a:r>
            <a:endParaRPr lang="en-US" sz="1450" dirty="0"/>
          </a:p>
        </p:txBody>
      </p:sp>
      <p:sp>
        <p:nvSpPr>
          <p:cNvPr id="24" name="Text 22"/>
          <p:cNvSpPr/>
          <p:nvPr/>
        </p:nvSpPr>
        <p:spPr>
          <a:xfrm>
            <a:off x="6537960" y="5074920"/>
            <a:ext cx="4800600" cy="868680"/>
          </a:xfrm>
          <a:prstGeom prst="rect">
            <a:avLst/>
          </a:prstGeom>
          <a:noFill/>
          <a:ln/>
        </p:spPr>
        <p:txBody>
          <a:bodyPr wrap="square" rtlCol="0" anchor="ctr"/>
          <a:lstStyle/>
          <a:p>
            <a:pPr marL="0" indent="0">
              <a:lnSpc>
                <a:spcPct val="118000"/>
              </a:lnSpc>
              <a:buNone/>
            </a:pPr>
            <a:r>
              <a:rPr lang="en-US" sz="1180" dirty="0">
                <a:solidFill>
                  <a:srgbClr val="1B262C"/>
                </a:solidFill>
                <a:latin typeface="Calibri" pitchFamily="34" charset="0"/>
                <a:ea typeface="Calibri" pitchFamily="34" charset="-122"/>
                <a:cs typeface="Calibri" pitchFamily="34" charset="-120"/>
              </a:rPr>
              <a:t>Beads are mixed with DNA polymerase and deposited onto a plate with more than a million microscopic wells — one bead per well.</a:t>
            </a:r>
            <a:endParaRPr lang="en-US" sz="1180" dirty="0"/>
          </a:p>
        </p:txBody>
      </p:sp>
      <p:sp>
        <p:nvSpPr>
          <p:cNvPr id="25" name="Text 23"/>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26" name="Text 24"/>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NEXT-GENERATION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Pyrosequencing Workflow</a:t>
            </a:r>
            <a:endParaRPr lang="en-US" sz="3200" dirty="0"/>
          </a:p>
        </p:txBody>
      </p:sp>
      <p:pic>
        <p:nvPicPr>
          <p:cNvPr id="4" name="Image 0" descr="/home/claude/imgs/fig19_24.jpg"/>
          <p:cNvPicPr>
            <a:picLocks noChangeAspect="1"/>
          </p:cNvPicPr>
          <p:nvPr/>
        </p:nvPicPr>
        <p:blipFill>
          <a:blip r:embed="rId3"/>
          <a:stretch>
            <a:fillRect/>
          </a:stretch>
        </p:blipFill>
        <p:spPr>
          <a:xfrm>
            <a:off x="3592380" y="1417320"/>
            <a:ext cx="5006934" cy="4434840"/>
          </a:xfrm>
          <a:prstGeom prst="rect">
            <a:avLst/>
          </a:prstGeom>
        </p:spPr>
      </p:pic>
      <p:sp>
        <p:nvSpPr>
          <p:cNvPr id="5" name="Text 2"/>
          <p:cNvSpPr/>
          <p:nvPr/>
        </p:nvSpPr>
        <p:spPr>
          <a:xfrm>
            <a:off x="548640" y="5943600"/>
            <a:ext cx="11064240" cy="457200"/>
          </a:xfrm>
          <a:prstGeom prst="rect">
            <a:avLst/>
          </a:prstGeom>
          <a:noFill/>
          <a:ln/>
        </p:spPr>
        <p:txBody>
          <a:bodyPr wrap="square" rtlCol="0" anchor="ctr"/>
          <a:lstStyle/>
          <a:p>
            <a:pPr marL="0" indent="0" algn="ctr">
              <a:buNone/>
            </a:pPr>
            <a:r>
              <a:rPr lang="en-US" sz="1100" i="1" dirty="0">
                <a:solidFill>
                  <a:srgbClr val="5B6B73"/>
                </a:solidFill>
                <a:latin typeface="Calibri" pitchFamily="34" charset="0"/>
                <a:ea typeface="Calibri" pitchFamily="34" charset="-122"/>
                <a:cs typeface="Calibri" pitchFamily="34" charset="-120"/>
              </a:rPr>
              <a:t>Figure  — Next-generation sequencing methods (pyrosequencing shown) can simultaneously determine the sequences of hundreds of thousands or millions of DNA fragments.</a:t>
            </a:r>
            <a:endParaRPr lang="en-US" sz="1100" dirty="0"/>
          </a:p>
        </p:txBody>
      </p:sp>
      <p:sp>
        <p:nvSpPr>
          <p:cNvPr id="6" name="Text 3"/>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7" name="Text 4"/>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NEXT-GENERATION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Pyrosequencing: The Light-Based Detection Chemistry</a:t>
            </a:r>
            <a:endParaRPr lang="en-US" sz="3200" dirty="0"/>
          </a:p>
        </p:txBody>
      </p:sp>
      <p:sp>
        <p:nvSpPr>
          <p:cNvPr id="4" name="Text 2"/>
          <p:cNvSpPr/>
          <p:nvPr/>
        </p:nvSpPr>
        <p:spPr>
          <a:xfrm>
            <a:off x="548640" y="1463040"/>
            <a:ext cx="11064240" cy="4480560"/>
          </a:xfrm>
          <a:prstGeom prst="rect">
            <a:avLst/>
          </a:prstGeom>
          <a:noFill/>
          <a:ln/>
        </p:spPr>
        <p:txBody>
          <a:bodyPr wrap="square" rtlCol="0" anchor="ctr"/>
          <a:lstStyle/>
          <a:p>
            <a:pPr marL="342900" indent="-342900">
              <a:lnSpc>
                <a:spcPct val="125000"/>
              </a:lnSpc>
              <a:spcAft>
                <a:spcPts val="900"/>
              </a:spcAft>
              <a:buSzPct val="100000"/>
              <a:buChar char="•"/>
            </a:pPr>
            <a:r>
              <a:rPr lang="en-US" sz="1470" dirty="0">
                <a:solidFill>
                  <a:srgbClr val="1B262C"/>
                </a:solidFill>
                <a:latin typeface="Calibri" pitchFamily="34" charset="0"/>
                <a:ea typeface="Calibri" pitchFamily="34" charset="-122"/>
                <a:cs typeface="Calibri" pitchFamily="34" charset="-120"/>
              </a:rPr>
              <a:t>During DNA synthesis, two phosphate groups are cleaved from the incoming dNTP, forming pyrophosphate (PPi), and the nucleotide is attached to the 3′ end of the growing chain.</a:t>
            </a:r>
            <a:endParaRPr lang="en-US" sz="1470" dirty="0"/>
          </a:p>
          <a:p>
            <a:pPr marL="342900" indent="-342900">
              <a:lnSpc>
                <a:spcPct val="125000"/>
              </a:lnSpc>
              <a:spcAft>
                <a:spcPts val="900"/>
              </a:spcAft>
              <a:buSzPct val="100000"/>
              <a:buChar char="•"/>
            </a:pPr>
            <a:r>
              <a:rPr lang="en-US" sz="1470" dirty="0">
                <a:solidFill>
                  <a:srgbClr val="1B262C"/>
                </a:solidFill>
                <a:latin typeface="Calibri" pitchFamily="34" charset="0"/>
                <a:ea typeface="Calibri" pitchFamily="34" charset="-122"/>
                <a:cs typeface="Calibri" pitchFamily="34" charset="-120"/>
              </a:rPr>
              <a:t>A solution containing just one type of dNTP (e.g., dATP) is passed across all the wells.</a:t>
            </a:r>
            <a:endParaRPr lang="en-US" sz="1470" dirty="0"/>
          </a:p>
          <a:p>
            <a:pPr marL="342900" indent="-342900">
              <a:lnSpc>
                <a:spcPct val="125000"/>
              </a:lnSpc>
              <a:spcAft>
                <a:spcPts val="900"/>
              </a:spcAft>
              <a:buSzPct val="100000"/>
              <a:buChar char="•"/>
            </a:pPr>
            <a:r>
              <a:rPr lang="en-US" sz="1470" dirty="0">
                <a:solidFill>
                  <a:srgbClr val="1B262C"/>
                </a:solidFill>
                <a:latin typeface="Calibri" pitchFamily="34" charset="0"/>
                <a:ea typeface="Calibri" pitchFamily="34" charset="-122"/>
                <a:cs typeface="Calibri" pitchFamily="34" charset="-120"/>
              </a:rPr>
              <a:t>If the template in a well specifies that base next, PPi is released and a chemical reaction converts it into a flash of light, measured by an optical detector.</a:t>
            </a:r>
            <a:endParaRPr lang="en-US" sz="1470" dirty="0"/>
          </a:p>
          <a:p>
            <a:pPr marL="342900" indent="-342900">
              <a:lnSpc>
                <a:spcPct val="125000"/>
              </a:lnSpc>
              <a:spcAft>
                <a:spcPts val="900"/>
              </a:spcAft>
              <a:buSzPct val="100000"/>
              <a:buChar char="•"/>
            </a:pPr>
            <a:r>
              <a:rPr lang="en-US" sz="1470" dirty="0">
                <a:solidFill>
                  <a:srgbClr val="1B262C"/>
                </a:solidFill>
                <a:latin typeface="Calibri" pitchFamily="34" charset="0"/>
                <a:ea typeface="Calibri" pitchFamily="34" charset="-122"/>
                <a:cs typeface="Calibri" pitchFamily="34" charset="-120"/>
              </a:rPr>
              <a:t>Light output is proportional to the number of nucleotides added: three successive A's in a row produce three times the light of a single A.</a:t>
            </a:r>
            <a:endParaRPr lang="en-US" sz="1470" dirty="0"/>
          </a:p>
          <a:p>
            <a:pPr marL="342900" indent="-342900">
              <a:lnSpc>
                <a:spcPct val="125000"/>
              </a:lnSpc>
              <a:spcAft>
                <a:spcPts val="900"/>
              </a:spcAft>
              <a:buSzPct val="100000"/>
              <a:buChar char="•"/>
            </a:pPr>
            <a:r>
              <a:rPr lang="en-US" sz="1470" dirty="0">
                <a:solidFill>
                  <a:srgbClr val="1B262C"/>
                </a:solidFill>
                <a:latin typeface="Calibri" pitchFamily="34" charset="0"/>
                <a:ea typeface="Calibri" pitchFamily="34" charset="-122"/>
                <a:cs typeface="Calibri" pitchFamily="34" charset="-120"/>
              </a:rPr>
              <a:t>If the next position calls for a different base, no nucleotide is added, no PPi is produced, and no light is emitted.</a:t>
            </a:r>
            <a:endParaRPr lang="en-US" sz="1470" dirty="0"/>
          </a:p>
          <a:p>
            <a:pPr marL="342900" indent="-342900">
              <a:lnSpc>
                <a:spcPct val="125000"/>
              </a:lnSpc>
              <a:spcAft>
                <a:spcPts val="900"/>
              </a:spcAft>
              <a:buSzPct val="100000"/>
              <a:buChar char="•"/>
            </a:pPr>
            <a:r>
              <a:rPr lang="en-US" sz="1470" dirty="0">
                <a:solidFill>
                  <a:srgbClr val="1B262C"/>
                </a:solidFill>
                <a:latin typeface="Calibri" pitchFamily="34" charset="0"/>
                <a:ea typeface="Calibri" pitchFamily="34" charset="-122"/>
                <a:cs typeface="Calibri" pitchFamily="34" charset="-120"/>
              </a:rPr>
              <a:t>Each dNTP type is passed across the plate in turn, and the pattern of flashes reveals the sequence of every fragment simultaneously.</a:t>
            </a:r>
            <a:endParaRPr lang="en-US" sz="1470" dirty="0"/>
          </a:p>
        </p:txBody>
      </p:sp>
      <p:sp>
        <p:nvSpPr>
          <p:cNvPr id="5" name="Text 3"/>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6" name="Text 4"/>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B3D59"/>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THIRD-GENERATION SEQUENCING</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Nanopore Sequencing</a:t>
            </a:r>
            <a:endParaRPr lang="en-US" sz="3200" dirty="0"/>
          </a:p>
        </p:txBody>
      </p:sp>
      <p:sp>
        <p:nvSpPr>
          <p:cNvPr id="4" name="Text 2"/>
          <p:cNvSpPr/>
          <p:nvPr/>
        </p:nvSpPr>
        <p:spPr>
          <a:xfrm>
            <a:off x="548640" y="1554480"/>
            <a:ext cx="6583680" cy="1188720"/>
          </a:xfrm>
          <a:prstGeom prst="rect">
            <a:avLst/>
          </a:prstGeom>
          <a:noFill/>
          <a:ln/>
        </p:spPr>
        <p:txBody>
          <a:bodyPr wrap="square" rtlCol="0" anchor="ctr"/>
          <a:lstStyle/>
          <a:p>
            <a:pPr marL="0" indent="0">
              <a:lnSpc>
                <a:spcPct val="125000"/>
              </a:lnSpc>
              <a:buNone/>
            </a:pPr>
            <a:r>
              <a:rPr lang="en-US" sz="1500" dirty="0">
                <a:solidFill>
                  <a:srgbClr val="CADCE0"/>
                </a:solidFill>
                <a:latin typeface="Calibri" pitchFamily="34" charset="0"/>
                <a:ea typeface="Calibri" pitchFamily="34" charset="-122"/>
                <a:cs typeface="Calibri" pitchFamily="34" charset="-120"/>
              </a:rPr>
              <a:t>Even more advanced and rapid sequencing methods, typically called third-generation sequencing technologies, are currently under development. Nanopore sequencing can determine the sequence of individual molecules of DNA.</a:t>
            </a:r>
            <a:endParaRPr lang="en-US" sz="1500" dirty="0"/>
          </a:p>
        </p:txBody>
      </p:sp>
      <p:sp>
        <p:nvSpPr>
          <p:cNvPr id="5" name="Text 3"/>
          <p:cNvSpPr/>
          <p:nvPr/>
        </p:nvSpPr>
        <p:spPr>
          <a:xfrm>
            <a:off x="548640" y="2880360"/>
            <a:ext cx="6583680" cy="3566160"/>
          </a:xfrm>
          <a:prstGeom prst="rect">
            <a:avLst/>
          </a:prstGeom>
          <a:noFill/>
          <a:ln/>
        </p:spPr>
        <p:txBody>
          <a:bodyPr wrap="square" rtlCol="0" anchor="ctr"/>
          <a:lstStyle/>
          <a:p>
            <a:pPr marL="342900" indent="-342900">
              <a:lnSpc>
                <a:spcPct val="125000"/>
              </a:lnSpc>
              <a:spcAft>
                <a:spcPts val="800"/>
              </a:spcAft>
              <a:buSzPct val="100000"/>
              <a:buChar char="•"/>
            </a:pPr>
            <a:r>
              <a:rPr lang="en-US" sz="1350" dirty="0">
                <a:solidFill>
                  <a:srgbClr val="E7EEF0"/>
                </a:solidFill>
                <a:latin typeface="Calibri" pitchFamily="34" charset="0"/>
                <a:ea typeface="Calibri" pitchFamily="34" charset="-122"/>
                <a:cs typeface="Calibri" pitchFamily="34" charset="-120"/>
              </a:rPr>
              <a:t>A single strand of DNA is passed through a nanopore — a tiny hole in a membrane.</a:t>
            </a:r>
            <a:endParaRPr lang="en-US" sz="1350" dirty="0"/>
          </a:p>
          <a:p>
            <a:pPr marL="342900" indent="-342900">
              <a:lnSpc>
                <a:spcPct val="125000"/>
              </a:lnSpc>
              <a:spcAft>
                <a:spcPts val="800"/>
              </a:spcAft>
              <a:buSzPct val="100000"/>
              <a:buChar char="•"/>
            </a:pPr>
            <a:r>
              <a:rPr lang="en-US" sz="1350" dirty="0">
                <a:solidFill>
                  <a:srgbClr val="E7EEF0"/>
                </a:solidFill>
                <a:latin typeface="Calibri" pitchFamily="34" charset="0"/>
                <a:ea typeface="Calibri" pitchFamily="34" charset="-122"/>
                <a:cs typeface="Calibri" pitchFamily="34" charset="-120"/>
              </a:rPr>
              <a:t>As the molecule passes, one nucleotide at a time, it disrupts an electrical current across the membrane.</a:t>
            </a:r>
            <a:endParaRPr lang="en-US" sz="1350" dirty="0"/>
          </a:p>
          <a:p>
            <a:pPr marL="342900" indent="-342900">
              <a:lnSpc>
                <a:spcPct val="125000"/>
              </a:lnSpc>
              <a:spcAft>
                <a:spcPts val="800"/>
              </a:spcAft>
              <a:buSzPct val="100000"/>
              <a:buChar char="•"/>
            </a:pPr>
            <a:r>
              <a:rPr lang="en-US" sz="1350" dirty="0">
                <a:solidFill>
                  <a:srgbClr val="E7EEF0"/>
                </a:solidFill>
                <a:latin typeface="Calibri" pitchFamily="34" charset="0"/>
                <a:ea typeface="Calibri" pitchFamily="34" charset="-122"/>
                <a:cs typeface="Calibri" pitchFamily="34" charset="-120"/>
              </a:rPr>
              <a:t>The nature of the disruption is affected by the shape of the nucleotide passing through the pore.</a:t>
            </a:r>
            <a:endParaRPr lang="en-US" sz="1350" dirty="0"/>
          </a:p>
          <a:p>
            <a:pPr marL="342900" indent="-342900">
              <a:lnSpc>
                <a:spcPct val="125000"/>
              </a:lnSpc>
              <a:spcAft>
                <a:spcPts val="800"/>
              </a:spcAft>
              <a:buSzPct val="100000"/>
              <a:buChar char="•"/>
            </a:pPr>
            <a:r>
              <a:rPr lang="en-US" sz="1350" dirty="0">
                <a:solidFill>
                  <a:srgbClr val="E7EEF0"/>
                </a:solidFill>
                <a:latin typeface="Calibri" pitchFamily="34" charset="0"/>
                <a:ea typeface="Calibri" pitchFamily="34" charset="-122"/>
                <a:cs typeface="Calibri" pitchFamily="34" charset="-120"/>
              </a:rPr>
              <a:t>Each of the four bases causes a characteristic disruption, so the sequence can be read by analyzing the current as the strand passes through, one nucleotide at a time.</a:t>
            </a:r>
            <a:endParaRPr lang="en-US" sz="1350" dirty="0"/>
          </a:p>
          <a:p>
            <a:pPr marL="342900" indent="-342900">
              <a:lnSpc>
                <a:spcPct val="125000"/>
              </a:lnSpc>
              <a:spcAft>
                <a:spcPts val="800"/>
              </a:spcAft>
              <a:buSzPct val="100000"/>
              <a:buChar char="•"/>
            </a:pPr>
            <a:r>
              <a:rPr lang="en-US" sz="1350" dirty="0">
                <a:solidFill>
                  <a:srgbClr val="E7EEF0"/>
                </a:solidFill>
                <a:latin typeface="Calibri" pitchFamily="34" charset="0"/>
                <a:ea typeface="Calibri" pitchFamily="34" charset="-122"/>
                <a:cs typeface="Calibri" pitchFamily="34" charset="-120"/>
              </a:rPr>
              <a:t>Hundreds of thousands of nanopores can be built into a single chip, so many DNA fragments are read simultaneously.</a:t>
            </a:r>
            <a:endParaRPr lang="en-US" sz="1350" dirty="0"/>
          </a:p>
        </p:txBody>
      </p:sp>
      <p:sp>
        <p:nvSpPr>
          <p:cNvPr id="6" name="Shape 4"/>
          <p:cNvSpPr/>
          <p:nvPr/>
        </p:nvSpPr>
        <p:spPr>
          <a:xfrm>
            <a:off x="7589520" y="1737360"/>
            <a:ext cx="4023360" cy="4572000"/>
          </a:xfrm>
          <a:prstGeom prst="roundRect">
            <a:avLst>
              <a:gd name="adj" fmla="val 2727"/>
            </a:avLst>
          </a:prstGeom>
          <a:solidFill>
            <a:srgbClr val="082C40"/>
          </a:solidFill>
          <a:ln w="19050">
            <a:solidFill>
              <a:srgbClr val="1C7293"/>
            </a:solidFill>
            <a:prstDash val="solid"/>
          </a:ln>
        </p:spPr>
      </p:sp>
      <p:sp>
        <p:nvSpPr>
          <p:cNvPr id="7" name="Shape 5"/>
          <p:cNvSpPr/>
          <p:nvPr/>
        </p:nvSpPr>
        <p:spPr>
          <a:xfrm>
            <a:off x="7955280" y="3840480"/>
            <a:ext cx="3291840" cy="411480"/>
          </a:xfrm>
          <a:prstGeom prst="rect">
            <a:avLst/>
          </a:prstGeom>
          <a:solidFill>
            <a:srgbClr val="1C7293"/>
          </a:solidFill>
          <a:ln/>
        </p:spPr>
      </p:sp>
      <p:sp>
        <p:nvSpPr>
          <p:cNvPr id="8" name="Shape 6"/>
          <p:cNvSpPr/>
          <p:nvPr/>
        </p:nvSpPr>
        <p:spPr>
          <a:xfrm>
            <a:off x="9326880" y="3822192"/>
            <a:ext cx="548640" cy="457200"/>
          </a:xfrm>
          <a:prstGeom prst="ellipse">
            <a:avLst/>
          </a:prstGeom>
          <a:solidFill>
            <a:srgbClr val="082C40"/>
          </a:solidFill>
          <a:ln w="25400">
            <a:solidFill>
              <a:srgbClr val="F4A300"/>
            </a:solidFill>
            <a:prstDash val="solid"/>
          </a:ln>
        </p:spPr>
      </p:sp>
      <p:sp>
        <p:nvSpPr>
          <p:cNvPr id="9" name="Text 7"/>
          <p:cNvSpPr/>
          <p:nvPr/>
        </p:nvSpPr>
        <p:spPr>
          <a:xfrm>
            <a:off x="7955280" y="4279392"/>
            <a:ext cx="3291840" cy="274320"/>
          </a:xfrm>
          <a:prstGeom prst="rect">
            <a:avLst/>
          </a:prstGeom>
          <a:noFill/>
          <a:ln/>
        </p:spPr>
        <p:txBody>
          <a:bodyPr wrap="square" rtlCol="0" anchor="ctr"/>
          <a:lstStyle/>
          <a:p>
            <a:pPr marL="0" indent="0" algn="ctr">
              <a:buNone/>
            </a:pPr>
            <a:r>
              <a:rPr lang="en-US" sz="1000" dirty="0">
                <a:solidFill>
                  <a:srgbClr val="CADCE0"/>
                </a:solidFill>
                <a:latin typeface="Calibri" pitchFamily="34" charset="0"/>
                <a:ea typeface="Calibri" pitchFamily="34" charset="-122"/>
                <a:cs typeface="Calibri" pitchFamily="34" charset="-120"/>
              </a:rPr>
              <a:t>membrane</a:t>
            </a:r>
            <a:endParaRPr lang="en-US" sz="1000" dirty="0"/>
          </a:p>
        </p:txBody>
      </p:sp>
      <p:sp>
        <p:nvSpPr>
          <p:cNvPr id="10" name="Shape 8"/>
          <p:cNvSpPr/>
          <p:nvPr/>
        </p:nvSpPr>
        <p:spPr>
          <a:xfrm>
            <a:off x="8092440" y="2423160"/>
            <a:ext cx="384048" cy="384048"/>
          </a:xfrm>
          <a:prstGeom prst="ellipse">
            <a:avLst/>
          </a:prstGeom>
          <a:solidFill>
            <a:srgbClr val="1C8C6B"/>
          </a:solidFill>
          <a:ln/>
        </p:spPr>
      </p:sp>
      <p:sp>
        <p:nvSpPr>
          <p:cNvPr id="11" name="Text 9"/>
          <p:cNvSpPr/>
          <p:nvPr/>
        </p:nvSpPr>
        <p:spPr>
          <a:xfrm>
            <a:off x="8092440" y="2423160"/>
            <a:ext cx="384048" cy="384048"/>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a:t>
            </a:r>
            <a:endParaRPr lang="en-US" sz="1100" dirty="0"/>
          </a:p>
        </p:txBody>
      </p:sp>
      <p:sp>
        <p:nvSpPr>
          <p:cNvPr id="12" name="Shape 10"/>
          <p:cNvSpPr/>
          <p:nvPr/>
        </p:nvSpPr>
        <p:spPr>
          <a:xfrm>
            <a:off x="8659368" y="2423160"/>
            <a:ext cx="384048" cy="384048"/>
          </a:xfrm>
          <a:prstGeom prst="ellipse">
            <a:avLst/>
          </a:prstGeom>
          <a:solidFill>
            <a:srgbClr val="C1272D"/>
          </a:solidFill>
          <a:ln/>
        </p:spPr>
      </p:sp>
      <p:sp>
        <p:nvSpPr>
          <p:cNvPr id="13" name="Text 11"/>
          <p:cNvSpPr/>
          <p:nvPr/>
        </p:nvSpPr>
        <p:spPr>
          <a:xfrm>
            <a:off x="8659368" y="2423160"/>
            <a:ext cx="384048" cy="384048"/>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T</a:t>
            </a:r>
            <a:endParaRPr lang="en-US" sz="1100" dirty="0"/>
          </a:p>
        </p:txBody>
      </p:sp>
      <p:sp>
        <p:nvSpPr>
          <p:cNvPr id="14" name="Shape 12"/>
          <p:cNvSpPr/>
          <p:nvPr/>
        </p:nvSpPr>
        <p:spPr>
          <a:xfrm>
            <a:off x="9226296" y="2423160"/>
            <a:ext cx="384048" cy="384048"/>
          </a:xfrm>
          <a:prstGeom prst="ellipse">
            <a:avLst/>
          </a:prstGeom>
          <a:solidFill>
            <a:srgbClr val="222222"/>
          </a:solidFill>
          <a:ln/>
        </p:spPr>
      </p:sp>
      <p:sp>
        <p:nvSpPr>
          <p:cNvPr id="15" name="Text 13"/>
          <p:cNvSpPr/>
          <p:nvPr/>
        </p:nvSpPr>
        <p:spPr>
          <a:xfrm>
            <a:off x="9226296" y="2423160"/>
            <a:ext cx="384048" cy="384048"/>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G</a:t>
            </a:r>
            <a:endParaRPr lang="en-US" sz="1100" dirty="0"/>
          </a:p>
        </p:txBody>
      </p:sp>
      <p:sp>
        <p:nvSpPr>
          <p:cNvPr id="16" name="Shape 14"/>
          <p:cNvSpPr/>
          <p:nvPr/>
        </p:nvSpPr>
        <p:spPr>
          <a:xfrm>
            <a:off x="9793224" y="2423160"/>
            <a:ext cx="384048" cy="384048"/>
          </a:xfrm>
          <a:prstGeom prst="ellipse">
            <a:avLst/>
          </a:prstGeom>
          <a:solidFill>
            <a:srgbClr val="1565C0"/>
          </a:solidFill>
          <a:ln/>
        </p:spPr>
      </p:sp>
      <p:sp>
        <p:nvSpPr>
          <p:cNvPr id="17" name="Text 15"/>
          <p:cNvSpPr/>
          <p:nvPr/>
        </p:nvSpPr>
        <p:spPr>
          <a:xfrm>
            <a:off x="9793224" y="2423160"/>
            <a:ext cx="384048" cy="384048"/>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a:t>
            </a:r>
            <a:endParaRPr lang="en-US" sz="1100" dirty="0"/>
          </a:p>
        </p:txBody>
      </p:sp>
      <p:sp>
        <p:nvSpPr>
          <p:cNvPr id="18" name="Shape 16"/>
          <p:cNvSpPr/>
          <p:nvPr/>
        </p:nvSpPr>
        <p:spPr>
          <a:xfrm>
            <a:off x="10360152" y="2423160"/>
            <a:ext cx="384048" cy="384048"/>
          </a:xfrm>
          <a:prstGeom prst="ellipse">
            <a:avLst/>
          </a:prstGeom>
          <a:solidFill>
            <a:srgbClr val="1C8C6B"/>
          </a:solidFill>
          <a:ln/>
        </p:spPr>
      </p:sp>
      <p:sp>
        <p:nvSpPr>
          <p:cNvPr id="19" name="Text 17"/>
          <p:cNvSpPr/>
          <p:nvPr/>
        </p:nvSpPr>
        <p:spPr>
          <a:xfrm>
            <a:off x="10360152" y="2423160"/>
            <a:ext cx="384048" cy="384048"/>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a:t>
            </a:r>
            <a:endParaRPr lang="en-US" sz="1100" dirty="0"/>
          </a:p>
        </p:txBody>
      </p:sp>
      <p:sp>
        <p:nvSpPr>
          <p:cNvPr id="20" name="Shape 18"/>
          <p:cNvSpPr/>
          <p:nvPr/>
        </p:nvSpPr>
        <p:spPr>
          <a:xfrm>
            <a:off x="9601200" y="2834640"/>
            <a:ext cx="0" cy="914400"/>
          </a:xfrm>
          <a:prstGeom prst="line">
            <a:avLst/>
          </a:prstGeom>
          <a:noFill/>
          <a:ln w="25400">
            <a:solidFill>
              <a:srgbClr val="F4A300"/>
            </a:solidFill>
            <a:prstDash val="dash"/>
            <a:tailEnd type="triangle"/>
          </a:ln>
        </p:spPr>
      </p:sp>
      <p:sp>
        <p:nvSpPr>
          <p:cNvPr id="21" name="Text 19"/>
          <p:cNvSpPr/>
          <p:nvPr/>
        </p:nvSpPr>
        <p:spPr>
          <a:xfrm>
            <a:off x="7955280" y="4754880"/>
            <a:ext cx="3291840" cy="365760"/>
          </a:xfrm>
          <a:prstGeom prst="rect">
            <a:avLst/>
          </a:prstGeom>
          <a:noFill/>
          <a:ln/>
        </p:spPr>
        <p:txBody>
          <a:bodyPr wrap="square" rtlCol="0" anchor="ctr"/>
          <a:lstStyle/>
          <a:p>
            <a:pPr marL="0" indent="0" algn="ctr">
              <a:buNone/>
            </a:pPr>
            <a:r>
              <a:rPr lang="en-US" sz="1050" i="1" dirty="0">
                <a:solidFill>
                  <a:srgbClr val="8FA6AE"/>
                </a:solidFill>
                <a:latin typeface="Calibri" pitchFamily="34" charset="0"/>
                <a:ea typeface="Calibri" pitchFamily="34" charset="-122"/>
                <a:cs typeface="Calibri" pitchFamily="34" charset="-120"/>
              </a:rPr>
              <a:t>electrical current disrupted per base</a:t>
            </a:r>
            <a:endParaRPr lang="en-US" sz="1050" dirty="0"/>
          </a:p>
        </p:txBody>
      </p:sp>
      <p:sp>
        <p:nvSpPr>
          <p:cNvPr id="22" name="Shape 20"/>
          <p:cNvSpPr/>
          <p:nvPr/>
        </p:nvSpPr>
        <p:spPr>
          <a:xfrm>
            <a:off x="7955280" y="5669280"/>
            <a:ext cx="3291840" cy="0"/>
          </a:xfrm>
          <a:prstGeom prst="line">
            <a:avLst/>
          </a:prstGeom>
          <a:noFill/>
          <a:ln w="19050">
            <a:solidFill>
              <a:srgbClr val="F4A300"/>
            </a:solidFill>
            <a:prstDash val="solid"/>
          </a:ln>
        </p:spPr>
      </p:sp>
      <p:sp>
        <p:nvSpPr>
          <p:cNvPr id="23" name="Text 21"/>
          <p:cNvSpPr/>
          <p:nvPr/>
        </p:nvSpPr>
        <p:spPr>
          <a:xfrm>
            <a:off x="7955280" y="5760720"/>
            <a:ext cx="3291840" cy="365760"/>
          </a:xfrm>
          <a:prstGeom prst="rect">
            <a:avLst/>
          </a:prstGeom>
          <a:noFill/>
          <a:ln/>
        </p:spPr>
        <p:txBody>
          <a:bodyPr wrap="square" rtlCol="0" anchor="ctr"/>
          <a:lstStyle/>
          <a:p>
            <a:pPr marL="0" indent="0" algn="ctr">
              <a:buNone/>
            </a:pPr>
            <a:r>
              <a:rPr lang="en-US" sz="1050" dirty="0">
                <a:solidFill>
                  <a:srgbClr val="CADCE0"/>
                </a:solidFill>
                <a:latin typeface="Calibri" pitchFamily="34" charset="0"/>
                <a:ea typeface="Calibri" pitchFamily="34" charset="-122"/>
                <a:cs typeface="Calibri" pitchFamily="34" charset="-120"/>
              </a:rPr>
              <a:t>current trace → base-calling</a:t>
            </a:r>
            <a:endParaRPr lang="en-US" sz="1050" dirty="0"/>
          </a:p>
        </p:txBody>
      </p:sp>
      <p:sp>
        <p:nvSpPr>
          <p:cNvPr id="24" name="Text 22"/>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25" name="Text 23"/>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COMPARING TECHNOLOGIES</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Sequencing Technologies at a Glance</a:t>
            </a:r>
            <a:endParaRPr lang="en-US" sz="3200" dirty="0"/>
          </a:p>
        </p:txBody>
      </p:sp>
      <p:sp>
        <p:nvSpPr>
          <p:cNvPr id="4" name="Shape 2"/>
          <p:cNvSpPr/>
          <p:nvPr/>
        </p:nvSpPr>
        <p:spPr>
          <a:xfrm>
            <a:off x="548640" y="1600200"/>
            <a:ext cx="2103120" cy="502920"/>
          </a:xfrm>
          <a:prstGeom prst="rect">
            <a:avLst/>
          </a:prstGeom>
          <a:solidFill>
            <a:srgbClr val="0B3D59"/>
          </a:solidFill>
          <a:ln/>
        </p:spPr>
      </p:sp>
      <p:sp>
        <p:nvSpPr>
          <p:cNvPr id="5" name="Text 3"/>
          <p:cNvSpPr/>
          <p:nvPr/>
        </p:nvSpPr>
        <p:spPr>
          <a:xfrm>
            <a:off x="658368" y="1600200"/>
            <a:ext cx="1883664" cy="502920"/>
          </a:xfrm>
          <a:prstGeom prst="rect">
            <a:avLst/>
          </a:prstGeom>
          <a:noFill/>
          <a:ln/>
        </p:spPr>
        <p:txBody>
          <a:bodyPr wrap="square"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Technology</a:t>
            </a:r>
            <a:endParaRPr lang="en-US" sz="1250" dirty="0"/>
          </a:p>
        </p:txBody>
      </p:sp>
      <p:sp>
        <p:nvSpPr>
          <p:cNvPr id="6" name="Shape 4"/>
          <p:cNvSpPr/>
          <p:nvPr/>
        </p:nvSpPr>
        <p:spPr>
          <a:xfrm>
            <a:off x="2651760" y="1600200"/>
            <a:ext cx="3246120" cy="502920"/>
          </a:xfrm>
          <a:prstGeom prst="rect">
            <a:avLst/>
          </a:prstGeom>
          <a:solidFill>
            <a:srgbClr val="0B3D59"/>
          </a:solidFill>
          <a:ln/>
        </p:spPr>
      </p:sp>
      <p:sp>
        <p:nvSpPr>
          <p:cNvPr id="7" name="Text 5"/>
          <p:cNvSpPr/>
          <p:nvPr/>
        </p:nvSpPr>
        <p:spPr>
          <a:xfrm>
            <a:off x="2761488" y="1600200"/>
            <a:ext cx="3026664" cy="502920"/>
          </a:xfrm>
          <a:prstGeom prst="rect">
            <a:avLst/>
          </a:prstGeom>
          <a:noFill/>
          <a:ln/>
        </p:spPr>
        <p:txBody>
          <a:bodyPr wrap="square"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Principle</a:t>
            </a:r>
            <a:endParaRPr lang="en-US" sz="1250" dirty="0"/>
          </a:p>
        </p:txBody>
      </p:sp>
      <p:sp>
        <p:nvSpPr>
          <p:cNvPr id="8" name="Shape 6"/>
          <p:cNvSpPr/>
          <p:nvPr/>
        </p:nvSpPr>
        <p:spPr>
          <a:xfrm>
            <a:off x="5897880" y="1600200"/>
            <a:ext cx="2606040" cy="502920"/>
          </a:xfrm>
          <a:prstGeom prst="rect">
            <a:avLst/>
          </a:prstGeom>
          <a:solidFill>
            <a:srgbClr val="0B3D59"/>
          </a:solidFill>
          <a:ln/>
        </p:spPr>
      </p:sp>
      <p:sp>
        <p:nvSpPr>
          <p:cNvPr id="9" name="Text 7"/>
          <p:cNvSpPr/>
          <p:nvPr/>
        </p:nvSpPr>
        <p:spPr>
          <a:xfrm>
            <a:off x="6007608" y="1600200"/>
            <a:ext cx="2386584" cy="502920"/>
          </a:xfrm>
          <a:prstGeom prst="rect">
            <a:avLst/>
          </a:prstGeom>
          <a:noFill/>
          <a:ln/>
        </p:spPr>
        <p:txBody>
          <a:bodyPr wrap="square"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Scale</a:t>
            </a:r>
            <a:endParaRPr lang="en-US" sz="1250" dirty="0"/>
          </a:p>
        </p:txBody>
      </p:sp>
      <p:sp>
        <p:nvSpPr>
          <p:cNvPr id="10" name="Shape 8"/>
          <p:cNvSpPr/>
          <p:nvPr/>
        </p:nvSpPr>
        <p:spPr>
          <a:xfrm>
            <a:off x="8503920" y="1600200"/>
            <a:ext cx="3108960" cy="502920"/>
          </a:xfrm>
          <a:prstGeom prst="rect">
            <a:avLst/>
          </a:prstGeom>
          <a:solidFill>
            <a:srgbClr val="0B3D59"/>
          </a:solidFill>
          <a:ln/>
        </p:spPr>
      </p:sp>
      <p:sp>
        <p:nvSpPr>
          <p:cNvPr id="11" name="Text 9"/>
          <p:cNvSpPr/>
          <p:nvPr/>
        </p:nvSpPr>
        <p:spPr>
          <a:xfrm>
            <a:off x="8613648" y="1600200"/>
            <a:ext cx="2889504" cy="502920"/>
          </a:xfrm>
          <a:prstGeom prst="rect">
            <a:avLst/>
          </a:prstGeom>
          <a:noFill/>
          <a:ln/>
        </p:spPr>
        <p:txBody>
          <a:bodyPr wrap="square"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Key Feature</a:t>
            </a:r>
            <a:endParaRPr lang="en-US" sz="1250" dirty="0"/>
          </a:p>
        </p:txBody>
      </p:sp>
      <p:sp>
        <p:nvSpPr>
          <p:cNvPr id="12" name="Shape 10"/>
          <p:cNvSpPr/>
          <p:nvPr/>
        </p:nvSpPr>
        <p:spPr>
          <a:xfrm>
            <a:off x="548640" y="2103120"/>
            <a:ext cx="2103120" cy="713232"/>
          </a:xfrm>
          <a:prstGeom prst="rect">
            <a:avLst/>
          </a:prstGeom>
          <a:solidFill>
            <a:srgbClr val="FFFFFF"/>
          </a:solidFill>
          <a:ln w="9525">
            <a:solidFill>
              <a:srgbClr val="D9E2E6"/>
            </a:solidFill>
            <a:prstDash val="solid"/>
          </a:ln>
        </p:spPr>
      </p:sp>
      <p:sp>
        <p:nvSpPr>
          <p:cNvPr id="13" name="Text 11"/>
          <p:cNvSpPr/>
          <p:nvPr/>
        </p:nvSpPr>
        <p:spPr>
          <a:xfrm>
            <a:off x="658368" y="2103120"/>
            <a:ext cx="1883664" cy="713232"/>
          </a:xfrm>
          <a:prstGeom prst="rect">
            <a:avLst/>
          </a:prstGeom>
          <a:noFill/>
          <a:ln/>
        </p:spPr>
        <p:txBody>
          <a:bodyPr wrap="square" rtlCol="0" anchor="ctr"/>
          <a:lstStyle/>
          <a:p>
            <a:pPr marL="0" indent="0">
              <a:lnSpc>
                <a:spcPct val="105000"/>
              </a:lnSpc>
              <a:buNone/>
            </a:pPr>
            <a:r>
              <a:rPr lang="en-US" sz="1180" b="1" dirty="0">
                <a:solidFill>
                  <a:srgbClr val="0B3D59"/>
                </a:solidFill>
                <a:latin typeface="Calibri" pitchFamily="34" charset="0"/>
                <a:ea typeface="Calibri" pitchFamily="34" charset="-122"/>
                <a:cs typeface="Calibri" pitchFamily="34" charset="-120"/>
              </a:rPr>
              <a:t>Dideoxy (Sanger)</a:t>
            </a:r>
            <a:endParaRPr lang="en-US" sz="1180" dirty="0"/>
          </a:p>
        </p:txBody>
      </p:sp>
      <p:sp>
        <p:nvSpPr>
          <p:cNvPr id="14" name="Shape 12"/>
          <p:cNvSpPr/>
          <p:nvPr/>
        </p:nvSpPr>
        <p:spPr>
          <a:xfrm>
            <a:off x="2651760" y="2103120"/>
            <a:ext cx="3246120" cy="713232"/>
          </a:xfrm>
          <a:prstGeom prst="rect">
            <a:avLst/>
          </a:prstGeom>
          <a:solidFill>
            <a:srgbClr val="FFFFFF"/>
          </a:solidFill>
          <a:ln w="9525">
            <a:solidFill>
              <a:srgbClr val="D9E2E6"/>
            </a:solidFill>
            <a:prstDash val="solid"/>
          </a:ln>
        </p:spPr>
      </p:sp>
      <p:sp>
        <p:nvSpPr>
          <p:cNvPr id="15" name="Text 13"/>
          <p:cNvSpPr/>
          <p:nvPr/>
        </p:nvSpPr>
        <p:spPr>
          <a:xfrm>
            <a:off x="2761488" y="2103120"/>
            <a:ext cx="302666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Chain termination with ddNTPs</a:t>
            </a:r>
            <a:endParaRPr lang="en-US" sz="1060" dirty="0"/>
          </a:p>
        </p:txBody>
      </p:sp>
      <p:sp>
        <p:nvSpPr>
          <p:cNvPr id="16" name="Shape 14"/>
          <p:cNvSpPr/>
          <p:nvPr/>
        </p:nvSpPr>
        <p:spPr>
          <a:xfrm>
            <a:off x="5897880" y="2103120"/>
            <a:ext cx="2606040" cy="713232"/>
          </a:xfrm>
          <a:prstGeom prst="rect">
            <a:avLst/>
          </a:prstGeom>
          <a:solidFill>
            <a:srgbClr val="FFFFFF"/>
          </a:solidFill>
          <a:ln w="9525">
            <a:solidFill>
              <a:srgbClr val="D9E2E6"/>
            </a:solidFill>
            <a:prstDash val="solid"/>
          </a:ln>
        </p:spPr>
      </p:sp>
      <p:sp>
        <p:nvSpPr>
          <p:cNvPr id="17" name="Text 15"/>
          <p:cNvSpPr/>
          <p:nvPr/>
        </p:nvSpPr>
        <p:spPr>
          <a:xfrm>
            <a:off x="6007608" y="2103120"/>
            <a:ext cx="238658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One fragment / reaction</a:t>
            </a:r>
            <a:endParaRPr lang="en-US" sz="1060" dirty="0"/>
          </a:p>
        </p:txBody>
      </p:sp>
      <p:sp>
        <p:nvSpPr>
          <p:cNvPr id="18" name="Shape 16"/>
          <p:cNvSpPr/>
          <p:nvPr/>
        </p:nvSpPr>
        <p:spPr>
          <a:xfrm>
            <a:off x="8503920" y="2103120"/>
            <a:ext cx="3108960" cy="713232"/>
          </a:xfrm>
          <a:prstGeom prst="rect">
            <a:avLst/>
          </a:prstGeom>
          <a:solidFill>
            <a:srgbClr val="FFFFFF"/>
          </a:solidFill>
          <a:ln w="9525">
            <a:solidFill>
              <a:srgbClr val="D9E2E6"/>
            </a:solidFill>
            <a:prstDash val="solid"/>
          </a:ln>
        </p:spPr>
      </p:sp>
      <p:sp>
        <p:nvSpPr>
          <p:cNvPr id="19" name="Text 17"/>
          <p:cNvSpPr/>
          <p:nvPr/>
        </p:nvSpPr>
        <p:spPr>
          <a:xfrm>
            <a:off x="8613648" y="2103120"/>
            <a:ext cx="288950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Gold-standard accuracy; industry standard for decades</a:t>
            </a:r>
            <a:endParaRPr lang="en-US" sz="1060" dirty="0"/>
          </a:p>
        </p:txBody>
      </p:sp>
      <p:sp>
        <p:nvSpPr>
          <p:cNvPr id="20" name="Shape 18"/>
          <p:cNvSpPr/>
          <p:nvPr/>
        </p:nvSpPr>
        <p:spPr>
          <a:xfrm>
            <a:off x="548640" y="2816352"/>
            <a:ext cx="2103120" cy="713232"/>
          </a:xfrm>
          <a:prstGeom prst="rect">
            <a:avLst/>
          </a:prstGeom>
          <a:solidFill>
            <a:srgbClr val="EEF3F5"/>
          </a:solidFill>
          <a:ln w="9525">
            <a:solidFill>
              <a:srgbClr val="D9E2E6"/>
            </a:solidFill>
            <a:prstDash val="solid"/>
          </a:ln>
        </p:spPr>
      </p:sp>
      <p:sp>
        <p:nvSpPr>
          <p:cNvPr id="21" name="Text 19"/>
          <p:cNvSpPr/>
          <p:nvPr/>
        </p:nvSpPr>
        <p:spPr>
          <a:xfrm>
            <a:off x="658368" y="2816352"/>
            <a:ext cx="1883664" cy="713232"/>
          </a:xfrm>
          <a:prstGeom prst="rect">
            <a:avLst/>
          </a:prstGeom>
          <a:noFill/>
          <a:ln/>
        </p:spPr>
        <p:txBody>
          <a:bodyPr wrap="square" rtlCol="0" anchor="ctr"/>
          <a:lstStyle/>
          <a:p>
            <a:pPr marL="0" indent="0">
              <a:lnSpc>
                <a:spcPct val="105000"/>
              </a:lnSpc>
              <a:buNone/>
            </a:pPr>
            <a:r>
              <a:rPr lang="en-US" sz="1180" b="1" dirty="0">
                <a:solidFill>
                  <a:srgbClr val="0B3D59"/>
                </a:solidFill>
                <a:latin typeface="Calibri" pitchFamily="34" charset="0"/>
                <a:ea typeface="Calibri" pitchFamily="34" charset="-122"/>
                <a:cs typeface="Calibri" pitchFamily="34" charset="-120"/>
              </a:rPr>
              <a:t>Automated Sanger</a:t>
            </a:r>
            <a:endParaRPr lang="en-US" sz="1180" dirty="0"/>
          </a:p>
        </p:txBody>
      </p:sp>
      <p:sp>
        <p:nvSpPr>
          <p:cNvPr id="22" name="Shape 20"/>
          <p:cNvSpPr/>
          <p:nvPr/>
        </p:nvSpPr>
        <p:spPr>
          <a:xfrm>
            <a:off x="2651760" y="2816352"/>
            <a:ext cx="3246120" cy="713232"/>
          </a:xfrm>
          <a:prstGeom prst="rect">
            <a:avLst/>
          </a:prstGeom>
          <a:solidFill>
            <a:srgbClr val="EEF3F5"/>
          </a:solidFill>
          <a:ln w="9525">
            <a:solidFill>
              <a:srgbClr val="D9E2E6"/>
            </a:solidFill>
            <a:prstDash val="solid"/>
          </a:ln>
        </p:spPr>
      </p:sp>
      <p:sp>
        <p:nvSpPr>
          <p:cNvPr id="23" name="Text 21"/>
          <p:cNvSpPr/>
          <p:nvPr/>
        </p:nvSpPr>
        <p:spPr>
          <a:xfrm>
            <a:off x="2761488" y="2816352"/>
            <a:ext cx="302666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Dye-labeled ddNTPs, capillary electrophoresis</a:t>
            </a:r>
            <a:endParaRPr lang="en-US" sz="1060" dirty="0"/>
          </a:p>
        </p:txBody>
      </p:sp>
      <p:sp>
        <p:nvSpPr>
          <p:cNvPr id="24" name="Shape 22"/>
          <p:cNvSpPr/>
          <p:nvPr/>
        </p:nvSpPr>
        <p:spPr>
          <a:xfrm>
            <a:off x="5897880" y="2816352"/>
            <a:ext cx="2606040" cy="713232"/>
          </a:xfrm>
          <a:prstGeom prst="rect">
            <a:avLst/>
          </a:prstGeom>
          <a:solidFill>
            <a:srgbClr val="EEF3F5"/>
          </a:solidFill>
          <a:ln w="9525">
            <a:solidFill>
              <a:srgbClr val="D9E2E6"/>
            </a:solidFill>
            <a:prstDash val="solid"/>
          </a:ln>
        </p:spPr>
      </p:sp>
      <p:sp>
        <p:nvSpPr>
          <p:cNvPr id="25" name="Text 23"/>
          <p:cNvSpPr/>
          <p:nvPr/>
        </p:nvSpPr>
        <p:spPr>
          <a:xfrm>
            <a:off x="6007608" y="2816352"/>
            <a:ext cx="238658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One sample, 4 colors</a:t>
            </a:r>
            <a:endParaRPr lang="en-US" sz="1060" dirty="0"/>
          </a:p>
        </p:txBody>
      </p:sp>
      <p:sp>
        <p:nvSpPr>
          <p:cNvPr id="26" name="Shape 24"/>
          <p:cNvSpPr/>
          <p:nvPr/>
        </p:nvSpPr>
        <p:spPr>
          <a:xfrm>
            <a:off x="8503920" y="2816352"/>
            <a:ext cx="3108960" cy="713232"/>
          </a:xfrm>
          <a:prstGeom prst="rect">
            <a:avLst/>
          </a:prstGeom>
          <a:solidFill>
            <a:srgbClr val="EEF3F5"/>
          </a:solidFill>
          <a:ln w="9525">
            <a:solidFill>
              <a:srgbClr val="D9E2E6"/>
            </a:solidFill>
            <a:prstDash val="solid"/>
          </a:ln>
        </p:spPr>
      </p:sp>
      <p:sp>
        <p:nvSpPr>
          <p:cNvPr id="27" name="Text 25"/>
          <p:cNvSpPr/>
          <p:nvPr/>
        </p:nvSpPr>
        <p:spPr>
          <a:xfrm>
            <a:off x="8613648" y="2816352"/>
            <a:ext cx="288950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50,000–60,000 bp read per run across 96+ capillaries</a:t>
            </a:r>
            <a:endParaRPr lang="en-US" sz="1060" dirty="0"/>
          </a:p>
        </p:txBody>
      </p:sp>
      <p:sp>
        <p:nvSpPr>
          <p:cNvPr id="28" name="Shape 26"/>
          <p:cNvSpPr/>
          <p:nvPr/>
        </p:nvSpPr>
        <p:spPr>
          <a:xfrm>
            <a:off x="548640" y="3529584"/>
            <a:ext cx="2103120" cy="713232"/>
          </a:xfrm>
          <a:prstGeom prst="rect">
            <a:avLst/>
          </a:prstGeom>
          <a:solidFill>
            <a:srgbClr val="FFFFFF"/>
          </a:solidFill>
          <a:ln w="9525">
            <a:solidFill>
              <a:srgbClr val="D9E2E6"/>
            </a:solidFill>
            <a:prstDash val="solid"/>
          </a:ln>
        </p:spPr>
      </p:sp>
      <p:sp>
        <p:nvSpPr>
          <p:cNvPr id="29" name="Text 27"/>
          <p:cNvSpPr/>
          <p:nvPr/>
        </p:nvSpPr>
        <p:spPr>
          <a:xfrm>
            <a:off x="658368" y="3529584"/>
            <a:ext cx="1883664" cy="713232"/>
          </a:xfrm>
          <a:prstGeom prst="rect">
            <a:avLst/>
          </a:prstGeom>
          <a:noFill/>
          <a:ln/>
        </p:spPr>
        <p:txBody>
          <a:bodyPr wrap="square" rtlCol="0" anchor="ctr"/>
          <a:lstStyle/>
          <a:p>
            <a:pPr marL="0" indent="0">
              <a:lnSpc>
                <a:spcPct val="105000"/>
              </a:lnSpc>
              <a:buNone/>
            </a:pPr>
            <a:r>
              <a:rPr lang="en-US" sz="1180" b="1" dirty="0">
                <a:solidFill>
                  <a:srgbClr val="0B3D59"/>
                </a:solidFill>
                <a:latin typeface="Calibri" pitchFamily="34" charset="0"/>
                <a:ea typeface="Calibri" pitchFamily="34" charset="-122"/>
                <a:cs typeface="Calibri" pitchFamily="34" charset="-120"/>
              </a:rPr>
              <a:t>Illumina (NGS)</a:t>
            </a:r>
            <a:endParaRPr lang="en-US" sz="1180" dirty="0"/>
          </a:p>
        </p:txBody>
      </p:sp>
      <p:sp>
        <p:nvSpPr>
          <p:cNvPr id="30" name="Shape 28"/>
          <p:cNvSpPr/>
          <p:nvPr/>
        </p:nvSpPr>
        <p:spPr>
          <a:xfrm>
            <a:off x="2651760" y="3529584"/>
            <a:ext cx="3246120" cy="713232"/>
          </a:xfrm>
          <a:prstGeom prst="rect">
            <a:avLst/>
          </a:prstGeom>
          <a:solidFill>
            <a:srgbClr val="FFFFFF"/>
          </a:solidFill>
          <a:ln w="9525">
            <a:solidFill>
              <a:srgbClr val="D9E2E6"/>
            </a:solidFill>
            <a:prstDash val="solid"/>
          </a:ln>
        </p:spPr>
      </p:sp>
      <p:sp>
        <p:nvSpPr>
          <p:cNvPr id="31" name="Text 29"/>
          <p:cNvSpPr/>
          <p:nvPr/>
        </p:nvSpPr>
        <p:spPr>
          <a:xfrm>
            <a:off x="2761488" y="3529584"/>
            <a:ext cx="302666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Reversible-terminator synthesis, imaged each cycle</a:t>
            </a:r>
            <a:endParaRPr lang="en-US" sz="1060" dirty="0"/>
          </a:p>
        </p:txBody>
      </p:sp>
      <p:sp>
        <p:nvSpPr>
          <p:cNvPr id="32" name="Shape 30"/>
          <p:cNvSpPr/>
          <p:nvPr/>
        </p:nvSpPr>
        <p:spPr>
          <a:xfrm>
            <a:off x="5897880" y="3529584"/>
            <a:ext cx="2606040" cy="713232"/>
          </a:xfrm>
          <a:prstGeom prst="rect">
            <a:avLst/>
          </a:prstGeom>
          <a:solidFill>
            <a:srgbClr val="FFFFFF"/>
          </a:solidFill>
          <a:ln w="9525">
            <a:solidFill>
              <a:srgbClr val="D9E2E6"/>
            </a:solidFill>
            <a:prstDash val="solid"/>
          </a:ln>
        </p:spPr>
      </p:sp>
      <p:sp>
        <p:nvSpPr>
          <p:cNvPr id="33" name="Text 31"/>
          <p:cNvSpPr/>
          <p:nvPr/>
        </p:nvSpPr>
        <p:spPr>
          <a:xfrm>
            <a:off x="6007608" y="3529584"/>
            <a:ext cx="238658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Millions of fragments in parallel</a:t>
            </a:r>
            <a:endParaRPr lang="en-US" sz="1060" dirty="0"/>
          </a:p>
        </p:txBody>
      </p:sp>
      <p:sp>
        <p:nvSpPr>
          <p:cNvPr id="34" name="Shape 32"/>
          <p:cNvSpPr/>
          <p:nvPr/>
        </p:nvSpPr>
        <p:spPr>
          <a:xfrm>
            <a:off x="8503920" y="3529584"/>
            <a:ext cx="3108960" cy="713232"/>
          </a:xfrm>
          <a:prstGeom prst="rect">
            <a:avLst/>
          </a:prstGeom>
          <a:solidFill>
            <a:srgbClr val="FFFFFF"/>
          </a:solidFill>
          <a:ln w="9525">
            <a:solidFill>
              <a:srgbClr val="D9E2E6"/>
            </a:solidFill>
            <a:prstDash val="solid"/>
          </a:ln>
        </p:spPr>
      </p:sp>
      <p:sp>
        <p:nvSpPr>
          <p:cNvPr id="35" name="Text 33"/>
          <p:cNvSpPr/>
          <p:nvPr/>
        </p:nvSpPr>
        <p:spPr>
          <a:xfrm>
            <a:off x="8613648" y="3529584"/>
            <a:ext cx="288950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Massively parallel; short reads, very high throughput</a:t>
            </a:r>
            <a:endParaRPr lang="en-US" sz="1060" dirty="0"/>
          </a:p>
        </p:txBody>
      </p:sp>
      <p:sp>
        <p:nvSpPr>
          <p:cNvPr id="36" name="Shape 34"/>
          <p:cNvSpPr/>
          <p:nvPr/>
        </p:nvSpPr>
        <p:spPr>
          <a:xfrm>
            <a:off x="548640" y="4242816"/>
            <a:ext cx="2103120" cy="713232"/>
          </a:xfrm>
          <a:prstGeom prst="rect">
            <a:avLst/>
          </a:prstGeom>
          <a:solidFill>
            <a:srgbClr val="EEF3F5"/>
          </a:solidFill>
          <a:ln w="9525">
            <a:solidFill>
              <a:srgbClr val="D9E2E6"/>
            </a:solidFill>
            <a:prstDash val="solid"/>
          </a:ln>
        </p:spPr>
      </p:sp>
      <p:sp>
        <p:nvSpPr>
          <p:cNvPr id="37" name="Text 35"/>
          <p:cNvSpPr/>
          <p:nvPr/>
        </p:nvSpPr>
        <p:spPr>
          <a:xfrm>
            <a:off x="658368" y="4242816"/>
            <a:ext cx="1883664" cy="713232"/>
          </a:xfrm>
          <a:prstGeom prst="rect">
            <a:avLst/>
          </a:prstGeom>
          <a:noFill/>
          <a:ln/>
        </p:spPr>
        <p:txBody>
          <a:bodyPr wrap="square" rtlCol="0" anchor="ctr"/>
          <a:lstStyle/>
          <a:p>
            <a:pPr marL="0" indent="0">
              <a:lnSpc>
                <a:spcPct val="105000"/>
              </a:lnSpc>
              <a:buNone/>
            </a:pPr>
            <a:r>
              <a:rPr lang="en-US" sz="1180" b="1" dirty="0">
                <a:solidFill>
                  <a:srgbClr val="0B3D59"/>
                </a:solidFill>
                <a:latin typeface="Calibri" pitchFamily="34" charset="0"/>
                <a:ea typeface="Calibri" pitchFamily="34" charset="-122"/>
                <a:cs typeface="Calibri" pitchFamily="34" charset="-120"/>
              </a:rPr>
              <a:t>Pyrosequencing (NGS)</a:t>
            </a:r>
            <a:endParaRPr lang="en-US" sz="1180" dirty="0"/>
          </a:p>
        </p:txBody>
      </p:sp>
      <p:sp>
        <p:nvSpPr>
          <p:cNvPr id="38" name="Shape 36"/>
          <p:cNvSpPr/>
          <p:nvPr/>
        </p:nvSpPr>
        <p:spPr>
          <a:xfrm>
            <a:off x="2651760" y="4242816"/>
            <a:ext cx="3246120" cy="713232"/>
          </a:xfrm>
          <a:prstGeom prst="rect">
            <a:avLst/>
          </a:prstGeom>
          <a:solidFill>
            <a:srgbClr val="EEF3F5"/>
          </a:solidFill>
          <a:ln w="9525">
            <a:solidFill>
              <a:srgbClr val="D9E2E6"/>
            </a:solidFill>
            <a:prstDash val="solid"/>
          </a:ln>
        </p:spPr>
      </p:sp>
      <p:sp>
        <p:nvSpPr>
          <p:cNvPr id="39" name="Text 37"/>
          <p:cNvSpPr/>
          <p:nvPr/>
        </p:nvSpPr>
        <p:spPr>
          <a:xfrm>
            <a:off x="2761488" y="4242816"/>
            <a:ext cx="302666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Light emitted via pyrophosphate release</a:t>
            </a:r>
            <a:endParaRPr lang="en-US" sz="1060" dirty="0"/>
          </a:p>
        </p:txBody>
      </p:sp>
      <p:sp>
        <p:nvSpPr>
          <p:cNvPr id="40" name="Shape 38"/>
          <p:cNvSpPr/>
          <p:nvPr/>
        </p:nvSpPr>
        <p:spPr>
          <a:xfrm>
            <a:off x="5897880" y="4242816"/>
            <a:ext cx="2606040" cy="713232"/>
          </a:xfrm>
          <a:prstGeom prst="rect">
            <a:avLst/>
          </a:prstGeom>
          <a:solidFill>
            <a:srgbClr val="EEF3F5"/>
          </a:solidFill>
          <a:ln w="9525">
            <a:solidFill>
              <a:srgbClr val="D9E2E6"/>
            </a:solidFill>
            <a:prstDash val="solid"/>
          </a:ln>
        </p:spPr>
      </p:sp>
      <p:sp>
        <p:nvSpPr>
          <p:cNvPr id="41" name="Text 39"/>
          <p:cNvSpPr/>
          <p:nvPr/>
        </p:nvSpPr>
        <p:spPr>
          <a:xfrm>
            <a:off x="6007608" y="4242816"/>
            <a:ext cx="238658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100,000s–millions of fragments</a:t>
            </a:r>
            <a:endParaRPr lang="en-US" sz="1060" dirty="0"/>
          </a:p>
        </p:txBody>
      </p:sp>
      <p:sp>
        <p:nvSpPr>
          <p:cNvPr id="42" name="Shape 40"/>
          <p:cNvSpPr/>
          <p:nvPr/>
        </p:nvSpPr>
        <p:spPr>
          <a:xfrm>
            <a:off x="8503920" y="4242816"/>
            <a:ext cx="3108960" cy="713232"/>
          </a:xfrm>
          <a:prstGeom prst="rect">
            <a:avLst/>
          </a:prstGeom>
          <a:solidFill>
            <a:srgbClr val="EEF3F5"/>
          </a:solidFill>
          <a:ln w="9525">
            <a:solidFill>
              <a:srgbClr val="D9E2E6"/>
            </a:solidFill>
            <a:prstDash val="solid"/>
          </a:ln>
        </p:spPr>
      </p:sp>
      <p:sp>
        <p:nvSpPr>
          <p:cNvPr id="43" name="Text 41"/>
          <p:cNvSpPr/>
          <p:nvPr/>
        </p:nvSpPr>
        <p:spPr>
          <a:xfrm>
            <a:off x="8613648" y="4242816"/>
            <a:ext cx="288950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Real-time light signal proportional to bases added</a:t>
            </a:r>
            <a:endParaRPr lang="en-US" sz="1060" dirty="0"/>
          </a:p>
        </p:txBody>
      </p:sp>
      <p:sp>
        <p:nvSpPr>
          <p:cNvPr id="44" name="Shape 42"/>
          <p:cNvSpPr/>
          <p:nvPr/>
        </p:nvSpPr>
        <p:spPr>
          <a:xfrm>
            <a:off x="548640" y="4956048"/>
            <a:ext cx="2103120" cy="713232"/>
          </a:xfrm>
          <a:prstGeom prst="rect">
            <a:avLst/>
          </a:prstGeom>
          <a:solidFill>
            <a:srgbClr val="FFFFFF"/>
          </a:solidFill>
          <a:ln w="9525">
            <a:solidFill>
              <a:srgbClr val="D9E2E6"/>
            </a:solidFill>
            <a:prstDash val="solid"/>
          </a:ln>
        </p:spPr>
      </p:sp>
      <p:sp>
        <p:nvSpPr>
          <p:cNvPr id="45" name="Text 43"/>
          <p:cNvSpPr/>
          <p:nvPr/>
        </p:nvSpPr>
        <p:spPr>
          <a:xfrm>
            <a:off x="658368" y="4956048"/>
            <a:ext cx="1883664" cy="713232"/>
          </a:xfrm>
          <a:prstGeom prst="rect">
            <a:avLst/>
          </a:prstGeom>
          <a:noFill/>
          <a:ln/>
        </p:spPr>
        <p:txBody>
          <a:bodyPr wrap="square" rtlCol="0" anchor="ctr"/>
          <a:lstStyle/>
          <a:p>
            <a:pPr marL="0" indent="0">
              <a:lnSpc>
                <a:spcPct val="105000"/>
              </a:lnSpc>
              <a:buNone/>
            </a:pPr>
            <a:r>
              <a:rPr lang="en-US" sz="1180" b="1" dirty="0">
                <a:solidFill>
                  <a:srgbClr val="0B3D59"/>
                </a:solidFill>
                <a:latin typeface="Calibri" pitchFamily="34" charset="0"/>
                <a:ea typeface="Calibri" pitchFamily="34" charset="-122"/>
                <a:cs typeface="Calibri" pitchFamily="34" charset="-120"/>
              </a:rPr>
              <a:t>Nanopore (3rd-gen)</a:t>
            </a:r>
            <a:endParaRPr lang="en-US" sz="1180" dirty="0"/>
          </a:p>
        </p:txBody>
      </p:sp>
      <p:sp>
        <p:nvSpPr>
          <p:cNvPr id="46" name="Shape 44"/>
          <p:cNvSpPr/>
          <p:nvPr/>
        </p:nvSpPr>
        <p:spPr>
          <a:xfrm>
            <a:off x="2651760" y="4956048"/>
            <a:ext cx="3246120" cy="713232"/>
          </a:xfrm>
          <a:prstGeom prst="rect">
            <a:avLst/>
          </a:prstGeom>
          <a:solidFill>
            <a:srgbClr val="FFFFFF"/>
          </a:solidFill>
          <a:ln w="9525">
            <a:solidFill>
              <a:srgbClr val="D9E2E6"/>
            </a:solidFill>
            <a:prstDash val="solid"/>
          </a:ln>
        </p:spPr>
      </p:sp>
      <p:sp>
        <p:nvSpPr>
          <p:cNvPr id="47" name="Text 45"/>
          <p:cNvSpPr/>
          <p:nvPr/>
        </p:nvSpPr>
        <p:spPr>
          <a:xfrm>
            <a:off x="2761488" y="4956048"/>
            <a:ext cx="302666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Electrical current disruption through a pore</a:t>
            </a:r>
            <a:endParaRPr lang="en-US" sz="1060" dirty="0"/>
          </a:p>
        </p:txBody>
      </p:sp>
      <p:sp>
        <p:nvSpPr>
          <p:cNvPr id="48" name="Shape 46"/>
          <p:cNvSpPr/>
          <p:nvPr/>
        </p:nvSpPr>
        <p:spPr>
          <a:xfrm>
            <a:off x="5897880" y="4956048"/>
            <a:ext cx="2606040" cy="713232"/>
          </a:xfrm>
          <a:prstGeom prst="rect">
            <a:avLst/>
          </a:prstGeom>
          <a:solidFill>
            <a:srgbClr val="FFFFFF"/>
          </a:solidFill>
          <a:ln w="9525">
            <a:solidFill>
              <a:srgbClr val="D9E2E6"/>
            </a:solidFill>
            <a:prstDash val="solid"/>
          </a:ln>
        </p:spPr>
      </p:sp>
      <p:sp>
        <p:nvSpPr>
          <p:cNvPr id="49" name="Text 47"/>
          <p:cNvSpPr/>
          <p:nvPr/>
        </p:nvSpPr>
        <p:spPr>
          <a:xfrm>
            <a:off x="6007608" y="4956048"/>
            <a:ext cx="238658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Individual DNA molecules</a:t>
            </a:r>
            <a:endParaRPr lang="en-US" sz="1060" dirty="0"/>
          </a:p>
        </p:txBody>
      </p:sp>
      <p:sp>
        <p:nvSpPr>
          <p:cNvPr id="50" name="Shape 48"/>
          <p:cNvSpPr/>
          <p:nvPr/>
        </p:nvSpPr>
        <p:spPr>
          <a:xfrm>
            <a:off x="8503920" y="4956048"/>
            <a:ext cx="3108960" cy="713232"/>
          </a:xfrm>
          <a:prstGeom prst="rect">
            <a:avLst/>
          </a:prstGeom>
          <a:solidFill>
            <a:srgbClr val="FFFFFF"/>
          </a:solidFill>
          <a:ln w="9525">
            <a:solidFill>
              <a:srgbClr val="D9E2E6"/>
            </a:solidFill>
            <a:prstDash val="solid"/>
          </a:ln>
        </p:spPr>
      </p:sp>
      <p:sp>
        <p:nvSpPr>
          <p:cNvPr id="51" name="Text 49"/>
          <p:cNvSpPr/>
          <p:nvPr/>
        </p:nvSpPr>
        <p:spPr>
          <a:xfrm>
            <a:off x="8613648" y="4956048"/>
            <a:ext cx="2889504" cy="713232"/>
          </a:xfrm>
          <a:prstGeom prst="rect">
            <a:avLst/>
          </a:prstGeom>
          <a:noFill/>
          <a:ln/>
        </p:spPr>
        <p:txBody>
          <a:bodyPr wrap="square" rtlCol="0" anchor="ctr"/>
          <a:lstStyle/>
          <a:p>
            <a:pPr marL="0" indent="0">
              <a:lnSpc>
                <a:spcPct val="105000"/>
              </a:lnSpc>
              <a:buNone/>
            </a:pPr>
            <a:r>
              <a:rPr lang="en-US" sz="1060" dirty="0">
                <a:solidFill>
                  <a:srgbClr val="1B262C"/>
                </a:solidFill>
                <a:latin typeface="Calibri" pitchFamily="34" charset="0"/>
                <a:ea typeface="Calibri" pitchFamily="34" charset="-122"/>
                <a:cs typeface="Calibri" pitchFamily="34" charset="-120"/>
              </a:rPr>
              <a:t>Reads single molecules directly; no synthesis required</a:t>
            </a:r>
            <a:endParaRPr lang="en-US" sz="1060" dirty="0"/>
          </a:p>
        </p:txBody>
      </p:sp>
      <p:sp>
        <p:nvSpPr>
          <p:cNvPr id="52" name="Text 50"/>
          <p:cNvSpPr/>
          <p:nvPr/>
        </p:nvSpPr>
        <p:spPr>
          <a:xfrm>
            <a:off x="548640" y="5852160"/>
            <a:ext cx="11064240" cy="685800"/>
          </a:xfrm>
          <a:prstGeom prst="rect">
            <a:avLst/>
          </a:prstGeom>
          <a:noFill/>
          <a:ln/>
        </p:spPr>
        <p:txBody>
          <a:bodyPr wrap="square" rtlCol="0" anchor="ctr"/>
          <a:lstStyle/>
          <a:p>
            <a:pPr marL="0" indent="0">
              <a:lnSpc>
                <a:spcPct val="120000"/>
              </a:lnSpc>
              <a:buNone/>
            </a:pPr>
            <a:r>
              <a:rPr lang="en-US" sz="1150" i="1" dirty="0">
                <a:solidFill>
                  <a:srgbClr val="5B6B73"/>
                </a:solidFill>
                <a:latin typeface="Calibri" pitchFamily="34" charset="0"/>
                <a:ea typeface="Calibri" pitchFamily="34" charset="-122"/>
                <a:cs typeface="Calibri" pitchFamily="34" charset="-120"/>
              </a:rPr>
              <a:t>Note: most NGS techniques read shorter fragments than Sanger sequencing, but because so many fragments are sequenced simultaneously, they are far faster overall. On their own, these methods do not reassemble short-fragment sequences into the full original DNA sequence (see Chapter 20).</a:t>
            </a:r>
            <a:endParaRPr lang="en-US" sz="1150" dirty="0"/>
          </a:p>
        </p:txBody>
      </p:sp>
      <p:sp>
        <p:nvSpPr>
          <p:cNvPr id="53" name="Text 51"/>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54" name="Text 52"/>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A"/>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320040"/>
          </a:xfrm>
          <a:prstGeom prst="rect">
            <a:avLst/>
          </a:prstGeom>
          <a:noFill/>
          <a:ln/>
        </p:spPr>
        <p:txBody>
          <a:bodyPr wrap="square" rtlCol="0" anchor="ctr"/>
          <a:lstStyle/>
          <a:p>
            <a:pPr marL="0" indent="0">
              <a:buNone/>
            </a:pPr>
            <a:r>
              <a:rPr lang="en-US" sz="1300" b="1" kern="0" spc="200" dirty="0">
                <a:solidFill>
                  <a:srgbClr val="F4A300"/>
                </a:solidFill>
                <a:latin typeface="Calibri" pitchFamily="34" charset="0"/>
                <a:ea typeface="Calibri" pitchFamily="34" charset="-122"/>
                <a:cs typeface="Calibri" pitchFamily="34" charset="-120"/>
              </a:rPr>
              <a:t>REVIEW</a:t>
            </a:r>
            <a:endParaRPr lang="en-US" sz="1300" dirty="0"/>
          </a:p>
        </p:txBody>
      </p:sp>
      <p:sp>
        <p:nvSpPr>
          <p:cNvPr id="3" name="Text 1"/>
          <p:cNvSpPr/>
          <p:nvPr/>
        </p:nvSpPr>
        <p:spPr>
          <a:xfrm>
            <a:off x="548640" y="658368"/>
            <a:ext cx="11064240" cy="777240"/>
          </a:xfrm>
          <a:prstGeom prst="rect">
            <a:avLst/>
          </a:prstGeom>
          <a:noFill/>
          <a:ln/>
        </p:spPr>
        <p:txBody>
          <a:bodyPr wrap="square" rtlCol="0" anchor="ctr"/>
          <a:lstStyle/>
          <a:p>
            <a:pPr marL="0" indent="0" algn="l">
              <a:buNone/>
            </a:pPr>
            <a:r>
              <a:rPr lang="en-US" sz="3200" b="1" dirty="0">
                <a:solidFill>
                  <a:srgbClr val="0B3D59"/>
                </a:solidFill>
                <a:latin typeface="Cambria" pitchFamily="34" charset="0"/>
                <a:ea typeface="Cambria" pitchFamily="34" charset="-122"/>
                <a:cs typeface="Cambria" pitchFamily="34" charset="-120"/>
              </a:rPr>
              <a:t>Key Takeaways</a:t>
            </a:r>
            <a:endParaRPr lang="en-US" sz="3200" dirty="0"/>
          </a:p>
        </p:txBody>
      </p:sp>
      <p:sp>
        <p:nvSpPr>
          <p:cNvPr id="4" name="Text 2"/>
          <p:cNvSpPr/>
          <p:nvPr/>
        </p:nvSpPr>
        <p:spPr>
          <a:xfrm>
            <a:off x="548640" y="1508760"/>
            <a:ext cx="6400800" cy="4572000"/>
          </a:xfrm>
          <a:prstGeom prst="rect">
            <a:avLst/>
          </a:prstGeom>
          <a:noFill/>
          <a:ln/>
        </p:spPr>
        <p:txBody>
          <a:bodyPr wrap="square" rtlCol="0" anchor="ctr"/>
          <a:lstStyle/>
          <a:p>
            <a:pPr marL="342900" indent="-342900">
              <a:lnSpc>
                <a:spcPct val="130000"/>
              </a:lnSpc>
              <a:spcAft>
                <a:spcPts val="1100"/>
              </a:spcAft>
              <a:buSzPct val="100000"/>
              <a:buChar char="•"/>
            </a:pPr>
            <a:r>
              <a:rPr lang="en-US" sz="1430" dirty="0">
                <a:solidFill>
                  <a:srgbClr val="1B262C"/>
                </a:solidFill>
                <a:latin typeface="Calibri" pitchFamily="34" charset="0"/>
                <a:ea typeface="Calibri" pitchFamily="34" charset="-122"/>
                <a:cs typeface="Calibri" pitchFamily="34" charset="-120"/>
              </a:rPr>
              <a:t>Dideoxy (Sanger) sequencing uses ddNTPs, which lack a 3′-OH group and terminate DNA synthesis when incorporated.</a:t>
            </a:r>
            <a:endParaRPr lang="en-US" sz="1430" dirty="0"/>
          </a:p>
          <a:p>
            <a:pPr marL="342900" indent="-342900">
              <a:lnSpc>
                <a:spcPct val="130000"/>
              </a:lnSpc>
              <a:spcAft>
                <a:spcPts val="1100"/>
              </a:spcAft>
              <a:buSzPct val="100000"/>
              <a:buChar char="•"/>
            </a:pPr>
            <a:r>
              <a:rPr lang="en-US" sz="1430" dirty="0">
                <a:solidFill>
                  <a:srgbClr val="1B262C"/>
                </a:solidFill>
                <a:latin typeface="Calibri" pitchFamily="34" charset="0"/>
                <a:ea typeface="Calibri" pitchFamily="34" charset="-122"/>
                <a:cs typeface="Calibri" pitchFamily="34" charset="-120"/>
              </a:rPr>
              <a:t>Four parallel reactions (one per base) generate a ladder of fragments, separated by high-resolution gel electrophoresis and read bottom-to-top.</a:t>
            </a:r>
            <a:endParaRPr lang="en-US" sz="1430" dirty="0"/>
          </a:p>
          <a:p>
            <a:pPr marL="342900" indent="-342900">
              <a:lnSpc>
                <a:spcPct val="130000"/>
              </a:lnSpc>
              <a:spcAft>
                <a:spcPts val="1100"/>
              </a:spcAft>
              <a:buSzPct val="100000"/>
              <a:buChar char="•"/>
            </a:pPr>
            <a:r>
              <a:rPr lang="en-US" sz="1430" dirty="0">
                <a:solidFill>
                  <a:srgbClr val="1B262C"/>
                </a:solidFill>
                <a:latin typeface="Calibri" pitchFamily="34" charset="0"/>
                <a:ea typeface="Calibri" pitchFamily="34" charset="-122"/>
                <a:cs typeface="Calibri" pitchFamily="34" charset="-120"/>
              </a:rPr>
              <a:t>Automated Sanger sequencing uses fluorescently labeled ddNTPs, capillary electrophoresis, and laser detection in a single reaction.</a:t>
            </a:r>
            <a:endParaRPr lang="en-US" sz="1430" dirty="0"/>
          </a:p>
          <a:p>
            <a:pPr marL="342900" indent="-342900">
              <a:lnSpc>
                <a:spcPct val="130000"/>
              </a:lnSpc>
              <a:spcAft>
                <a:spcPts val="1100"/>
              </a:spcAft>
              <a:buSzPct val="100000"/>
              <a:buChar char="•"/>
            </a:pPr>
            <a:r>
              <a:rPr lang="en-US" sz="1430" dirty="0">
                <a:solidFill>
                  <a:srgbClr val="1B262C"/>
                </a:solidFill>
                <a:latin typeface="Calibri" pitchFamily="34" charset="0"/>
                <a:ea typeface="Calibri" pitchFamily="34" charset="-122"/>
                <a:cs typeface="Calibri" pitchFamily="34" charset="-120"/>
              </a:rPr>
              <a:t>Next-generation sequencing (Illumina, pyrosequencing) sequences hundreds of thousands to millions of fragments in parallel, making it far faster and cheaper than Sanger sequencing.</a:t>
            </a:r>
            <a:endParaRPr lang="en-US" sz="1430" dirty="0"/>
          </a:p>
          <a:p>
            <a:pPr marL="342900" indent="-342900">
              <a:lnSpc>
                <a:spcPct val="130000"/>
              </a:lnSpc>
              <a:spcAft>
                <a:spcPts val="1100"/>
              </a:spcAft>
              <a:buSzPct val="100000"/>
              <a:buChar char="•"/>
            </a:pPr>
            <a:r>
              <a:rPr lang="en-US" sz="1430" dirty="0">
                <a:solidFill>
                  <a:srgbClr val="1B262C"/>
                </a:solidFill>
                <a:latin typeface="Calibri" pitchFamily="34" charset="0"/>
                <a:ea typeface="Calibri" pitchFamily="34" charset="-122"/>
                <a:cs typeface="Calibri" pitchFamily="34" charset="-120"/>
              </a:rPr>
              <a:t>Third-generation sequencing (nanopore) reads individual DNA molecules directly via disruption of an electrical current.</a:t>
            </a:r>
            <a:endParaRPr lang="en-US" sz="1430" dirty="0"/>
          </a:p>
        </p:txBody>
      </p:sp>
      <p:sp>
        <p:nvSpPr>
          <p:cNvPr id="5" name="Shape 3"/>
          <p:cNvSpPr/>
          <p:nvPr/>
        </p:nvSpPr>
        <p:spPr>
          <a:xfrm>
            <a:off x="7269480" y="1508760"/>
            <a:ext cx="4389120" cy="4572000"/>
          </a:xfrm>
          <a:prstGeom prst="roundRect">
            <a:avLst>
              <a:gd name="adj" fmla="val 2917"/>
            </a:avLst>
          </a:prstGeom>
          <a:solidFill>
            <a:srgbClr val="0B3D59"/>
          </a:solidFill>
          <a:ln/>
        </p:spPr>
      </p:sp>
      <p:sp>
        <p:nvSpPr>
          <p:cNvPr id="6" name="Text 4"/>
          <p:cNvSpPr/>
          <p:nvPr/>
        </p:nvSpPr>
        <p:spPr>
          <a:xfrm>
            <a:off x="7589520" y="1828800"/>
            <a:ext cx="3749040" cy="320040"/>
          </a:xfrm>
          <a:prstGeom prst="rect">
            <a:avLst/>
          </a:prstGeom>
          <a:noFill/>
          <a:ln/>
        </p:spPr>
        <p:txBody>
          <a:bodyPr wrap="square" rtlCol="0" anchor="ctr"/>
          <a:lstStyle/>
          <a:p>
            <a:pPr marL="0" indent="0">
              <a:buNone/>
            </a:pPr>
            <a:r>
              <a:rPr lang="en-US" sz="1250" b="1" kern="0" spc="200" dirty="0">
                <a:solidFill>
                  <a:srgbClr val="F4A300"/>
                </a:solidFill>
                <a:latin typeface="Calibri" pitchFamily="34" charset="0"/>
                <a:ea typeface="Calibri" pitchFamily="34" charset="-122"/>
                <a:cs typeface="Calibri" pitchFamily="34" charset="-120"/>
              </a:rPr>
              <a:t>CONCEPT CHECK</a:t>
            </a:r>
            <a:endParaRPr lang="en-US" sz="1250" dirty="0"/>
          </a:p>
        </p:txBody>
      </p:sp>
      <p:sp>
        <p:nvSpPr>
          <p:cNvPr id="7" name="Text 5"/>
          <p:cNvSpPr/>
          <p:nvPr/>
        </p:nvSpPr>
        <p:spPr>
          <a:xfrm>
            <a:off x="7589520" y="2194560"/>
            <a:ext cx="3749040" cy="1005840"/>
          </a:xfrm>
          <a:prstGeom prst="rect">
            <a:avLst/>
          </a:prstGeom>
          <a:noFill/>
          <a:ln/>
        </p:spPr>
        <p:txBody>
          <a:bodyPr wrap="square" rtlCol="0" anchor="ctr"/>
          <a:lstStyle/>
          <a:p>
            <a:pPr marL="0" indent="0">
              <a:lnSpc>
                <a:spcPct val="120000"/>
              </a:lnSpc>
              <a:buNone/>
            </a:pPr>
            <a:r>
              <a:rPr lang="en-US" sz="1550" b="1" dirty="0">
                <a:solidFill>
                  <a:srgbClr val="FFFFFF"/>
                </a:solidFill>
                <a:latin typeface="Cambria" pitchFamily="34" charset="0"/>
                <a:ea typeface="Cambria" pitchFamily="34" charset="-122"/>
                <a:cs typeface="Cambria" pitchFamily="34" charset="-120"/>
              </a:rPr>
              <a:t>In the dideoxy-sequencing reaction, what terminates DNA synthesis at a particular base?</a:t>
            </a:r>
            <a:endParaRPr lang="en-US" sz="1550" dirty="0"/>
          </a:p>
        </p:txBody>
      </p:sp>
      <p:sp>
        <p:nvSpPr>
          <p:cNvPr id="8" name="Shape 6"/>
          <p:cNvSpPr/>
          <p:nvPr/>
        </p:nvSpPr>
        <p:spPr>
          <a:xfrm>
            <a:off x="7589520" y="3337560"/>
            <a:ext cx="3749040" cy="530352"/>
          </a:xfrm>
          <a:prstGeom prst="roundRect">
            <a:avLst>
              <a:gd name="adj" fmla="val 13793"/>
            </a:avLst>
          </a:prstGeom>
          <a:solidFill>
            <a:srgbClr val="082C40"/>
          </a:solidFill>
          <a:ln/>
        </p:spPr>
      </p:sp>
      <p:sp>
        <p:nvSpPr>
          <p:cNvPr id="9" name="Text 7"/>
          <p:cNvSpPr/>
          <p:nvPr/>
        </p:nvSpPr>
        <p:spPr>
          <a:xfrm>
            <a:off x="7726680" y="3337560"/>
            <a:ext cx="365760" cy="530352"/>
          </a:xfrm>
          <a:prstGeom prst="rect">
            <a:avLst/>
          </a:prstGeom>
          <a:noFill/>
          <a:ln/>
        </p:spPr>
        <p:txBody>
          <a:bodyPr wrap="square" rtlCol="0" anchor="ctr"/>
          <a:lstStyle/>
          <a:p>
            <a:pPr marL="0" indent="0">
              <a:buNone/>
            </a:pPr>
            <a:r>
              <a:rPr lang="en-US" sz="1300" b="1" dirty="0">
                <a:solidFill>
                  <a:srgbClr val="CADCE0"/>
                </a:solidFill>
                <a:latin typeface="Calibri" pitchFamily="34" charset="0"/>
                <a:ea typeface="Calibri" pitchFamily="34" charset="-122"/>
                <a:cs typeface="Calibri" pitchFamily="34" charset="-120"/>
              </a:rPr>
              <a:t>A</a:t>
            </a:r>
            <a:endParaRPr lang="en-US" sz="1300" dirty="0"/>
          </a:p>
        </p:txBody>
      </p:sp>
      <p:sp>
        <p:nvSpPr>
          <p:cNvPr id="10" name="Text 8"/>
          <p:cNvSpPr/>
          <p:nvPr/>
        </p:nvSpPr>
        <p:spPr>
          <a:xfrm>
            <a:off x="8138160" y="3337560"/>
            <a:ext cx="3154680" cy="530352"/>
          </a:xfrm>
          <a:prstGeom prst="rect">
            <a:avLst/>
          </a:prstGeom>
          <a:noFill/>
          <a:ln/>
        </p:spPr>
        <p:txBody>
          <a:bodyPr wrap="square" rtlCol="0" anchor="ctr"/>
          <a:lstStyle/>
          <a:p>
            <a:pPr marL="0" indent="0">
              <a:lnSpc>
                <a:spcPct val="105000"/>
              </a:lnSpc>
              <a:buNone/>
            </a:pPr>
            <a:r>
              <a:rPr lang="en-US" sz="1080" dirty="0">
                <a:solidFill>
                  <a:srgbClr val="E7EEF0"/>
                </a:solidFill>
                <a:latin typeface="Calibri" pitchFamily="34" charset="0"/>
                <a:ea typeface="Calibri" pitchFamily="34" charset="-122"/>
                <a:cs typeface="Calibri" pitchFamily="34" charset="-120"/>
              </a:rPr>
              <a:t>The absence of a base on the ddNTP halts the DNA polymerase.</a:t>
            </a:r>
            <a:endParaRPr lang="en-US" sz="1080" dirty="0"/>
          </a:p>
        </p:txBody>
      </p:sp>
      <p:sp>
        <p:nvSpPr>
          <p:cNvPr id="11" name="Shape 9"/>
          <p:cNvSpPr/>
          <p:nvPr/>
        </p:nvSpPr>
        <p:spPr>
          <a:xfrm>
            <a:off x="7589520" y="3959352"/>
            <a:ext cx="3749040" cy="530352"/>
          </a:xfrm>
          <a:prstGeom prst="roundRect">
            <a:avLst>
              <a:gd name="adj" fmla="val 13793"/>
            </a:avLst>
          </a:prstGeom>
          <a:solidFill>
            <a:srgbClr val="082C40"/>
          </a:solidFill>
          <a:ln/>
        </p:spPr>
      </p:sp>
      <p:sp>
        <p:nvSpPr>
          <p:cNvPr id="12" name="Text 10"/>
          <p:cNvSpPr/>
          <p:nvPr/>
        </p:nvSpPr>
        <p:spPr>
          <a:xfrm>
            <a:off x="7726680" y="3959352"/>
            <a:ext cx="365760" cy="530352"/>
          </a:xfrm>
          <a:prstGeom prst="rect">
            <a:avLst/>
          </a:prstGeom>
          <a:noFill/>
          <a:ln/>
        </p:spPr>
        <p:txBody>
          <a:bodyPr wrap="square" rtlCol="0" anchor="ctr"/>
          <a:lstStyle/>
          <a:p>
            <a:pPr marL="0" indent="0">
              <a:buNone/>
            </a:pPr>
            <a:r>
              <a:rPr lang="en-US" sz="1300" b="1" dirty="0">
                <a:solidFill>
                  <a:srgbClr val="CADCE0"/>
                </a:solidFill>
                <a:latin typeface="Calibri" pitchFamily="34" charset="0"/>
                <a:ea typeface="Calibri" pitchFamily="34" charset="-122"/>
                <a:cs typeface="Calibri" pitchFamily="34" charset="-120"/>
              </a:rPr>
              <a:t>B</a:t>
            </a:r>
            <a:endParaRPr lang="en-US" sz="1300" dirty="0"/>
          </a:p>
        </p:txBody>
      </p:sp>
      <p:sp>
        <p:nvSpPr>
          <p:cNvPr id="13" name="Text 11"/>
          <p:cNvSpPr/>
          <p:nvPr/>
        </p:nvSpPr>
        <p:spPr>
          <a:xfrm>
            <a:off x="8138160" y="3959352"/>
            <a:ext cx="3154680" cy="530352"/>
          </a:xfrm>
          <a:prstGeom prst="rect">
            <a:avLst/>
          </a:prstGeom>
          <a:noFill/>
          <a:ln/>
        </p:spPr>
        <p:txBody>
          <a:bodyPr wrap="square" rtlCol="0" anchor="ctr"/>
          <a:lstStyle/>
          <a:p>
            <a:pPr marL="0" indent="0">
              <a:lnSpc>
                <a:spcPct val="105000"/>
              </a:lnSpc>
              <a:buNone/>
            </a:pPr>
            <a:r>
              <a:rPr lang="en-US" sz="1080" dirty="0">
                <a:solidFill>
                  <a:srgbClr val="E7EEF0"/>
                </a:solidFill>
                <a:latin typeface="Calibri" pitchFamily="34" charset="0"/>
                <a:ea typeface="Calibri" pitchFamily="34" charset="-122"/>
                <a:cs typeface="Calibri" pitchFamily="34" charset="-120"/>
              </a:rPr>
              <a:t>The ddNTP causes a break in the sugar–phosphate backbone.</a:t>
            </a:r>
            <a:endParaRPr lang="en-US" sz="1080" dirty="0"/>
          </a:p>
        </p:txBody>
      </p:sp>
      <p:sp>
        <p:nvSpPr>
          <p:cNvPr id="14" name="Shape 12"/>
          <p:cNvSpPr/>
          <p:nvPr/>
        </p:nvSpPr>
        <p:spPr>
          <a:xfrm>
            <a:off x="7589520" y="4581144"/>
            <a:ext cx="3749040" cy="530352"/>
          </a:xfrm>
          <a:prstGeom prst="roundRect">
            <a:avLst>
              <a:gd name="adj" fmla="val 13793"/>
            </a:avLst>
          </a:prstGeom>
          <a:solidFill>
            <a:srgbClr val="082C40"/>
          </a:solidFill>
          <a:ln/>
        </p:spPr>
      </p:sp>
      <p:sp>
        <p:nvSpPr>
          <p:cNvPr id="15" name="Text 13"/>
          <p:cNvSpPr/>
          <p:nvPr/>
        </p:nvSpPr>
        <p:spPr>
          <a:xfrm>
            <a:off x="7726680" y="4581144"/>
            <a:ext cx="365760" cy="530352"/>
          </a:xfrm>
          <a:prstGeom prst="rect">
            <a:avLst/>
          </a:prstGeom>
          <a:noFill/>
          <a:ln/>
        </p:spPr>
        <p:txBody>
          <a:bodyPr wrap="square" rtlCol="0" anchor="ctr"/>
          <a:lstStyle/>
          <a:p>
            <a:pPr marL="0" indent="0">
              <a:buNone/>
            </a:pPr>
            <a:r>
              <a:rPr lang="en-US" sz="1300" b="1" dirty="0">
                <a:solidFill>
                  <a:srgbClr val="CADCE0"/>
                </a:solidFill>
                <a:latin typeface="Calibri" pitchFamily="34" charset="0"/>
                <a:ea typeface="Calibri" pitchFamily="34" charset="-122"/>
                <a:cs typeface="Calibri" pitchFamily="34" charset="-120"/>
              </a:rPr>
              <a:t>C</a:t>
            </a:r>
            <a:endParaRPr lang="en-US" sz="1300" dirty="0"/>
          </a:p>
        </p:txBody>
      </p:sp>
      <p:sp>
        <p:nvSpPr>
          <p:cNvPr id="16" name="Text 14"/>
          <p:cNvSpPr/>
          <p:nvPr/>
        </p:nvSpPr>
        <p:spPr>
          <a:xfrm>
            <a:off x="8138160" y="4581144"/>
            <a:ext cx="3154680" cy="530352"/>
          </a:xfrm>
          <a:prstGeom prst="rect">
            <a:avLst/>
          </a:prstGeom>
          <a:noFill/>
          <a:ln/>
        </p:spPr>
        <p:txBody>
          <a:bodyPr wrap="square" rtlCol="0" anchor="ctr"/>
          <a:lstStyle/>
          <a:p>
            <a:pPr marL="0" indent="0">
              <a:lnSpc>
                <a:spcPct val="105000"/>
              </a:lnSpc>
              <a:buNone/>
            </a:pPr>
            <a:r>
              <a:rPr lang="en-US" sz="1080" dirty="0">
                <a:solidFill>
                  <a:srgbClr val="E7EEF0"/>
                </a:solidFill>
                <a:latin typeface="Calibri" pitchFamily="34" charset="0"/>
                <a:ea typeface="Calibri" pitchFamily="34" charset="-122"/>
                <a:cs typeface="Calibri" pitchFamily="34" charset="-120"/>
              </a:rPr>
              <a:t>DNA polymerase will not incorporate a ddNTP into the growing DNA strand.</a:t>
            </a:r>
            <a:endParaRPr lang="en-US" sz="1080" dirty="0"/>
          </a:p>
        </p:txBody>
      </p:sp>
      <p:sp>
        <p:nvSpPr>
          <p:cNvPr id="17" name="Shape 15"/>
          <p:cNvSpPr/>
          <p:nvPr/>
        </p:nvSpPr>
        <p:spPr>
          <a:xfrm>
            <a:off x="7589520" y="5202936"/>
            <a:ext cx="3749040" cy="530352"/>
          </a:xfrm>
          <a:prstGeom prst="roundRect">
            <a:avLst>
              <a:gd name="adj" fmla="val 13793"/>
            </a:avLst>
          </a:prstGeom>
          <a:solidFill>
            <a:srgbClr val="F4A300"/>
          </a:solidFill>
          <a:ln/>
        </p:spPr>
      </p:sp>
      <p:sp>
        <p:nvSpPr>
          <p:cNvPr id="18" name="Text 16"/>
          <p:cNvSpPr/>
          <p:nvPr/>
        </p:nvSpPr>
        <p:spPr>
          <a:xfrm>
            <a:off x="7726680" y="5202936"/>
            <a:ext cx="365760" cy="530352"/>
          </a:xfrm>
          <a:prstGeom prst="rect">
            <a:avLst/>
          </a:prstGeom>
          <a:noFill/>
          <a:ln/>
        </p:spPr>
        <p:txBody>
          <a:bodyPr wrap="square" rtlCol="0" anchor="ctr"/>
          <a:lstStyle/>
          <a:p>
            <a:pPr marL="0" indent="0">
              <a:buNone/>
            </a:pPr>
            <a:r>
              <a:rPr lang="en-US" sz="1300" b="1" dirty="0">
                <a:solidFill>
                  <a:srgbClr val="0B3D59"/>
                </a:solidFill>
                <a:latin typeface="Calibri" pitchFamily="34" charset="0"/>
                <a:ea typeface="Calibri" pitchFamily="34" charset="-122"/>
                <a:cs typeface="Calibri" pitchFamily="34" charset="-120"/>
              </a:rPr>
              <a:t>D</a:t>
            </a:r>
            <a:endParaRPr lang="en-US" sz="1300" dirty="0"/>
          </a:p>
        </p:txBody>
      </p:sp>
      <p:sp>
        <p:nvSpPr>
          <p:cNvPr id="19" name="Text 17"/>
          <p:cNvSpPr/>
          <p:nvPr/>
        </p:nvSpPr>
        <p:spPr>
          <a:xfrm>
            <a:off x="8138160" y="5202936"/>
            <a:ext cx="3154680" cy="530352"/>
          </a:xfrm>
          <a:prstGeom prst="rect">
            <a:avLst/>
          </a:prstGeom>
          <a:noFill/>
          <a:ln/>
        </p:spPr>
        <p:txBody>
          <a:bodyPr wrap="square" rtlCol="0" anchor="ctr"/>
          <a:lstStyle/>
          <a:p>
            <a:pPr marL="0" indent="0">
              <a:lnSpc>
                <a:spcPct val="105000"/>
              </a:lnSpc>
              <a:buNone/>
            </a:pPr>
            <a:r>
              <a:rPr lang="en-US" sz="1080" b="1" dirty="0">
                <a:solidFill>
                  <a:srgbClr val="082C40"/>
                </a:solidFill>
                <a:latin typeface="Calibri" pitchFamily="34" charset="0"/>
                <a:ea typeface="Calibri" pitchFamily="34" charset="-122"/>
                <a:cs typeface="Calibri" pitchFamily="34" charset="-120"/>
              </a:rPr>
              <a:t>The absence of a 3′-OH group on the ddNTP prevents the addition of another nucleotide.</a:t>
            </a:r>
            <a:endParaRPr lang="en-US" sz="1080" dirty="0"/>
          </a:p>
        </p:txBody>
      </p:sp>
      <p:sp>
        <p:nvSpPr>
          <p:cNvPr id="20" name="Text 18"/>
          <p:cNvSpPr/>
          <p:nvPr/>
        </p:nvSpPr>
        <p:spPr>
          <a:xfrm>
            <a:off x="457200" y="6473952"/>
            <a:ext cx="4572000" cy="274320"/>
          </a:xfrm>
          <a:prstGeom prst="rect">
            <a:avLst/>
          </a:prstGeom>
          <a:noFill/>
          <a:ln/>
        </p:spPr>
        <p:txBody>
          <a:bodyPr wrap="square" rtlCol="0" anchor="ctr"/>
          <a:lstStyle/>
          <a:p>
            <a:pPr marL="0" indent="0" algn="l">
              <a:buNone/>
            </a:pPr>
            <a:r>
              <a:rPr lang="en-US" sz="900" dirty="0">
                <a:solidFill>
                  <a:srgbClr val="5B6B73"/>
                </a:solidFill>
                <a:latin typeface="Calibri" pitchFamily="34" charset="0"/>
                <a:ea typeface="Calibri" pitchFamily="34" charset="-122"/>
                <a:cs typeface="Calibri" pitchFamily="34" charset="-120"/>
              </a:rPr>
              <a:t>Sequencing Genomes</a:t>
            </a:r>
            <a:endParaRPr lang="en-US" sz="900" dirty="0"/>
          </a:p>
        </p:txBody>
      </p:sp>
      <p:sp>
        <p:nvSpPr>
          <p:cNvPr id="21" name="Text 19"/>
          <p:cNvSpPr/>
          <p:nvPr/>
        </p:nvSpPr>
        <p:spPr>
          <a:xfrm>
            <a:off x="11277295" y="6473952"/>
            <a:ext cx="457200" cy="274320"/>
          </a:xfrm>
          <a:prstGeom prst="rect">
            <a:avLst/>
          </a:prstGeom>
          <a:noFill/>
          <a:ln/>
        </p:spPr>
        <p:txBody>
          <a:bodyPr wrap="square" rtlCol="0" anchor="ctr"/>
          <a:lstStyle/>
          <a:p>
            <a:pPr marL="0" indent="0" algn="r">
              <a:buNone/>
            </a:pPr>
            <a:r>
              <a:rPr lang="en-US" sz="900" dirty="0">
                <a:solidFill>
                  <a:srgbClr val="5B6B73"/>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2429</Words>
  <Application>Microsoft Macintosh PowerPoint</Application>
  <PresentationFormat>Widescreen</PresentationFormat>
  <Paragraphs>276</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Microsoft Office User</cp:lastModifiedBy>
  <cp:revision>2</cp:revision>
  <dcterms:created xsi:type="dcterms:W3CDTF">2026-08-18T04:23:31Z</dcterms:created>
  <dcterms:modified xsi:type="dcterms:W3CDTF">2026-08-18T04:31:31Z</dcterms:modified>
</cp:coreProperties>
</file>