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0"/>
    <p:restoredTop sz="94610"/>
  </p:normalViewPr>
  <p:slideViewPr>
    <p:cSldViewPr snapToGrid="0" snapToObjects="1">
      <p:cViewPr varScale="1">
        <p:scale>
          <a:sx n="121" d="100"/>
          <a:sy n="121" d="100"/>
        </p:scale>
        <p:origin x="200" y="3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95145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B2E44"/>
        </a:solidFill>
        <a:effectLst/>
      </p:bgPr>
    </p:bg>
    <p:spTree>
      <p:nvGrpSpPr>
        <p:cNvPr id="1" name=""/>
        <p:cNvGrpSpPr/>
        <p:nvPr/>
      </p:nvGrpSpPr>
      <p:grpSpPr>
        <a:xfrm>
          <a:off x="0" y="0"/>
          <a:ext cx="0" cy="0"/>
          <a:chOff x="0" y="0"/>
          <a:chExt cx="0" cy="0"/>
        </a:xfrm>
      </p:grpSpPr>
      <p:sp>
        <p:nvSpPr>
          <p:cNvPr id="2" name="Shape 0"/>
          <p:cNvSpPr/>
          <p:nvPr/>
        </p:nvSpPr>
        <p:spPr>
          <a:xfrm>
            <a:off x="10652760" y="365760"/>
            <a:ext cx="0" cy="914"/>
          </a:xfrm>
          <a:prstGeom prst="line">
            <a:avLst/>
          </a:prstGeom>
          <a:noFill/>
          <a:ln w="13970">
            <a:solidFill>
              <a:srgbClr val="E3A857">
                <a:alpha val="70000"/>
              </a:srgbClr>
            </a:solidFill>
            <a:prstDash val="solid"/>
          </a:ln>
        </p:spPr>
      </p:sp>
      <p:sp>
        <p:nvSpPr>
          <p:cNvPr id="3" name="Shape 1"/>
          <p:cNvSpPr/>
          <p:nvPr/>
        </p:nvSpPr>
        <p:spPr>
          <a:xfrm>
            <a:off x="10611612" y="324612"/>
            <a:ext cx="82296" cy="82296"/>
          </a:xfrm>
          <a:prstGeom prst="ellipse">
            <a:avLst/>
          </a:prstGeom>
          <a:solidFill>
            <a:srgbClr val="E3A857"/>
          </a:solidFill>
          <a:ln/>
        </p:spPr>
      </p:sp>
      <p:sp>
        <p:nvSpPr>
          <p:cNvPr id="4" name="Shape 2"/>
          <p:cNvSpPr/>
          <p:nvPr/>
        </p:nvSpPr>
        <p:spPr>
          <a:xfrm>
            <a:off x="10611612" y="324612"/>
            <a:ext cx="82296" cy="82296"/>
          </a:xfrm>
          <a:prstGeom prst="ellipse">
            <a:avLst/>
          </a:prstGeom>
          <a:solidFill>
            <a:srgbClr val="5FA8B8"/>
          </a:solidFill>
          <a:ln/>
        </p:spPr>
      </p:sp>
      <p:sp>
        <p:nvSpPr>
          <p:cNvPr id="5" name="Shape 3"/>
          <p:cNvSpPr/>
          <p:nvPr/>
        </p:nvSpPr>
        <p:spPr>
          <a:xfrm>
            <a:off x="10319262" y="837028"/>
            <a:ext cx="666995" cy="914"/>
          </a:xfrm>
          <a:prstGeom prst="line">
            <a:avLst/>
          </a:prstGeom>
          <a:noFill/>
          <a:ln w="13970">
            <a:solidFill>
              <a:srgbClr val="5FA8B8">
                <a:alpha val="70000"/>
              </a:srgbClr>
            </a:solidFill>
            <a:prstDash val="solid"/>
          </a:ln>
        </p:spPr>
      </p:sp>
      <p:sp>
        <p:nvSpPr>
          <p:cNvPr id="6" name="Shape 4"/>
          <p:cNvSpPr/>
          <p:nvPr/>
        </p:nvSpPr>
        <p:spPr>
          <a:xfrm>
            <a:off x="10153507" y="1308295"/>
            <a:ext cx="998506" cy="914"/>
          </a:xfrm>
          <a:prstGeom prst="line">
            <a:avLst/>
          </a:prstGeom>
          <a:noFill/>
          <a:ln w="13970">
            <a:solidFill>
              <a:srgbClr val="E3A857">
                <a:alpha val="70000"/>
              </a:srgbClr>
            </a:solidFill>
            <a:prstDash val="solid"/>
          </a:ln>
        </p:spPr>
      </p:sp>
      <p:sp>
        <p:nvSpPr>
          <p:cNvPr id="7" name="Shape 5"/>
          <p:cNvSpPr/>
          <p:nvPr/>
        </p:nvSpPr>
        <p:spPr>
          <a:xfrm>
            <a:off x="10112359" y="1267147"/>
            <a:ext cx="82296" cy="82296"/>
          </a:xfrm>
          <a:prstGeom prst="ellipse">
            <a:avLst/>
          </a:prstGeom>
          <a:solidFill>
            <a:srgbClr val="E3A857"/>
          </a:solidFill>
          <a:ln/>
        </p:spPr>
      </p:sp>
      <p:sp>
        <p:nvSpPr>
          <p:cNvPr id="8" name="Shape 6"/>
          <p:cNvSpPr/>
          <p:nvPr/>
        </p:nvSpPr>
        <p:spPr>
          <a:xfrm>
            <a:off x="11110865" y="1267147"/>
            <a:ext cx="82296" cy="82296"/>
          </a:xfrm>
          <a:prstGeom prst="ellipse">
            <a:avLst/>
          </a:prstGeom>
          <a:solidFill>
            <a:srgbClr val="5FA8B8"/>
          </a:solidFill>
          <a:ln/>
        </p:spPr>
      </p:sp>
      <p:sp>
        <p:nvSpPr>
          <p:cNvPr id="9" name="Shape 7"/>
          <p:cNvSpPr/>
          <p:nvPr/>
        </p:nvSpPr>
        <p:spPr>
          <a:xfrm>
            <a:off x="10238865" y="1779563"/>
            <a:ext cx="827790" cy="914"/>
          </a:xfrm>
          <a:prstGeom prst="line">
            <a:avLst/>
          </a:prstGeom>
          <a:noFill/>
          <a:ln w="13970">
            <a:solidFill>
              <a:srgbClr val="5FA8B8">
                <a:alpha val="70000"/>
              </a:srgbClr>
            </a:solidFill>
            <a:prstDash val="solid"/>
          </a:ln>
        </p:spPr>
      </p:sp>
      <p:sp>
        <p:nvSpPr>
          <p:cNvPr id="10" name="Shape 8"/>
          <p:cNvSpPr/>
          <p:nvPr/>
        </p:nvSpPr>
        <p:spPr>
          <a:xfrm>
            <a:off x="10532403" y="2250831"/>
            <a:ext cx="240713" cy="914"/>
          </a:xfrm>
          <a:prstGeom prst="line">
            <a:avLst/>
          </a:prstGeom>
          <a:noFill/>
          <a:ln w="13970">
            <a:solidFill>
              <a:srgbClr val="E3A857">
                <a:alpha val="70000"/>
              </a:srgbClr>
            </a:solidFill>
            <a:prstDash val="solid"/>
          </a:ln>
        </p:spPr>
      </p:sp>
      <p:sp>
        <p:nvSpPr>
          <p:cNvPr id="11" name="Shape 9"/>
          <p:cNvSpPr/>
          <p:nvPr/>
        </p:nvSpPr>
        <p:spPr>
          <a:xfrm>
            <a:off x="10491255" y="2209683"/>
            <a:ext cx="82296" cy="82296"/>
          </a:xfrm>
          <a:prstGeom prst="ellipse">
            <a:avLst/>
          </a:prstGeom>
          <a:solidFill>
            <a:srgbClr val="E3A857"/>
          </a:solidFill>
          <a:ln/>
        </p:spPr>
      </p:sp>
      <p:sp>
        <p:nvSpPr>
          <p:cNvPr id="12" name="Shape 10"/>
          <p:cNvSpPr/>
          <p:nvPr/>
        </p:nvSpPr>
        <p:spPr>
          <a:xfrm>
            <a:off x="10731969" y="2209683"/>
            <a:ext cx="82296" cy="82296"/>
          </a:xfrm>
          <a:prstGeom prst="ellipse">
            <a:avLst/>
          </a:prstGeom>
          <a:solidFill>
            <a:srgbClr val="5FA8B8"/>
          </a:solidFill>
          <a:ln/>
        </p:spPr>
      </p:sp>
      <p:sp>
        <p:nvSpPr>
          <p:cNvPr id="13" name="Shape 11"/>
          <p:cNvSpPr/>
          <p:nvPr/>
        </p:nvSpPr>
        <p:spPr>
          <a:xfrm>
            <a:off x="10419041" y="2722098"/>
            <a:ext cx="467437" cy="914"/>
          </a:xfrm>
          <a:prstGeom prst="line">
            <a:avLst/>
          </a:prstGeom>
          <a:noFill/>
          <a:ln w="13970">
            <a:solidFill>
              <a:srgbClr val="5FA8B8">
                <a:alpha val="70000"/>
              </a:srgbClr>
            </a:solidFill>
            <a:prstDash val="solid"/>
          </a:ln>
        </p:spPr>
      </p:sp>
      <p:sp>
        <p:nvSpPr>
          <p:cNvPr id="14" name="Shape 12"/>
          <p:cNvSpPr/>
          <p:nvPr/>
        </p:nvSpPr>
        <p:spPr>
          <a:xfrm>
            <a:off x="10182522" y="3193366"/>
            <a:ext cx="940477" cy="914"/>
          </a:xfrm>
          <a:prstGeom prst="line">
            <a:avLst/>
          </a:prstGeom>
          <a:noFill/>
          <a:ln w="13970">
            <a:solidFill>
              <a:srgbClr val="E3A857">
                <a:alpha val="70000"/>
              </a:srgbClr>
            </a:solidFill>
            <a:prstDash val="solid"/>
          </a:ln>
        </p:spPr>
      </p:sp>
      <p:sp>
        <p:nvSpPr>
          <p:cNvPr id="15" name="Shape 13"/>
          <p:cNvSpPr/>
          <p:nvPr/>
        </p:nvSpPr>
        <p:spPr>
          <a:xfrm>
            <a:off x="11081850" y="3152218"/>
            <a:ext cx="82296" cy="82296"/>
          </a:xfrm>
          <a:prstGeom prst="ellipse">
            <a:avLst/>
          </a:prstGeom>
          <a:solidFill>
            <a:srgbClr val="E3A857"/>
          </a:solidFill>
          <a:ln/>
        </p:spPr>
      </p:sp>
      <p:sp>
        <p:nvSpPr>
          <p:cNvPr id="16" name="Shape 14"/>
          <p:cNvSpPr/>
          <p:nvPr/>
        </p:nvSpPr>
        <p:spPr>
          <a:xfrm>
            <a:off x="10141374" y="3152218"/>
            <a:ext cx="82296" cy="82296"/>
          </a:xfrm>
          <a:prstGeom prst="ellipse">
            <a:avLst/>
          </a:prstGeom>
          <a:solidFill>
            <a:srgbClr val="5FA8B8"/>
          </a:solidFill>
          <a:ln/>
        </p:spPr>
      </p:sp>
      <p:sp>
        <p:nvSpPr>
          <p:cNvPr id="17" name="Shape 15"/>
          <p:cNvSpPr/>
          <p:nvPr/>
        </p:nvSpPr>
        <p:spPr>
          <a:xfrm>
            <a:off x="10182522" y="3664634"/>
            <a:ext cx="940477" cy="914"/>
          </a:xfrm>
          <a:prstGeom prst="line">
            <a:avLst/>
          </a:prstGeom>
          <a:noFill/>
          <a:ln w="13970">
            <a:solidFill>
              <a:srgbClr val="5FA8B8">
                <a:alpha val="70000"/>
              </a:srgbClr>
            </a:solidFill>
            <a:prstDash val="solid"/>
          </a:ln>
        </p:spPr>
      </p:sp>
      <p:sp>
        <p:nvSpPr>
          <p:cNvPr id="18" name="Shape 16"/>
          <p:cNvSpPr/>
          <p:nvPr/>
        </p:nvSpPr>
        <p:spPr>
          <a:xfrm>
            <a:off x="10419041" y="4135902"/>
            <a:ext cx="467437" cy="914"/>
          </a:xfrm>
          <a:prstGeom prst="line">
            <a:avLst/>
          </a:prstGeom>
          <a:noFill/>
          <a:ln w="13970">
            <a:solidFill>
              <a:srgbClr val="E3A857">
                <a:alpha val="70000"/>
              </a:srgbClr>
            </a:solidFill>
            <a:prstDash val="solid"/>
          </a:ln>
        </p:spPr>
      </p:sp>
      <p:sp>
        <p:nvSpPr>
          <p:cNvPr id="19" name="Shape 17"/>
          <p:cNvSpPr/>
          <p:nvPr/>
        </p:nvSpPr>
        <p:spPr>
          <a:xfrm>
            <a:off x="10845331" y="4094754"/>
            <a:ext cx="82296" cy="82296"/>
          </a:xfrm>
          <a:prstGeom prst="ellipse">
            <a:avLst/>
          </a:prstGeom>
          <a:solidFill>
            <a:srgbClr val="E3A857"/>
          </a:solidFill>
          <a:ln/>
        </p:spPr>
      </p:sp>
      <p:sp>
        <p:nvSpPr>
          <p:cNvPr id="20" name="Shape 18"/>
          <p:cNvSpPr/>
          <p:nvPr/>
        </p:nvSpPr>
        <p:spPr>
          <a:xfrm>
            <a:off x="10377893" y="4094754"/>
            <a:ext cx="82296" cy="82296"/>
          </a:xfrm>
          <a:prstGeom prst="ellipse">
            <a:avLst/>
          </a:prstGeom>
          <a:solidFill>
            <a:srgbClr val="5FA8B8"/>
          </a:solidFill>
          <a:ln/>
        </p:spPr>
      </p:sp>
      <p:sp>
        <p:nvSpPr>
          <p:cNvPr id="21" name="Shape 19"/>
          <p:cNvSpPr/>
          <p:nvPr/>
        </p:nvSpPr>
        <p:spPr>
          <a:xfrm>
            <a:off x="10532403" y="4607169"/>
            <a:ext cx="240713" cy="914"/>
          </a:xfrm>
          <a:prstGeom prst="line">
            <a:avLst/>
          </a:prstGeom>
          <a:noFill/>
          <a:ln w="13970">
            <a:solidFill>
              <a:srgbClr val="5FA8B8">
                <a:alpha val="70000"/>
              </a:srgbClr>
            </a:solidFill>
            <a:prstDash val="solid"/>
          </a:ln>
        </p:spPr>
      </p:sp>
      <p:sp>
        <p:nvSpPr>
          <p:cNvPr id="22" name="Shape 20"/>
          <p:cNvSpPr/>
          <p:nvPr/>
        </p:nvSpPr>
        <p:spPr>
          <a:xfrm>
            <a:off x="10238865" y="5078437"/>
            <a:ext cx="827790" cy="914"/>
          </a:xfrm>
          <a:prstGeom prst="line">
            <a:avLst/>
          </a:prstGeom>
          <a:noFill/>
          <a:ln w="13970">
            <a:solidFill>
              <a:srgbClr val="E3A857">
                <a:alpha val="70000"/>
              </a:srgbClr>
            </a:solidFill>
            <a:prstDash val="solid"/>
          </a:ln>
        </p:spPr>
      </p:sp>
      <p:sp>
        <p:nvSpPr>
          <p:cNvPr id="23" name="Shape 21"/>
          <p:cNvSpPr/>
          <p:nvPr/>
        </p:nvSpPr>
        <p:spPr>
          <a:xfrm>
            <a:off x="10197717" y="5037289"/>
            <a:ext cx="82296" cy="82296"/>
          </a:xfrm>
          <a:prstGeom prst="ellipse">
            <a:avLst/>
          </a:prstGeom>
          <a:solidFill>
            <a:srgbClr val="E3A857"/>
          </a:solidFill>
          <a:ln/>
        </p:spPr>
      </p:sp>
      <p:sp>
        <p:nvSpPr>
          <p:cNvPr id="24" name="Shape 22"/>
          <p:cNvSpPr/>
          <p:nvPr/>
        </p:nvSpPr>
        <p:spPr>
          <a:xfrm>
            <a:off x="11025507" y="5037289"/>
            <a:ext cx="82296" cy="82296"/>
          </a:xfrm>
          <a:prstGeom prst="ellipse">
            <a:avLst/>
          </a:prstGeom>
          <a:solidFill>
            <a:srgbClr val="5FA8B8"/>
          </a:solidFill>
          <a:ln/>
        </p:spPr>
      </p:sp>
      <p:sp>
        <p:nvSpPr>
          <p:cNvPr id="25" name="Shape 23"/>
          <p:cNvSpPr/>
          <p:nvPr/>
        </p:nvSpPr>
        <p:spPr>
          <a:xfrm>
            <a:off x="10153507" y="5549705"/>
            <a:ext cx="998506" cy="914"/>
          </a:xfrm>
          <a:prstGeom prst="line">
            <a:avLst/>
          </a:prstGeom>
          <a:noFill/>
          <a:ln w="13970">
            <a:solidFill>
              <a:srgbClr val="5FA8B8">
                <a:alpha val="70000"/>
              </a:srgbClr>
            </a:solidFill>
            <a:prstDash val="solid"/>
          </a:ln>
        </p:spPr>
      </p:sp>
      <p:sp>
        <p:nvSpPr>
          <p:cNvPr id="26" name="Shape 24"/>
          <p:cNvSpPr/>
          <p:nvPr/>
        </p:nvSpPr>
        <p:spPr>
          <a:xfrm>
            <a:off x="10319262" y="6020972"/>
            <a:ext cx="666995" cy="914"/>
          </a:xfrm>
          <a:prstGeom prst="line">
            <a:avLst/>
          </a:prstGeom>
          <a:noFill/>
          <a:ln w="13970">
            <a:solidFill>
              <a:srgbClr val="E3A857">
                <a:alpha val="70000"/>
              </a:srgbClr>
            </a:solidFill>
            <a:prstDash val="solid"/>
          </a:ln>
        </p:spPr>
      </p:sp>
      <p:sp>
        <p:nvSpPr>
          <p:cNvPr id="27" name="Shape 25"/>
          <p:cNvSpPr/>
          <p:nvPr/>
        </p:nvSpPr>
        <p:spPr>
          <a:xfrm>
            <a:off x="10278114" y="5979824"/>
            <a:ext cx="82296" cy="82296"/>
          </a:xfrm>
          <a:prstGeom prst="ellipse">
            <a:avLst/>
          </a:prstGeom>
          <a:solidFill>
            <a:srgbClr val="E3A857"/>
          </a:solidFill>
          <a:ln/>
        </p:spPr>
      </p:sp>
      <p:sp>
        <p:nvSpPr>
          <p:cNvPr id="28" name="Shape 26"/>
          <p:cNvSpPr/>
          <p:nvPr/>
        </p:nvSpPr>
        <p:spPr>
          <a:xfrm>
            <a:off x="10945110" y="5979824"/>
            <a:ext cx="82296" cy="82296"/>
          </a:xfrm>
          <a:prstGeom prst="ellipse">
            <a:avLst/>
          </a:prstGeom>
          <a:solidFill>
            <a:srgbClr val="5FA8B8"/>
          </a:solidFill>
          <a:ln/>
        </p:spPr>
      </p:sp>
      <p:sp>
        <p:nvSpPr>
          <p:cNvPr id="29" name="Shape 27"/>
          <p:cNvSpPr/>
          <p:nvPr/>
        </p:nvSpPr>
        <p:spPr>
          <a:xfrm>
            <a:off x="10652760" y="6492240"/>
            <a:ext cx="0" cy="914"/>
          </a:xfrm>
          <a:prstGeom prst="line">
            <a:avLst/>
          </a:prstGeom>
          <a:noFill/>
          <a:ln w="13970">
            <a:solidFill>
              <a:srgbClr val="5FA8B8">
                <a:alpha val="70000"/>
              </a:srgbClr>
            </a:solidFill>
            <a:prstDash val="solid"/>
          </a:ln>
        </p:spPr>
      </p:sp>
      <p:sp>
        <p:nvSpPr>
          <p:cNvPr id="30" name="Shape 28"/>
          <p:cNvSpPr/>
          <p:nvPr/>
        </p:nvSpPr>
        <p:spPr>
          <a:xfrm>
            <a:off x="11384280" y="365760"/>
            <a:ext cx="0" cy="914"/>
          </a:xfrm>
          <a:prstGeom prst="line">
            <a:avLst/>
          </a:prstGeom>
          <a:noFill/>
          <a:ln w="13970">
            <a:solidFill>
              <a:srgbClr val="5FA8B8">
                <a:alpha val="70000"/>
              </a:srgbClr>
            </a:solidFill>
            <a:prstDash val="solid"/>
          </a:ln>
        </p:spPr>
      </p:sp>
      <p:sp>
        <p:nvSpPr>
          <p:cNvPr id="31" name="Shape 29"/>
          <p:cNvSpPr/>
          <p:nvPr/>
        </p:nvSpPr>
        <p:spPr>
          <a:xfrm>
            <a:off x="11343132" y="324612"/>
            <a:ext cx="82296" cy="82296"/>
          </a:xfrm>
          <a:prstGeom prst="ellipse">
            <a:avLst/>
          </a:prstGeom>
          <a:solidFill>
            <a:srgbClr val="5FA8B8"/>
          </a:solidFill>
          <a:ln/>
        </p:spPr>
      </p:sp>
      <p:sp>
        <p:nvSpPr>
          <p:cNvPr id="32" name="Shape 30"/>
          <p:cNvSpPr/>
          <p:nvPr/>
        </p:nvSpPr>
        <p:spPr>
          <a:xfrm>
            <a:off x="11343132" y="324612"/>
            <a:ext cx="82296" cy="82296"/>
          </a:xfrm>
          <a:prstGeom prst="ellipse">
            <a:avLst/>
          </a:prstGeom>
          <a:solidFill>
            <a:srgbClr val="E3A857"/>
          </a:solidFill>
          <a:ln/>
        </p:spPr>
      </p:sp>
      <p:sp>
        <p:nvSpPr>
          <p:cNvPr id="33" name="Shape 31"/>
          <p:cNvSpPr/>
          <p:nvPr/>
        </p:nvSpPr>
        <p:spPr>
          <a:xfrm>
            <a:off x="11050782" y="837028"/>
            <a:ext cx="666995" cy="914"/>
          </a:xfrm>
          <a:prstGeom prst="line">
            <a:avLst/>
          </a:prstGeom>
          <a:noFill/>
          <a:ln w="13970">
            <a:solidFill>
              <a:srgbClr val="E3A857">
                <a:alpha val="70000"/>
              </a:srgbClr>
            </a:solidFill>
            <a:prstDash val="solid"/>
          </a:ln>
        </p:spPr>
      </p:sp>
      <p:sp>
        <p:nvSpPr>
          <p:cNvPr id="34" name="Shape 32"/>
          <p:cNvSpPr/>
          <p:nvPr/>
        </p:nvSpPr>
        <p:spPr>
          <a:xfrm>
            <a:off x="10885027" y="1308295"/>
            <a:ext cx="998506" cy="914"/>
          </a:xfrm>
          <a:prstGeom prst="line">
            <a:avLst/>
          </a:prstGeom>
          <a:noFill/>
          <a:ln w="13970">
            <a:solidFill>
              <a:srgbClr val="5FA8B8">
                <a:alpha val="70000"/>
              </a:srgbClr>
            </a:solidFill>
            <a:prstDash val="solid"/>
          </a:ln>
        </p:spPr>
      </p:sp>
      <p:sp>
        <p:nvSpPr>
          <p:cNvPr id="35" name="Shape 33"/>
          <p:cNvSpPr/>
          <p:nvPr/>
        </p:nvSpPr>
        <p:spPr>
          <a:xfrm>
            <a:off x="10843879" y="1267147"/>
            <a:ext cx="82296" cy="82296"/>
          </a:xfrm>
          <a:prstGeom prst="ellipse">
            <a:avLst/>
          </a:prstGeom>
          <a:solidFill>
            <a:srgbClr val="5FA8B8"/>
          </a:solidFill>
          <a:ln/>
        </p:spPr>
      </p:sp>
      <p:sp>
        <p:nvSpPr>
          <p:cNvPr id="36" name="Shape 34"/>
          <p:cNvSpPr/>
          <p:nvPr/>
        </p:nvSpPr>
        <p:spPr>
          <a:xfrm>
            <a:off x="11842385" y="1267147"/>
            <a:ext cx="82296" cy="82296"/>
          </a:xfrm>
          <a:prstGeom prst="ellipse">
            <a:avLst/>
          </a:prstGeom>
          <a:solidFill>
            <a:srgbClr val="E3A857"/>
          </a:solidFill>
          <a:ln/>
        </p:spPr>
      </p:sp>
      <p:sp>
        <p:nvSpPr>
          <p:cNvPr id="37" name="Shape 35"/>
          <p:cNvSpPr/>
          <p:nvPr/>
        </p:nvSpPr>
        <p:spPr>
          <a:xfrm>
            <a:off x="10970385" y="1779563"/>
            <a:ext cx="827790" cy="914"/>
          </a:xfrm>
          <a:prstGeom prst="line">
            <a:avLst/>
          </a:prstGeom>
          <a:noFill/>
          <a:ln w="13970">
            <a:solidFill>
              <a:srgbClr val="E3A857">
                <a:alpha val="70000"/>
              </a:srgbClr>
            </a:solidFill>
            <a:prstDash val="solid"/>
          </a:ln>
        </p:spPr>
      </p:sp>
      <p:sp>
        <p:nvSpPr>
          <p:cNvPr id="38" name="Shape 36"/>
          <p:cNvSpPr/>
          <p:nvPr/>
        </p:nvSpPr>
        <p:spPr>
          <a:xfrm>
            <a:off x="11263923" y="2250831"/>
            <a:ext cx="240713" cy="914"/>
          </a:xfrm>
          <a:prstGeom prst="line">
            <a:avLst/>
          </a:prstGeom>
          <a:noFill/>
          <a:ln w="13970">
            <a:solidFill>
              <a:srgbClr val="5FA8B8">
                <a:alpha val="70000"/>
              </a:srgbClr>
            </a:solidFill>
            <a:prstDash val="solid"/>
          </a:ln>
        </p:spPr>
      </p:sp>
      <p:sp>
        <p:nvSpPr>
          <p:cNvPr id="39" name="Shape 37"/>
          <p:cNvSpPr/>
          <p:nvPr/>
        </p:nvSpPr>
        <p:spPr>
          <a:xfrm>
            <a:off x="11222775" y="2209683"/>
            <a:ext cx="82296" cy="82296"/>
          </a:xfrm>
          <a:prstGeom prst="ellipse">
            <a:avLst/>
          </a:prstGeom>
          <a:solidFill>
            <a:srgbClr val="5FA8B8"/>
          </a:solidFill>
          <a:ln/>
        </p:spPr>
      </p:sp>
      <p:sp>
        <p:nvSpPr>
          <p:cNvPr id="40" name="Shape 38"/>
          <p:cNvSpPr/>
          <p:nvPr/>
        </p:nvSpPr>
        <p:spPr>
          <a:xfrm>
            <a:off x="11463489" y="2209683"/>
            <a:ext cx="82296" cy="82296"/>
          </a:xfrm>
          <a:prstGeom prst="ellipse">
            <a:avLst/>
          </a:prstGeom>
          <a:solidFill>
            <a:srgbClr val="E3A857"/>
          </a:solidFill>
          <a:ln/>
        </p:spPr>
      </p:sp>
      <p:sp>
        <p:nvSpPr>
          <p:cNvPr id="41" name="Shape 39"/>
          <p:cNvSpPr/>
          <p:nvPr/>
        </p:nvSpPr>
        <p:spPr>
          <a:xfrm>
            <a:off x="11150561" y="2722098"/>
            <a:ext cx="467437" cy="914"/>
          </a:xfrm>
          <a:prstGeom prst="line">
            <a:avLst/>
          </a:prstGeom>
          <a:noFill/>
          <a:ln w="13970">
            <a:solidFill>
              <a:srgbClr val="E3A857">
                <a:alpha val="70000"/>
              </a:srgbClr>
            </a:solidFill>
            <a:prstDash val="solid"/>
          </a:ln>
        </p:spPr>
      </p:sp>
      <p:sp>
        <p:nvSpPr>
          <p:cNvPr id="42" name="Shape 40"/>
          <p:cNvSpPr/>
          <p:nvPr/>
        </p:nvSpPr>
        <p:spPr>
          <a:xfrm>
            <a:off x="10914042" y="3193366"/>
            <a:ext cx="940477" cy="914"/>
          </a:xfrm>
          <a:prstGeom prst="line">
            <a:avLst/>
          </a:prstGeom>
          <a:noFill/>
          <a:ln w="13970">
            <a:solidFill>
              <a:srgbClr val="5FA8B8">
                <a:alpha val="70000"/>
              </a:srgbClr>
            </a:solidFill>
            <a:prstDash val="solid"/>
          </a:ln>
        </p:spPr>
      </p:sp>
      <p:sp>
        <p:nvSpPr>
          <p:cNvPr id="43" name="Shape 41"/>
          <p:cNvSpPr/>
          <p:nvPr/>
        </p:nvSpPr>
        <p:spPr>
          <a:xfrm>
            <a:off x="11813370" y="3152218"/>
            <a:ext cx="82296" cy="82296"/>
          </a:xfrm>
          <a:prstGeom prst="ellipse">
            <a:avLst/>
          </a:prstGeom>
          <a:solidFill>
            <a:srgbClr val="5FA8B8"/>
          </a:solidFill>
          <a:ln/>
        </p:spPr>
      </p:sp>
      <p:sp>
        <p:nvSpPr>
          <p:cNvPr id="44" name="Shape 42"/>
          <p:cNvSpPr/>
          <p:nvPr/>
        </p:nvSpPr>
        <p:spPr>
          <a:xfrm>
            <a:off x="10872894" y="3152218"/>
            <a:ext cx="82296" cy="82296"/>
          </a:xfrm>
          <a:prstGeom prst="ellipse">
            <a:avLst/>
          </a:prstGeom>
          <a:solidFill>
            <a:srgbClr val="E3A857"/>
          </a:solidFill>
          <a:ln/>
        </p:spPr>
      </p:sp>
      <p:sp>
        <p:nvSpPr>
          <p:cNvPr id="45" name="Shape 43"/>
          <p:cNvSpPr/>
          <p:nvPr/>
        </p:nvSpPr>
        <p:spPr>
          <a:xfrm>
            <a:off x="10914042" y="3664634"/>
            <a:ext cx="940477" cy="914"/>
          </a:xfrm>
          <a:prstGeom prst="line">
            <a:avLst/>
          </a:prstGeom>
          <a:noFill/>
          <a:ln w="13970">
            <a:solidFill>
              <a:srgbClr val="E3A857">
                <a:alpha val="70000"/>
              </a:srgbClr>
            </a:solidFill>
            <a:prstDash val="solid"/>
          </a:ln>
        </p:spPr>
      </p:sp>
      <p:sp>
        <p:nvSpPr>
          <p:cNvPr id="46" name="Shape 44"/>
          <p:cNvSpPr/>
          <p:nvPr/>
        </p:nvSpPr>
        <p:spPr>
          <a:xfrm>
            <a:off x="11150561" y="4135902"/>
            <a:ext cx="467437" cy="914"/>
          </a:xfrm>
          <a:prstGeom prst="line">
            <a:avLst/>
          </a:prstGeom>
          <a:noFill/>
          <a:ln w="13970">
            <a:solidFill>
              <a:srgbClr val="5FA8B8">
                <a:alpha val="70000"/>
              </a:srgbClr>
            </a:solidFill>
            <a:prstDash val="solid"/>
          </a:ln>
        </p:spPr>
      </p:sp>
      <p:sp>
        <p:nvSpPr>
          <p:cNvPr id="47" name="Shape 45"/>
          <p:cNvSpPr/>
          <p:nvPr/>
        </p:nvSpPr>
        <p:spPr>
          <a:xfrm>
            <a:off x="11576851" y="4094754"/>
            <a:ext cx="82296" cy="82296"/>
          </a:xfrm>
          <a:prstGeom prst="ellipse">
            <a:avLst/>
          </a:prstGeom>
          <a:solidFill>
            <a:srgbClr val="5FA8B8"/>
          </a:solidFill>
          <a:ln/>
        </p:spPr>
      </p:sp>
      <p:sp>
        <p:nvSpPr>
          <p:cNvPr id="48" name="Shape 46"/>
          <p:cNvSpPr/>
          <p:nvPr/>
        </p:nvSpPr>
        <p:spPr>
          <a:xfrm>
            <a:off x="11109413" y="4094754"/>
            <a:ext cx="82296" cy="82296"/>
          </a:xfrm>
          <a:prstGeom prst="ellipse">
            <a:avLst/>
          </a:prstGeom>
          <a:solidFill>
            <a:srgbClr val="E3A857"/>
          </a:solidFill>
          <a:ln/>
        </p:spPr>
      </p:sp>
      <p:sp>
        <p:nvSpPr>
          <p:cNvPr id="49" name="Shape 47"/>
          <p:cNvSpPr/>
          <p:nvPr/>
        </p:nvSpPr>
        <p:spPr>
          <a:xfrm>
            <a:off x="11263923" y="4607169"/>
            <a:ext cx="240713" cy="914"/>
          </a:xfrm>
          <a:prstGeom prst="line">
            <a:avLst/>
          </a:prstGeom>
          <a:noFill/>
          <a:ln w="13970">
            <a:solidFill>
              <a:srgbClr val="E3A857">
                <a:alpha val="70000"/>
              </a:srgbClr>
            </a:solidFill>
            <a:prstDash val="solid"/>
          </a:ln>
        </p:spPr>
      </p:sp>
      <p:sp>
        <p:nvSpPr>
          <p:cNvPr id="50" name="Shape 48"/>
          <p:cNvSpPr/>
          <p:nvPr/>
        </p:nvSpPr>
        <p:spPr>
          <a:xfrm>
            <a:off x="10970385" y="5078437"/>
            <a:ext cx="827790" cy="914"/>
          </a:xfrm>
          <a:prstGeom prst="line">
            <a:avLst/>
          </a:prstGeom>
          <a:noFill/>
          <a:ln w="13970">
            <a:solidFill>
              <a:srgbClr val="5FA8B8">
                <a:alpha val="70000"/>
              </a:srgbClr>
            </a:solidFill>
            <a:prstDash val="solid"/>
          </a:ln>
        </p:spPr>
      </p:sp>
      <p:sp>
        <p:nvSpPr>
          <p:cNvPr id="51" name="Shape 49"/>
          <p:cNvSpPr/>
          <p:nvPr/>
        </p:nvSpPr>
        <p:spPr>
          <a:xfrm>
            <a:off x="10929237" y="5037289"/>
            <a:ext cx="82296" cy="82296"/>
          </a:xfrm>
          <a:prstGeom prst="ellipse">
            <a:avLst/>
          </a:prstGeom>
          <a:solidFill>
            <a:srgbClr val="5FA8B8"/>
          </a:solidFill>
          <a:ln/>
        </p:spPr>
      </p:sp>
      <p:sp>
        <p:nvSpPr>
          <p:cNvPr id="52" name="Shape 50"/>
          <p:cNvSpPr/>
          <p:nvPr/>
        </p:nvSpPr>
        <p:spPr>
          <a:xfrm>
            <a:off x="11757027" y="5037289"/>
            <a:ext cx="82296" cy="82296"/>
          </a:xfrm>
          <a:prstGeom prst="ellipse">
            <a:avLst/>
          </a:prstGeom>
          <a:solidFill>
            <a:srgbClr val="E3A857"/>
          </a:solidFill>
          <a:ln/>
        </p:spPr>
      </p:sp>
      <p:sp>
        <p:nvSpPr>
          <p:cNvPr id="53" name="Shape 51"/>
          <p:cNvSpPr/>
          <p:nvPr/>
        </p:nvSpPr>
        <p:spPr>
          <a:xfrm>
            <a:off x="10885027" y="5549705"/>
            <a:ext cx="998506" cy="914"/>
          </a:xfrm>
          <a:prstGeom prst="line">
            <a:avLst/>
          </a:prstGeom>
          <a:noFill/>
          <a:ln w="13970">
            <a:solidFill>
              <a:srgbClr val="E3A857">
                <a:alpha val="70000"/>
              </a:srgbClr>
            </a:solidFill>
            <a:prstDash val="solid"/>
          </a:ln>
        </p:spPr>
      </p:sp>
      <p:sp>
        <p:nvSpPr>
          <p:cNvPr id="54" name="Shape 52"/>
          <p:cNvSpPr/>
          <p:nvPr/>
        </p:nvSpPr>
        <p:spPr>
          <a:xfrm>
            <a:off x="11050782" y="6020972"/>
            <a:ext cx="666995" cy="914"/>
          </a:xfrm>
          <a:prstGeom prst="line">
            <a:avLst/>
          </a:prstGeom>
          <a:noFill/>
          <a:ln w="13970">
            <a:solidFill>
              <a:srgbClr val="5FA8B8">
                <a:alpha val="70000"/>
              </a:srgbClr>
            </a:solidFill>
            <a:prstDash val="solid"/>
          </a:ln>
        </p:spPr>
      </p:sp>
      <p:sp>
        <p:nvSpPr>
          <p:cNvPr id="55" name="Shape 53"/>
          <p:cNvSpPr/>
          <p:nvPr/>
        </p:nvSpPr>
        <p:spPr>
          <a:xfrm>
            <a:off x="11009634" y="5979824"/>
            <a:ext cx="82296" cy="82296"/>
          </a:xfrm>
          <a:prstGeom prst="ellipse">
            <a:avLst/>
          </a:prstGeom>
          <a:solidFill>
            <a:srgbClr val="5FA8B8"/>
          </a:solidFill>
          <a:ln/>
        </p:spPr>
      </p:sp>
      <p:sp>
        <p:nvSpPr>
          <p:cNvPr id="56" name="Shape 54"/>
          <p:cNvSpPr/>
          <p:nvPr/>
        </p:nvSpPr>
        <p:spPr>
          <a:xfrm>
            <a:off x="11676630" y="5979824"/>
            <a:ext cx="82296" cy="82296"/>
          </a:xfrm>
          <a:prstGeom prst="ellipse">
            <a:avLst/>
          </a:prstGeom>
          <a:solidFill>
            <a:srgbClr val="E3A857"/>
          </a:solidFill>
          <a:ln/>
        </p:spPr>
      </p:sp>
      <p:sp>
        <p:nvSpPr>
          <p:cNvPr id="57" name="Shape 55"/>
          <p:cNvSpPr/>
          <p:nvPr/>
        </p:nvSpPr>
        <p:spPr>
          <a:xfrm>
            <a:off x="11384280" y="6492240"/>
            <a:ext cx="0" cy="914"/>
          </a:xfrm>
          <a:prstGeom prst="line">
            <a:avLst/>
          </a:prstGeom>
          <a:noFill/>
          <a:ln w="13970">
            <a:solidFill>
              <a:srgbClr val="E3A857">
                <a:alpha val="70000"/>
              </a:srgbClr>
            </a:solidFill>
            <a:prstDash val="solid"/>
          </a:ln>
        </p:spPr>
      </p:sp>
      <p:sp>
        <p:nvSpPr>
          <p:cNvPr id="58" name="Text 56"/>
          <p:cNvSpPr/>
          <p:nvPr/>
        </p:nvSpPr>
        <p:spPr>
          <a:xfrm>
            <a:off x="731520" y="1965960"/>
            <a:ext cx="8229600" cy="365760"/>
          </a:xfrm>
          <a:prstGeom prst="rect">
            <a:avLst/>
          </a:prstGeom>
          <a:noFill/>
          <a:ln/>
        </p:spPr>
        <p:txBody>
          <a:bodyPr wrap="square" lIns="0" tIns="0" rIns="0" bIns="0" rtlCol="0" anchor="ctr"/>
          <a:lstStyle/>
          <a:p>
            <a:pPr marL="0" indent="0">
              <a:buNone/>
            </a:pPr>
            <a:r>
              <a:rPr lang="en-US" sz="1400" b="1" kern="0" spc="300" dirty="0">
                <a:solidFill>
                  <a:srgbClr val="E3A857"/>
                </a:solidFill>
                <a:latin typeface="Calibri" pitchFamily="34" charset="0"/>
                <a:ea typeface="Calibri" pitchFamily="34" charset="-122"/>
                <a:cs typeface="Calibri" pitchFamily="34" charset="-120"/>
              </a:rPr>
              <a:t>MOLECULAR GENETICS</a:t>
            </a:r>
            <a:endParaRPr lang="en-US" sz="1400" dirty="0"/>
          </a:p>
        </p:txBody>
      </p:sp>
      <p:sp>
        <p:nvSpPr>
          <p:cNvPr id="59" name="Text 57"/>
          <p:cNvSpPr/>
          <p:nvPr/>
        </p:nvSpPr>
        <p:spPr>
          <a:xfrm>
            <a:off x="685800" y="2331720"/>
            <a:ext cx="8686800" cy="1280160"/>
          </a:xfrm>
          <a:prstGeom prst="rect">
            <a:avLst/>
          </a:prstGeom>
          <a:noFill/>
          <a:ln/>
        </p:spPr>
        <p:txBody>
          <a:bodyPr wrap="square" lIns="0" tIns="0" rIns="0" bIns="0" rtlCol="0" anchor="ctr"/>
          <a:lstStyle/>
          <a:p>
            <a:pPr marL="0" indent="0">
              <a:buNone/>
            </a:pPr>
            <a:r>
              <a:rPr lang="en-US" sz="6000" b="1" dirty="0">
                <a:solidFill>
                  <a:srgbClr val="FFFFFF"/>
                </a:solidFill>
                <a:latin typeface="Cambria" pitchFamily="34" charset="0"/>
                <a:ea typeface="Cambria" pitchFamily="34" charset="-122"/>
                <a:cs typeface="Cambria" pitchFamily="34" charset="-120"/>
              </a:rPr>
              <a:t>Genomics</a:t>
            </a:r>
            <a:endParaRPr lang="en-US" sz="6000" dirty="0"/>
          </a:p>
        </p:txBody>
      </p:sp>
      <p:sp>
        <p:nvSpPr>
          <p:cNvPr id="60" name="Text 58"/>
          <p:cNvSpPr/>
          <p:nvPr/>
        </p:nvSpPr>
        <p:spPr>
          <a:xfrm>
            <a:off x="731520" y="3520440"/>
            <a:ext cx="8503920" cy="548640"/>
          </a:xfrm>
          <a:prstGeom prst="rect">
            <a:avLst/>
          </a:prstGeom>
          <a:noFill/>
          <a:ln/>
        </p:spPr>
        <p:txBody>
          <a:bodyPr wrap="square" lIns="0" tIns="0" rIns="0" bIns="0" rtlCol="0" anchor="ctr"/>
          <a:lstStyle/>
          <a:p>
            <a:pPr marL="0" indent="0">
              <a:buNone/>
            </a:pPr>
            <a:r>
              <a:rPr lang="en-US" sz="2000" i="1" dirty="0">
                <a:solidFill>
                  <a:srgbClr val="CFE3EA"/>
                </a:solidFill>
                <a:latin typeface="Calibri" pitchFamily="34" charset="0"/>
                <a:ea typeface="Calibri" pitchFamily="34" charset="-122"/>
                <a:cs typeface="Calibri" pitchFamily="34" charset="-120"/>
              </a:rPr>
              <a:t>Structural, Functional &amp; Comparative Genomics — and Metagenomics</a:t>
            </a:r>
            <a:endParaRPr lang="en-US" sz="2000" dirty="0"/>
          </a:p>
        </p:txBody>
      </p:sp>
      <p:sp>
        <p:nvSpPr>
          <p:cNvPr id="61" name="Shape 59"/>
          <p:cNvSpPr/>
          <p:nvPr/>
        </p:nvSpPr>
        <p:spPr>
          <a:xfrm>
            <a:off x="731520" y="4251960"/>
            <a:ext cx="2926080" cy="0"/>
          </a:xfrm>
          <a:prstGeom prst="line">
            <a:avLst/>
          </a:prstGeom>
          <a:noFill/>
          <a:ln w="25400">
            <a:solidFill>
              <a:srgbClr val="E3A857"/>
            </a:solidFill>
            <a:prstDash val="solid"/>
          </a:ln>
        </p:spPr>
      </p:sp>
      <p:sp>
        <p:nvSpPr>
          <p:cNvPr id="62" name="Text 60"/>
          <p:cNvSpPr/>
          <p:nvPr/>
        </p:nvSpPr>
        <p:spPr>
          <a:xfrm>
            <a:off x="731520" y="4434840"/>
            <a:ext cx="7772400" cy="365760"/>
          </a:xfrm>
          <a:prstGeom prst="rect">
            <a:avLst/>
          </a:prstGeom>
          <a:noFill/>
          <a:ln/>
        </p:spPr>
        <p:txBody>
          <a:bodyPr wrap="square" lIns="0" tIns="0" rIns="0" bIns="0" rtlCol="0" anchor="ctr"/>
          <a:lstStyle/>
          <a:p>
            <a:pPr marL="0" indent="0">
              <a:buNone/>
            </a:pPr>
            <a:r>
              <a:rPr lang="en-US" sz="1400" dirty="0">
                <a:solidFill>
                  <a:srgbClr val="AFC4CE"/>
                </a:solidFill>
                <a:latin typeface="Calibri" pitchFamily="34" charset="0"/>
                <a:ea typeface="Calibri" pitchFamily="34" charset="-122"/>
                <a:cs typeface="Calibri" pitchFamily="34" charset="-120"/>
              </a:rPr>
              <a:t>A comprehensive lecture deck for BSc / MSc Genetics students</a:t>
            </a:r>
            <a:endParaRPr lang="en-US" sz="1400" dirty="0"/>
          </a:p>
        </p:txBody>
      </p:sp>
      <p:sp>
        <p:nvSpPr>
          <p:cNvPr id="63" name="Text 61"/>
          <p:cNvSpPr/>
          <p:nvPr/>
        </p:nvSpPr>
        <p:spPr>
          <a:xfrm>
            <a:off x="731520" y="6172200"/>
            <a:ext cx="9601200" cy="365760"/>
          </a:xfrm>
          <a:prstGeom prst="rect">
            <a:avLst/>
          </a:prstGeom>
          <a:noFill/>
          <a:ln/>
        </p:spPr>
        <p:txBody>
          <a:bodyPr wrap="square" lIns="0" tIns="0" rIns="0" bIns="0" rtlCol="0" anchor="ctr"/>
          <a:lstStyle/>
          <a:p>
            <a:pPr marL="0" indent="0">
              <a:buNone/>
            </a:pPr>
            <a:r>
              <a:rPr lang="en-US" sz="1050" i="1" dirty="0">
                <a:solidFill>
                  <a:srgbClr val="8CA3AF"/>
                </a:solidFill>
                <a:latin typeface="Calibri" pitchFamily="34" charset="0"/>
                <a:ea typeface="Calibri" pitchFamily="34" charset="-122"/>
                <a:cs typeface="Calibri" pitchFamily="34" charset="-120"/>
              </a:rPr>
              <a:t>Content and figures adapted and reproduced from Pierce, B. A. Genetics: A Conceptual Approach, 6th Edition, W. H. Freeman.</a:t>
            </a:r>
            <a:endParaRPr lang="en-US" sz="10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29184"/>
            <a:ext cx="10058400" cy="292608"/>
          </a:xfrm>
          <a:prstGeom prst="rect">
            <a:avLst/>
          </a:prstGeom>
          <a:noFill/>
          <a:ln/>
        </p:spPr>
        <p:txBody>
          <a:bodyPr wrap="square" lIns="0" tIns="0" rIns="0" bIns="0" rtlCol="0" anchor="ctr"/>
          <a:lstStyle/>
          <a:p>
            <a:pPr marL="0" indent="0">
              <a:buNone/>
            </a:pPr>
            <a:r>
              <a:rPr lang="en-US" sz="1200" b="1" kern="0" spc="200" dirty="0">
                <a:solidFill>
                  <a:srgbClr val="C4863A"/>
                </a:solidFill>
                <a:latin typeface="Calibri" pitchFamily="34" charset="0"/>
                <a:ea typeface="Calibri" pitchFamily="34" charset="-122"/>
                <a:cs typeface="Calibri" pitchFamily="34" charset="-120"/>
              </a:rPr>
              <a:t>LECTURE ROADMAP</a:t>
            </a:r>
            <a:endParaRPr lang="en-US" sz="1200" dirty="0"/>
          </a:p>
        </p:txBody>
      </p:sp>
      <p:sp>
        <p:nvSpPr>
          <p:cNvPr id="3" name="Text 1"/>
          <p:cNvSpPr/>
          <p:nvPr/>
        </p:nvSpPr>
        <p:spPr>
          <a:xfrm>
            <a:off x="548640" y="603504"/>
            <a:ext cx="11064240" cy="777240"/>
          </a:xfrm>
          <a:prstGeom prst="rect">
            <a:avLst/>
          </a:prstGeom>
          <a:noFill/>
          <a:ln/>
        </p:spPr>
        <p:txBody>
          <a:bodyPr wrap="square" lIns="0" tIns="0" rIns="0" bIns="0" rtlCol="0" anchor="ctr"/>
          <a:lstStyle/>
          <a:p>
            <a:pPr marL="0" indent="0" algn="l">
              <a:buNone/>
            </a:pPr>
            <a:r>
              <a:rPr lang="en-US" sz="2800" b="1" dirty="0">
                <a:solidFill>
                  <a:srgbClr val="0B2E44"/>
                </a:solidFill>
                <a:latin typeface="Cambria" pitchFamily="34" charset="0"/>
                <a:ea typeface="Cambria" pitchFamily="34" charset="-122"/>
                <a:cs typeface="Cambria" pitchFamily="34" charset="-120"/>
              </a:rPr>
              <a:t>What We Will Cover</a:t>
            </a:r>
            <a:endParaRPr lang="en-US" sz="2800" dirty="0"/>
          </a:p>
        </p:txBody>
      </p:sp>
      <p:sp>
        <p:nvSpPr>
          <p:cNvPr id="4" name="Shape 2"/>
          <p:cNvSpPr/>
          <p:nvPr/>
        </p:nvSpPr>
        <p:spPr>
          <a:xfrm>
            <a:off x="548640" y="1600200"/>
            <a:ext cx="3611880" cy="4434840"/>
          </a:xfrm>
          <a:prstGeom prst="roundRect">
            <a:avLst>
              <a:gd name="adj" fmla="val 2025"/>
            </a:avLst>
          </a:prstGeom>
          <a:solidFill>
            <a:srgbClr val="F4F7F8"/>
          </a:solidFill>
          <a:ln w="12700">
            <a:solidFill>
              <a:srgbClr val="E3E9EB"/>
            </a:solidFill>
            <a:prstDash val="solid"/>
          </a:ln>
        </p:spPr>
      </p:sp>
      <p:sp>
        <p:nvSpPr>
          <p:cNvPr id="7" name="Text 5"/>
          <p:cNvSpPr/>
          <p:nvPr/>
        </p:nvSpPr>
        <p:spPr>
          <a:xfrm>
            <a:off x="868680" y="2880360"/>
            <a:ext cx="2971800" cy="685800"/>
          </a:xfrm>
          <a:prstGeom prst="rect">
            <a:avLst/>
          </a:prstGeom>
          <a:noFill/>
          <a:ln/>
        </p:spPr>
        <p:txBody>
          <a:bodyPr wrap="square" lIns="0" tIns="0" rIns="0" bIns="0" rtlCol="0" anchor="ctr"/>
          <a:lstStyle/>
          <a:p>
            <a:pPr marL="0" indent="0">
              <a:buNone/>
            </a:pPr>
            <a:r>
              <a:rPr lang="en-US" sz="1900" b="1" dirty="0">
                <a:solidFill>
                  <a:srgbClr val="0B2E44"/>
                </a:solidFill>
                <a:latin typeface="Cambria" pitchFamily="34" charset="0"/>
                <a:ea typeface="Cambria" pitchFamily="34" charset="-122"/>
                <a:cs typeface="Cambria" pitchFamily="34" charset="-120"/>
              </a:rPr>
              <a:t>Structural Genomics</a:t>
            </a:r>
            <a:endParaRPr lang="en-US" sz="1900" dirty="0"/>
          </a:p>
        </p:txBody>
      </p:sp>
      <p:sp>
        <p:nvSpPr>
          <p:cNvPr id="8" name="Text 6"/>
          <p:cNvSpPr/>
          <p:nvPr/>
        </p:nvSpPr>
        <p:spPr>
          <a:xfrm>
            <a:off x="868680" y="3611880"/>
            <a:ext cx="2971800" cy="2194560"/>
          </a:xfrm>
          <a:prstGeom prst="rect">
            <a:avLst/>
          </a:prstGeom>
          <a:noFill/>
          <a:ln/>
        </p:spPr>
        <p:txBody>
          <a:bodyPr wrap="square" lIns="0" tIns="0" rIns="0" bIns="0" rtlCol="0" anchor="ctr"/>
          <a:lstStyle/>
          <a:p>
            <a:pPr marL="0" indent="0">
              <a:lnSpc>
                <a:spcPct val="120000"/>
              </a:lnSpc>
              <a:buNone/>
            </a:pPr>
            <a:r>
              <a:rPr lang="en-US" sz="1250" dirty="0">
                <a:solidFill>
                  <a:srgbClr val="1B2430"/>
                </a:solidFill>
                <a:latin typeface="Calibri" pitchFamily="34" charset="0"/>
                <a:ea typeface="Calibri" pitchFamily="34" charset="-122"/>
                <a:cs typeface="Calibri" pitchFamily="34" charset="-120"/>
              </a:rPr>
              <a:t>Genetic &amp; physical maps, genome sequencing strategies, SNPs &amp; haplotypes, GWAS, copy-number variation, bioinformatics, metagenomics, synthetic biology.</a:t>
            </a:r>
            <a:endParaRPr lang="en-US" sz="1250" dirty="0"/>
          </a:p>
        </p:txBody>
      </p:sp>
      <p:sp>
        <p:nvSpPr>
          <p:cNvPr id="9" name="Shape 7"/>
          <p:cNvSpPr/>
          <p:nvPr/>
        </p:nvSpPr>
        <p:spPr>
          <a:xfrm>
            <a:off x="4389120" y="1600200"/>
            <a:ext cx="3611880" cy="4434840"/>
          </a:xfrm>
          <a:prstGeom prst="roundRect">
            <a:avLst>
              <a:gd name="adj" fmla="val 2025"/>
            </a:avLst>
          </a:prstGeom>
          <a:solidFill>
            <a:srgbClr val="F4F7F8"/>
          </a:solidFill>
          <a:ln w="12700">
            <a:solidFill>
              <a:srgbClr val="E3E9EB"/>
            </a:solidFill>
            <a:prstDash val="solid"/>
          </a:ln>
        </p:spPr>
      </p:sp>
      <p:sp>
        <p:nvSpPr>
          <p:cNvPr id="12" name="Text 10"/>
          <p:cNvSpPr/>
          <p:nvPr/>
        </p:nvSpPr>
        <p:spPr>
          <a:xfrm>
            <a:off x="4709160" y="2880360"/>
            <a:ext cx="2971800" cy="685800"/>
          </a:xfrm>
          <a:prstGeom prst="rect">
            <a:avLst/>
          </a:prstGeom>
          <a:noFill/>
          <a:ln/>
        </p:spPr>
        <p:txBody>
          <a:bodyPr wrap="square" lIns="0" tIns="0" rIns="0" bIns="0" rtlCol="0" anchor="ctr"/>
          <a:lstStyle/>
          <a:p>
            <a:pPr marL="0" indent="0">
              <a:buNone/>
            </a:pPr>
            <a:r>
              <a:rPr lang="en-US" sz="1900" b="1" dirty="0">
                <a:solidFill>
                  <a:srgbClr val="0B2E44"/>
                </a:solidFill>
                <a:latin typeface="Cambria" pitchFamily="34" charset="0"/>
                <a:ea typeface="Cambria" pitchFamily="34" charset="-122"/>
                <a:cs typeface="Cambria" pitchFamily="34" charset="-120"/>
              </a:rPr>
              <a:t>Functional Genomics</a:t>
            </a:r>
            <a:endParaRPr lang="en-US" sz="1900" dirty="0"/>
          </a:p>
        </p:txBody>
      </p:sp>
      <p:sp>
        <p:nvSpPr>
          <p:cNvPr id="13" name="Text 11"/>
          <p:cNvSpPr/>
          <p:nvPr/>
        </p:nvSpPr>
        <p:spPr>
          <a:xfrm>
            <a:off x="4709160" y="3611880"/>
            <a:ext cx="2971800" cy="2194560"/>
          </a:xfrm>
          <a:prstGeom prst="rect">
            <a:avLst/>
          </a:prstGeom>
          <a:noFill/>
          <a:ln/>
        </p:spPr>
        <p:txBody>
          <a:bodyPr wrap="square" lIns="0" tIns="0" rIns="0" bIns="0" rtlCol="0" anchor="ctr"/>
          <a:lstStyle/>
          <a:p>
            <a:pPr marL="0" indent="0">
              <a:lnSpc>
                <a:spcPct val="120000"/>
              </a:lnSpc>
              <a:buNone/>
            </a:pPr>
            <a:r>
              <a:rPr lang="en-US" sz="1250" dirty="0">
                <a:solidFill>
                  <a:srgbClr val="1B2430"/>
                </a:solidFill>
                <a:latin typeface="Calibri" pitchFamily="34" charset="0"/>
                <a:ea typeface="Calibri" pitchFamily="34" charset="-122"/>
                <a:cs typeface="Calibri" pitchFamily="34" charset="-120"/>
              </a:rPr>
              <a:t>Predicting gene function, homology, protein domains, transcriptomics, microarrays, RNA-Seq, reporter sequences, genome-wide mutagenesis.</a:t>
            </a:r>
            <a:endParaRPr lang="en-US" sz="1250" dirty="0"/>
          </a:p>
        </p:txBody>
      </p:sp>
      <p:sp>
        <p:nvSpPr>
          <p:cNvPr id="14" name="Shape 12"/>
          <p:cNvSpPr/>
          <p:nvPr/>
        </p:nvSpPr>
        <p:spPr>
          <a:xfrm>
            <a:off x="8229600" y="1600200"/>
            <a:ext cx="3611880" cy="4434840"/>
          </a:xfrm>
          <a:prstGeom prst="roundRect">
            <a:avLst>
              <a:gd name="adj" fmla="val 2025"/>
            </a:avLst>
          </a:prstGeom>
          <a:solidFill>
            <a:srgbClr val="F4F7F8"/>
          </a:solidFill>
          <a:ln w="12700">
            <a:solidFill>
              <a:srgbClr val="E3E9EB"/>
            </a:solidFill>
            <a:prstDash val="solid"/>
          </a:ln>
        </p:spPr>
      </p:sp>
      <p:sp>
        <p:nvSpPr>
          <p:cNvPr id="17" name="Text 15"/>
          <p:cNvSpPr/>
          <p:nvPr/>
        </p:nvSpPr>
        <p:spPr>
          <a:xfrm>
            <a:off x="8549640" y="2880360"/>
            <a:ext cx="2971800" cy="685800"/>
          </a:xfrm>
          <a:prstGeom prst="rect">
            <a:avLst/>
          </a:prstGeom>
          <a:noFill/>
          <a:ln/>
        </p:spPr>
        <p:txBody>
          <a:bodyPr wrap="square" lIns="0" tIns="0" rIns="0" bIns="0" rtlCol="0" anchor="ctr"/>
          <a:lstStyle/>
          <a:p>
            <a:pPr marL="0" indent="0">
              <a:buNone/>
            </a:pPr>
            <a:r>
              <a:rPr lang="en-US" sz="1900" b="1" dirty="0">
                <a:solidFill>
                  <a:srgbClr val="0B2E44"/>
                </a:solidFill>
                <a:latin typeface="Cambria" pitchFamily="34" charset="0"/>
                <a:ea typeface="Cambria" pitchFamily="34" charset="-122"/>
                <a:cs typeface="Cambria" pitchFamily="34" charset="-120"/>
              </a:rPr>
              <a:t>Comparative Genomics</a:t>
            </a:r>
            <a:endParaRPr lang="en-US" sz="1900" dirty="0"/>
          </a:p>
        </p:txBody>
      </p:sp>
      <p:sp>
        <p:nvSpPr>
          <p:cNvPr id="18" name="Text 16"/>
          <p:cNvSpPr/>
          <p:nvPr/>
        </p:nvSpPr>
        <p:spPr>
          <a:xfrm>
            <a:off x="8549640" y="3611880"/>
            <a:ext cx="2971800" cy="2194560"/>
          </a:xfrm>
          <a:prstGeom prst="rect">
            <a:avLst/>
          </a:prstGeom>
          <a:noFill/>
          <a:ln/>
        </p:spPr>
        <p:txBody>
          <a:bodyPr wrap="square" lIns="0" tIns="0" rIns="0" bIns="0" rtlCol="0" anchor="ctr"/>
          <a:lstStyle/>
          <a:p>
            <a:pPr marL="0" indent="0">
              <a:lnSpc>
                <a:spcPct val="120000"/>
              </a:lnSpc>
              <a:buNone/>
            </a:pPr>
            <a:r>
              <a:rPr lang="en-US" sz="1250" dirty="0">
                <a:solidFill>
                  <a:srgbClr val="1B2430"/>
                </a:solidFill>
                <a:latin typeface="Calibri" pitchFamily="34" charset="0"/>
                <a:ea typeface="Calibri" pitchFamily="34" charset="-122"/>
                <a:cs typeface="Calibri" pitchFamily="34" charset="-120"/>
              </a:rPr>
              <a:t>Prokaryotic vs eukaryotic genome architecture, horizontal gene transfer, noncoding DNA, multigene families, collinearity.</a:t>
            </a:r>
            <a:endParaRPr lang="en-US" sz="1250" dirty="0"/>
          </a:p>
        </p:txBody>
      </p:sp>
      <p:sp>
        <p:nvSpPr>
          <p:cNvPr id="19" name="Text 17"/>
          <p:cNvSpPr/>
          <p:nvPr/>
        </p:nvSpPr>
        <p:spPr>
          <a:xfrm>
            <a:off x="457200" y="6473952"/>
            <a:ext cx="5486400" cy="274320"/>
          </a:xfrm>
          <a:prstGeom prst="rect">
            <a:avLst/>
          </a:prstGeom>
          <a:noFill/>
          <a:ln/>
        </p:spPr>
        <p:txBody>
          <a:bodyPr wrap="square" lIns="0" tIns="0" rIns="0" bIns="0" rtlCol="0" anchor="ctr"/>
          <a:lstStyle/>
          <a:p>
            <a:pPr marL="0" indent="0" algn="l">
              <a:buNone/>
            </a:pPr>
            <a:r>
              <a:rPr lang="en-US" sz="900" kern="0" spc="100" dirty="0">
                <a:solidFill>
                  <a:srgbClr val="5B6B77"/>
                </a:solidFill>
                <a:latin typeface="Calibri" pitchFamily="34" charset="0"/>
                <a:ea typeface="Calibri" pitchFamily="34" charset="-122"/>
                <a:cs typeface="Calibri" pitchFamily="34" charset="-120"/>
              </a:rPr>
              <a:t>GENOMICS</a:t>
            </a:r>
            <a:endParaRPr lang="en-US" sz="900" dirty="0"/>
          </a:p>
        </p:txBody>
      </p:sp>
      <p:sp>
        <p:nvSpPr>
          <p:cNvPr id="20" name="Text 18"/>
          <p:cNvSpPr/>
          <p:nvPr/>
        </p:nvSpPr>
        <p:spPr>
          <a:xfrm>
            <a:off x="11274552" y="6473952"/>
            <a:ext cx="457200" cy="274320"/>
          </a:xfrm>
          <a:prstGeom prst="rect">
            <a:avLst/>
          </a:prstGeom>
          <a:noFill/>
          <a:ln/>
        </p:spPr>
        <p:txBody>
          <a:bodyPr wrap="square" lIns="0" tIns="0" rIns="0" bIns="0" rtlCol="0" anchor="ctr"/>
          <a:lstStyle/>
          <a:p>
            <a:pPr marL="0" indent="0" algn="r">
              <a:buNone/>
            </a:pPr>
            <a:r>
              <a:rPr lang="en-US" sz="900" dirty="0">
                <a:solidFill>
                  <a:srgbClr val="5B6B77"/>
                </a:solidFill>
                <a:latin typeface="Calibri" pitchFamily="34" charset="0"/>
                <a:ea typeface="Calibri" pitchFamily="34" charset="-122"/>
                <a:cs typeface="Calibri" pitchFamily="34" charset="-120"/>
              </a:rPr>
              <a:t>1</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B2E44"/>
        </a:solidFill>
        <a:effectLst/>
      </p:bgPr>
    </p:bg>
    <p:spTree>
      <p:nvGrpSpPr>
        <p:cNvPr id="1" name=""/>
        <p:cNvGrpSpPr/>
        <p:nvPr/>
      </p:nvGrpSpPr>
      <p:grpSpPr>
        <a:xfrm>
          <a:off x="0" y="0"/>
          <a:ext cx="0" cy="0"/>
          <a:chOff x="0" y="0"/>
          <a:chExt cx="0" cy="0"/>
        </a:xfrm>
      </p:grpSpPr>
      <p:sp>
        <p:nvSpPr>
          <p:cNvPr id="2" name="Shape 0"/>
          <p:cNvSpPr/>
          <p:nvPr/>
        </p:nvSpPr>
        <p:spPr>
          <a:xfrm>
            <a:off x="11384280" y="-274320"/>
            <a:ext cx="0" cy="914"/>
          </a:xfrm>
          <a:prstGeom prst="line">
            <a:avLst/>
          </a:prstGeom>
          <a:noFill/>
          <a:ln w="13970">
            <a:solidFill>
              <a:srgbClr val="E3A857">
                <a:alpha val="70000"/>
              </a:srgbClr>
            </a:solidFill>
            <a:prstDash val="solid"/>
          </a:ln>
        </p:spPr>
      </p:sp>
      <p:sp>
        <p:nvSpPr>
          <p:cNvPr id="3" name="Shape 1"/>
          <p:cNvSpPr/>
          <p:nvPr/>
        </p:nvSpPr>
        <p:spPr>
          <a:xfrm>
            <a:off x="11343132" y="-315468"/>
            <a:ext cx="82296" cy="82296"/>
          </a:xfrm>
          <a:prstGeom prst="ellipse">
            <a:avLst/>
          </a:prstGeom>
          <a:solidFill>
            <a:srgbClr val="E3A857"/>
          </a:solidFill>
          <a:ln/>
        </p:spPr>
      </p:sp>
      <p:sp>
        <p:nvSpPr>
          <p:cNvPr id="4" name="Shape 2"/>
          <p:cNvSpPr/>
          <p:nvPr/>
        </p:nvSpPr>
        <p:spPr>
          <a:xfrm>
            <a:off x="11343132" y="-315468"/>
            <a:ext cx="82296" cy="82296"/>
          </a:xfrm>
          <a:prstGeom prst="ellipse">
            <a:avLst/>
          </a:prstGeom>
          <a:solidFill>
            <a:srgbClr val="5FA8B8"/>
          </a:solidFill>
          <a:ln/>
        </p:spPr>
      </p:sp>
      <p:sp>
        <p:nvSpPr>
          <p:cNvPr id="5" name="Shape 3"/>
          <p:cNvSpPr/>
          <p:nvPr/>
        </p:nvSpPr>
        <p:spPr>
          <a:xfrm>
            <a:off x="11050782" y="295422"/>
            <a:ext cx="666995" cy="914"/>
          </a:xfrm>
          <a:prstGeom prst="line">
            <a:avLst/>
          </a:prstGeom>
          <a:noFill/>
          <a:ln w="13970">
            <a:solidFill>
              <a:srgbClr val="5FA8B8">
                <a:alpha val="70000"/>
              </a:srgbClr>
            </a:solidFill>
            <a:prstDash val="solid"/>
          </a:ln>
        </p:spPr>
      </p:sp>
      <p:sp>
        <p:nvSpPr>
          <p:cNvPr id="6" name="Shape 4"/>
          <p:cNvSpPr/>
          <p:nvPr/>
        </p:nvSpPr>
        <p:spPr>
          <a:xfrm>
            <a:off x="10885027" y="865163"/>
            <a:ext cx="998506" cy="914"/>
          </a:xfrm>
          <a:prstGeom prst="line">
            <a:avLst/>
          </a:prstGeom>
          <a:noFill/>
          <a:ln w="13970">
            <a:solidFill>
              <a:srgbClr val="E3A857">
                <a:alpha val="70000"/>
              </a:srgbClr>
            </a:solidFill>
            <a:prstDash val="solid"/>
          </a:ln>
        </p:spPr>
      </p:sp>
      <p:sp>
        <p:nvSpPr>
          <p:cNvPr id="7" name="Shape 5"/>
          <p:cNvSpPr/>
          <p:nvPr/>
        </p:nvSpPr>
        <p:spPr>
          <a:xfrm>
            <a:off x="10843879" y="824015"/>
            <a:ext cx="82296" cy="82296"/>
          </a:xfrm>
          <a:prstGeom prst="ellipse">
            <a:avLst/>
          </a:prstGeom>
          <a:solidFill>
            <a:srgbClr val="E3A857"/>
          </a:solidFill>
          <a:ln/>
        </p:spPr>
      </p:sp>
      <p:sp>
        <p:nvSpPr>
          <p:cNvPr id="8" name="Shape 6"/>
          <p:cNvSpPr/>
          <p:nvPr/>
        </p:nvSpPr>
        <p:spPr>
          <a:xfrm>
            <a:off x="11842385" y="824015"/>
            <a:ext cx="82296" cy="82296"/>
          </a:xfrm>
          <a:prstGeom prst="ellipse">
            <a:avLst/>
          </a:prstGeom>
          <a:solidFill>
            <a:srgbClr val="5FA8B8"/>
          </a:solidFill>
          <a:ln/>
        </p:spPr>
      </p:sp>
      <p:sp>
        <p:nvSpPr>
          <p:cNvPr id="9" name="Shape 7"/>
          <p:cNvSpPr/>
          <p:nvPr/>
        </p:nvSpPr>
        <p:spPr>
          <a:xfrm>
            <a:off x="10970385" y="1434905"/>
            <a:ext cx="827790" cy="914"/>
          </a:xfrm>
          <a:prstGeom prst="line">
            <a:avLst/>
          </a:prstGeom>
          <a:noFill/>
          <a:ln w="13970">
            <a:solidFill>
              <a:srgbClr val="5FA8B8">
                <a:alpha val="70000"/>
              </a:srgbClr>
            </a:solidFill>
            <a:prstDash val="solid"/>
          </a:ln>
        </p:spPr>
      </p:sp>
      <p:sp>
        <p:nvSpPr>
          <p:cNvPr id="10" name="Shape 8"/>
          <p:cNvSpPr/>
          <p:nvPr/>
        </p:nvSpPr>
        <p:spPr>
          <a:xfrm>
            <a:off x="11263923" y="2004646"/>
            <a:ext cx="240713" cy="914"/>
          </a:xfrm>
          <a:prstGeom prst="line">
            <a:avLst/>
          </a:prstGeom>
          <a:noFill/>
          <a:ln w="13970">
            <a:solidFill>
              <a:srgbClr val="E3A857">
                <a:alpha val="70000"/>
              </a:srgbClr>
            </a:solidFill>
            <a:prstDash val="solid"/>
          </a:ln>
        </p:spPr>
      </p:sp>
      <p:sp>
        <p:nvSpPr>
          <p:cNvPr id="11" name="Shape 9"/>
          <p:cNvSpPr/>
          <p:nvPr/>
        </p:nvSpPr>
        <p:spPr>
          <a:xfrm>
            <a:off x="11222775" y="1963498"/>
            <a:ext cx="82296" cy="82296"/>
          </a:xfrm>
          <a:prstGeom prst="ellipse">
            <a:avLst/>
          </a:prstGeom>
          <a:solidFill>
            <a:srgbClr val="E3A857"/>
          </a:solidFill>
          <a:ln/>
        </p:spPr>
      </p:sp>
      <p:sp>
        <p:nvSpPr>
          <p:cNvPr id="12" name="Shape 10"/>
          <p:cNvSpPr/>
          <p:nvPr/>
        </p:nvSpPr>
        <p:spPr>
          <a:xfrm>
            <a:off x="11463489" y="1963498"/>
            <a:ext cx="82296" cy="82296"/>
          </a:xfrm>
          <a:prstGeom prst="ellipse">
            <a:avLst/>
          </a:prstGeom>
          <a:solidFill>
            <a:srgbClr val="5FA8B8"/>
          </a:solidFill>
          <a:ln/>
        </p:spPr>
      </p:sp>
      <p:sp>
        <p:nvSpPr>
          <p:cNvPr id="13" name="Shape 11"/>
          <p:cNvSpPr/>
          <p:nvPr/>
        </p:nvSpPr>
        <p:spPr>
          <a:xfrm>
            <a:off x="11150561" y="2574388"/>
            <a:ext cx="467437" cy="914"/>
          </a:xfrm>
          <a:prstGeom prst="line">
            <a:avLst/>
          </a:prstGeom>
          <a:noFill/>
          <a:ln w="13970">
            <a:solidFill>
              <a:srgbClr val="5FA8B8">
                <a:alpha val="70000"/>
              </a:srgbClr>
            </a:solidFill>
            <a:prstDash val="solid"/>
          </a:ln>
        </p:spPr>
      </p:sp>
      <p:sp>
        <p:nvSpPr>
          <p:cNvPr id="14" name="Shape 12"/>
          <p:cNvSpPr/>
          <p:nvPr/>
        </p:nvSpPr>
        <p:spPr>
          <a:xfrm>
            <a:off x="10914042" y="3144129"/>
            <a:ext cx="940477" cy="914"/>
          </a:xfrm>
          <a:prstGeom prst="line">
            <a:avLst/>
          </a:prstGeom>
          <a:noFill/>
          <a:ln w="13970">
            <a:solidFill>
              <a:srgbClr val="E3A857">
                <a:alpha val="70000"/>
              </a:srgbClr>
            </a:solidFill>
            <a:prstDash val="solid"/>
          </a:ln>
        </p:spPr>
      </p:sp>
      <p:sp>
        <p:nvSpPr>
          <p:cNvPr id="15" name="Shape 13"/>
          <p:cNvSpPr/>
          <p:nvPr/>
        </p:nvSpPr>
        <p:spPr>
          <a:xfrm>
            <a:off x="11813370" y="3102981"/>
            <a:ext cx="82296" cy="82296"/>
          </a:xfrm>
          <a:prstGeom prst="ellipse">
            <a:avLst/>
          </a:prstGeom>
          <a:solidFill>
            <a:srgbClr val="E3A857"/>
          </a:solidFill>
          <a:ln/>
        </p:spPr>
      </p:sp>
      <p:sp>
        <p:nvSpPr>
          <p:cNvPr id="16" name="Shape 14"/>
          <p:cNvSpPr/>
          <p:nvPr/>
        </p:nvSpPr>
        <p:spPr>
          <a:xfrm>
            <a:off x="10872894" y="3102981"/>
            <a:ext cx="82296" cy="82296"/>
          </a:xfrm>
          <a:prstGeom prst="ellipse">
            <a:avLst/>
          </a:prstGeom>
          <a:solidFill>
            <a:srgbClr val="5FA8B8"/>
          </a:solidFill>
          <a:ln/>
        </p:spPr>
      </p:sp>
      <p:sp>
        <p:nvSpPr>
          <p:cNvPr id="17" name="Shape 15"/>
          <p:cNvSpPr/>
          <p:nvPr/>
        </p:nvSpPr>
        <p:spPr>
          <a:xfrm>
            <a:off x="10914042" y="3713871"/>
            <a:ext cx="940477" cy="914"/>
          </a:xfrm>
          <a:prstGeom prst="line">
            <a:avLst/>
          </a:prstGeom>
          <a:noFill/>
          <a:ln w="13970">
            <a:solidFill>
              <a:srgbClr val="5FA8B8">
                <a:alpha val="70000"/>
              </a:srgbClr>
            </a:solidFill>
            <a:prstDash val="solid"/>
          </a:ln>
        </p:spPr>
      </p:sp>
      <p:sp>
        <p:nvSpPr>
          <p:cNvPr id="18" name="Shape 16"/>
          <p:cNvSpPr/>
          <p:nvPr/>
        </p:nvSpPr>
        <p:spPr>
          <a:xfrm>
            <a:off x="11150561" y="4283612"/>
            <a:ext cx="467437" cy="914"/>
          </a:xfrm>
          <a:prstGeom prst="line">
            <a:avLst/>
          </a:prstGeom>
          <a:noFill/>
          <a:ln w="13970">
            <a:solidFill>
              <a:srgbClr val="E3A857">
                <a:alpha val="70000"/>
              </a:srgbClr>
            </a:solidFill>
            <a:prstDash val="solid"/>
          </a:ln>
        </p:spPr>
      </p:sp>
      <p:sp>
        <p:nvSpPr>
          <p:cNvPr id="19" name="Shape 17"/>
          <p:cNvSpPr/>
          <p:nvPr/>
        </p:nvSpPr>
        <p:spPr>
          <a:xfrm>
            <a:off x="11576851" y="4242464"/>
            <a:ext cx="82296" cy="82296"/>
          </a:xfrm>
          <a:prstGeom prst="ellipse">
            <a:avLst/>
          </a:prstGeom>
          <a:solidFill>
            <a:srgbClr val="E3A857"/>
          </a:solidFill>
          <a:ln/>
        </p:spPr>
      </p:sp>
      <p:sp>
        <p:nvSpPr>
          <p:cNvPr id="20" name="Shape 18"/>
          <p:cNvSpPr/>
          <p:nvPr/>
        </p:nvSpPr>
        <p:spPr>
          <a:xfrm>
            <a:off x="11109413" y="4242464"/>
            <a:ext cx="82296" cy="82296"/>
          </a:xfrm>
          <a:prstGeom prst="ellipse">
            <a:avLst/>
          </a:prstGeom>
          <a:solidFill>
            <a:srgbClr val="5FA8B8"/>
          </a:solidFill>
          <a:ln/>
        </p:spPr>
      </p:sp>
      <p:sp>
        <p:nvSpPr>
          <p:cNvPr id="21" name="Shape 19"/>
          <p:cNvSpPr/>
          <p:nvPr/>
        </p:nvSpPr>
        <p:spPr>
          <a:xfrm>
            <a:off x="11263923" y="4853354"/>
            <a:ext cx="240713" cy="914"/>
          </a:xfrm>
          <a:prstGeom prst="line">
            <a:avLst/>
          </a:prstGeom>
          <a:noFill/>
          <a:ln w="13970">
            <a:solidFill>
              <a:srgbClr val="5FA8B8">
                <a:alpha val="70000"/>
              </a:srgbClr>
            </a:solidFill>
            <a:prstDash val="solid"/>
          </a:ln>
        </p:spPr>
      </p:sp>
      <p:sp>
        <p:nvSpPr>
          <p:cNvPr id="22" name="Shape 20"/>
          <p:cNvSpPr/>
          <p:nvPr/>
        </p:nvSpPr>
        <p:spPr>
          <a:xfrm>
            <a:off x="10970385" y="5423095"/>
            <a:ext cx="827790" cy="914"/>
          </a:xfrm>
          <a:prstGeom prst="line">
            <a:avLst/>
          </a:prstGeom>
          <a:noFill/>
          <a:ln w="13970">
            <a:solidFill>
              <a:srgbClr val="E3A857">
                <a:alpha val="70000"/>
              </a:srgbClr>
            </a:solidFill>
            <a:prstDash val="solid"/>
          </a:ln>
        </p:spPr>
      </p:sp>
      <p:sp>
        <p:nvSpPr>
          <p:cNvPr id="23" name="Shape 21"/>
          <p:cNvSpPr/>
          <p:nvPr/>
        </p:nvSpPr>
        <p:spPr>
          <a:xfrm>
            <a:off x="10929237" y="5381947"/>
            <a:ext cx="82296" cy="82296"/>
          </a:xfrm>
          <a:prstGeom prst="ellipse">
            <a:avLst/>
          </a:prstGeom>
          <a:solidFill>
            <a:srgbClr val="E3A857"/>
          </a:solidFill>
          <a:ln/>
        </p:spPr>
      </p:sp>
      <p:sp>
        <p:nvSpPr>
          <p:cNvPr id="24" name="Shape 22"/>
          <p:cNvSpPr/>
          <p:nvPr/>
        </p:nvSpPr>
        <p:spPr>
          <a:xfrm>
            <a:off x="11757027" y="5381947"/>
            <a:ext cx="82296" cy="82296"/>
          </a:xfrm>
          <a:prstGeom prst="ellipse">
            <a:avLst/>
          </a:prstGeom>
          <a:solidFill>
            <a:srgbClr val="5FA8B8"/>
          </a:solidFill>
          <a:ln/>
        </p:spPr>
      </p:sp>
      <p:sp>
        <p:nvSpPr>
          <p:cNvPr id="25" name="Shape 23"/>
          <p:cNvSpPr/>
          <p:nvPr/>
        </p:nvSpPr>
        <p:spPr>
          <a:xfrm>
            <a:off x="10885027" y="5992837"/>
            <a:ext cx="998506" cy="914"/>
          </a:xfrm>
          <a:prstGeom prst="line">
            <a:avLst/>
          </a:prstGeom>
          <a:noFill/>
          <a:ln w="13970">
            <a:solidFill>
              <a:srgbClr val="5FA8B8">
                <a:alpha val="70000"/>
              </a:srgbClr>
            </a:solidFill>
            <a:prstDash val="solid"/>
          </a:ln>
        </p:spPr>
      </p:sp>
      <p:sp>
        <p:nvSpPr>
          <p:cNvPr id="26" name="Shape 24"/>
          <p:cNvSpPr/>
          <p:nvPr/>
        </p:nvSpPr>
        <p:spPr>
          <a:xfrm>
            <a:off x="11050782" y="6562578"/>
            <a:ext cx="666995" cy="914"/>
          </a:xfrm>
          <a:prstGeom prst="line">
            <a:avLst/>
          </a:prstGeom>
          <a:noFill/>
          <a:ln w="13970">
            <a:solidFill>
              <a:srgbClr val="E3A857">
                <a:alpha val="70000"/>
              </a:srgbClr>
            </a:solidFill>
            <a:prstDash val="solid"/>
          </a:ln>
        </p:spPr>
      </p:sp>
      <p:sp>
        <p:nvSpPr>
          <p:cNvPr id="27" name="Shape 25"/>
          <p:cNvSpPr/>
          <p:nvPr/>
        </p:nvSpPr>
        <p:spPr>
          <a:xfrm>
            <a:off x="11009634" y="6521430"/>
            <a:ext cx="82296" cy="82296"/>
          </a:xfrm>
          <a:prstGeom prst="ellipse">
            <a:avLst/>
          </a:prstGeom>
          <a:solidFill>
            <a:srgbClr val="E3A857"/>
          </a:solidFill>
          <a:ln/>
        </p:spPr>
      </p:sp>
      <p:sp>
        <p:nvSpPr>
          <p:cNvPr id="28" name="Shape 26"/>
          <p:cNvSpPr/>
          <p:nvPr/>
        </p:nvSpPr>
        <p:spPr>
          <a:xfrm>
            <a:off x="11676630" y="6521430"/>
            <a:ext cx="82296" cy="82296"/>
          </a:xfrm>
          <a:prstGeom prst="ellipse">
            <a:avLst/>
          </a:prstGeom>
          <a:solidFill>
            <a:srgbClr val="5FA8B8"/>
          </a:solidFill>
          <a:ln/>
        </p:spPr>
      </p:sp>
      <p:sp>
        <p:nvSpPr>
          <p:cNvPr id="29" name="Shape 27"/>
          <p:cNvSpPr/>
          <p:nvPr/>
        </p:nvSpPr>
        <p:spPr>
          <a:xfrm>
            <a:off x="11384280" y="7132320"/>
            <a:ext cx="0" cy="914"/>
          </a:xfrm>
          <a:prstGeom prst="line">
            <a:avLst/>
          </a:prstGeom>
          <a:noFill/>
          <a:ln w="13970">
            <a:solidFill>
              <a:srgbClr val="5FA8B8">
                <a:alpha val="70000"/>
              </a:srgbClr>
            </a:solidFill>
            <a:prstDash val="solid"/>
          </a:ln>
        </p:spPr>
      </p:sp>
      <p:sp>
        <p:nvSpPr>
          <p:cNvPr id="30" name="Text 28"/>
          <p:cNvSpPr/>
          <p:nvPr/>
        </p:nvSpPr>
        <p:spPr>
          <a:xfrm>
            <a:off x="685800" y="1463040"/>
            <a:ext cx="5486400" cy="914400"/>
          </a:xfrm>
          <a:prstGeom prst="rect">
            <a:avLst/>
          </a:prstGeom>
          <a:noFill/>
          <a:ln/>
        </p:spPr>
        <p:txBody>
          <a:bodyPr wrap="square" lIns="0" tIns="0" rIns="0" bIns="0" rtlCol="0" anchor="ctr"/>
          <a:lstStyle/>
          <a:p>
            <a:pPr marL="0" indent="0">
              <a:buNone/>
            </a:pPr>
            <a:r>
              <a:rPr lang="en-US" sz="2200" b="1" kern="0" spc="200" dirty="0">
                <a:solidFill>
                  <a:srgbClr val="E3A857"/>
                </a:solidFill>
                <a:latin typeface="Cambria" pitchFamily="34" charset="0"/>
                <a:ea typeface="Cambria" pitchFamily="34" charset="-122"/>
                <a:cs typeface="Cambria" pitchFamily="34" charset="-120"/>
              </a:rPr>
              <a:t>20.1</a:t>
            </a:r>
            <a:endParaRPr lang="en-US" sz="2200" dirty="0"/>
          </a:p>
        </p:txBody>
      </p:sp>
      <p:sp>
        <p:nvSpPr>
          <p:cNvPr id="31" name="Text 29"/>
          <p:cNvSpPr/>
          <p:nvPr/>
        </p:nvSpPr>
        <p:spPr>
          <a:xfrm>
            <a:off x="685800" y="1965960"/>
            <a:ext cx="8778240" cy="1371600"/>
          </a:xfrm>
          <a:prstGeom prst="rect">
            <a:avLst/>
          </a:prstGeom>
          <a:noFill/>
          <a:ln/>
        </p:spPr>
        <p:txBody>
          <a:bodyPr wrap="square" lIns="0" tIns="0" rIns="0" bIns="0" rtlCol="0" anchor="ctr"/>
          <a:lstStyle/>
          <a:p>
            <a:pPr marL="0" indent="0">
              <a:buNone/>
            </a:pPr>
            <a:r>
              <a:rPr lang="en-US" sz="4600" b="1" dirty="0">
                <a:solidFill>
                  <a:srgbClr val="FFFFFF"/>
                </a:solidFill>
                <a:latin typeface="Cambria" pitchFamily="34" charset="0"/>
                <a:ea typeface="Cambria" pitchFamily="34" charset="-122"/>
                <a:cs typeface="Cambria" pitchFamily="34" charset="-120"/>
              </a:rPr>
              <a:t>Structural Genomics</a:t>
            </a:r>
            <a:endParaRPr lang="en-US" sz="4600" dirty="0"/>
          </a:p>
        </p:txBody>
      </p:sp>
      <p:sp>
        <p:nvSpPr>
          <p:cNvPr id="32" name="Shape 30"/>
          <p:cNvSpPr/>
          <p:nvPr/>
        </p:nvSpPr>
        <p:spPr>
          <a:xfrm>
            <a:off x="731520" y="3246120"/>
            <a:ext cx="2377440" cy="0"/>
          </a:xfrm>
          <a:prstGeom prst="line">
            <a:avLst/>
          </a:prstGeom>
          <a:noFill/>
          <a:ln w="25400">
            <a:solidFill>
              <a:srgbClr val="E3A857"/>
            </a:solidFill>
            <a:prstDash val="solid"/>
          </a:ln>
        </p:spPr>
      </p:sp>
      <p:sp>
        <p:nvSpPr>
          <p:cNvPr id="33" name="Text 31"/>
          <p:cNvSpPr/>
          <p:nvPr/>
        </p:nvSpPr>
        <p:spPr>
          <a:xfrm>
            <a:off x="731520" y="3429000"/>
            <a:ext cx="7863840" cy="822960"/>
          </a:xfrm>
          <a:prstGeom prst="rect">
            <a:avLst/>
          </a:prstGeom>
          <a:noFill/>
          <a:ln/>
        </p:spPr>
        <p:txBody>
          <a:bodyPr wrap="square" lIns="0" tIns="0" rIns="0" bIns="0" rtlCol="0" anchor="ctr"/>
          <a:lstStyle/>
          <a:p>
            <a:pPr marL="0" indent="0">
              <a:buNone/>
            </a:pPr>
            <a:r>
              <a:rPr lang="en-US" sz="1500" i="1" dirty="0">
                <a:solidFill>
                  <a:srgbClr val="CFE3EA"/>
                </a:solidFill>
                <a:latin typeface="Calibri" pitchFamily="34" charset="0"/>
                <a:ea typeface="Calibri" pitchFamily="34" charset="-122"/>
                <a:cs typeface="Calibri" pitchFamily="34" charset="-120"/>
              </a:rPr>
              <a:t>Determining the DNA sequence and organization of entire genomes.</a:t>
            </a:r>
            <a:endParaRPr lang="en-US" sz="1500" dirty="0"/>
          </a:p>
        </p:txBody>
      </p:sp>
      <p:sp>
        <p:nvSpPr>
          <p:cNvPr id="34" name="Shape 32"/>
          <p:cNvSpPr/>
          <p:nvPr/>
        </p:nvSpPr>
        <p:spPr>
          <a:xfrm>
            <a:off x="777240" y="4489704"/>
            <a:ext cx="82296" cy="82296"/>
          </a:xfrm>
          <a:prstGeom prst="ellipse">
            <a:avLst/>
          </a:prstGeom>
          <a:solidFill>
            <a:srgbClr val="E3A857"/>
          </a:solidFill>
          <a:ln/>
        </p:spPr>
      </p:sp>
      <p:sp>
        <p:nvSpPr>
          <p:cNvPr id="35" name="Text 33"/>
          <p:cNvSpPr/>
          <p:nvPr/>
        </p:nvSpPr>
        <p:spPr>
          <a:xfrm>
            <a:off x="1005840" y="4361688"/>
            <a:ext cx="7772400" cy="320040"/>
          </a:xfrm>
          <a:prstGeom prst="rect">
            <a:avLst/>
          </a:prstGeom>
          <a:noFill/>
          <a:ln/>
        </p:spPr>
        <p:txBody>
          <a:bodyPr wrap="square" lIns="0" tIns="0" rIns="0" bIns="0" rtlCol="0" anchor="ctr"/>
          <a:lstStyle/>
          <a:p>
            <a:pPr marL="0" indent="0">
              <a:buNone/>
            </a:pPr>
            <a:r>
              <a:rPr lang="en-US" sz="1300" dirty="0">
                <a:solidFill>
                  <a:srgbClr val="E8F0F2"/>
                </a:solidFill>
                <a:latin typeface="Calibri" pitchFamily="34" charset="0"/>
                <a:ea typeface="Calibri" pitchFamily="34" charset="-122"/>
                <a:cs typeface="Calibri" pitchFamily="34" charset="-120"/>
              </a:rPr>
              <a:t>Genetic &amp; physical maps</a:t>
            </a:r>
            <a:endParaRPr lang="en-US" sz="1300" dirty="0"/>
          </a:p>
        </p:txBody>
      </p:sp>
      <p:sp>
        <p:nvSpPr>
          <p:cNvPr id="36" name="Shape 34"/>
          <p:cNvSpPr/>
          <p:nvPr/>
        </p:nvSpPr>
        <p:spPr>
          <a:xfrm>
            <a:off x="777240" y="4855464"/>
            <a:ext cx="82296" cy="82296"/>
          </a:xfrm>
          <a:prstGeom prst="ellipse">
            <a:avLst/>
          </a:prstGeom>
          <a:solidFill>
            <a:srgbClr val="E3A857"/>
          </a:solidFill>
          <a:ln/>
        </p:spPr>
      </p:sp>
      <p:sp>
        <p:nvSpPr>
          <p:cNvPr id="37" name="Text 35"/>
          <p:cNvSpPr/>
          <p:nvPr/>
        </p:nvSpPr>
        <p:spPr>
          <a:xfrm>
            <a:off x="1005840" y="4727448"/>
            <a:ext cx="7772400" cy="320040"/>
          </a:xfrm>
          <a:prstGeom prst="rect">
            <a:avLst/>
          </a:prstGeom>
          <a:noFill/>
          <a:ln/>
        </p:spPr>
        <p:txBody>
          <a:bodyPr wrap="square" lIns="0" tIns="0" rIns="0" bIns="0" rtlCol="0" anchor="ctr"/>
          <a:lstStyle/>
          <a:p>
            <a:pPr marL="0" indent="0">
              <a:buNone/>
            </a:pPr>
            <a:r>
              <a:rPr lang="en-US" sz="1300" dirty="0">
                <a:solidFill>
                  <a:srgbClr val="E8F0F2"/>
                </a:solidFill>
                <a:latin typeface="Calibri" pitchFamily="34" charset="0"/>
                <a:ea typeface="Calibri" pitchFamily="34" charset="-122"/>
                <a:cs typeface="Calibri" pitchFamily="34" charset="-120"/>
              </a:rPr>
              <a:t>Genome sequencing strategies</a:t>
            </a:r>
            <a:endParaRPr lang="en-US" sz="1300" dirty="0"/>
          </a:p>
        </p:txBody>
      </p:sp>
      <p:sp>
        <p:nvSpPr>
          <p:cNvPr id="38" name="Shape 36"/>
          <p:cNvSpPr/>
          <p:nvPr/>
        </p:nvSpPr>
        <p:spPr>
          <a:xfrm>
            <a:off x="777240" y="5221224"/>
            <a:ext cx="82296" cy="82296"/>
          </a:xfrm>
          <a:prstGeom prst="ellipse">
            <a:avLst/>
          </a:prstGeom>
          <a:solidFill>
            <a:srgbClr val="E3A857"/>
          </a:solidFill>
          <a:ln/>
        </p:spPr>
      </p:sp>
      <p:sp>
        <p:nvSpPr>
          <p:cNvPr id="39" name="Text 37"/>
          <p:cNvSpPr/>
          <p:nvPr/>
        </p:nvSpPr>
        <p:spPr>
          <a:xfrm>
            <a:off x="1005840" y="5093208"/>
            <a:ext cx="7772400" cy="320040"/>
          </a:xfrm>
          <a:prstGeom prst="rect">
            <a:avLst/>
          </a:prstGeom>
          <a:noFill/>
          <a:ln/>
        </p:spPr>
        <p:txBody>
          <a:bodyPr wrap="square" lIns="0" tIns="0" rIns="0" bIns="0" rtlCol="0" anchor="ctr"/>
          <a:lstStyle/>
          <a:p>
            <a:pPr marL="0" indent="0">
              <a:buNone/>
            </a:pPr>
            <a:r>
              <a:rPr lang="en-US" sz="1300" dirty="0">
                <a:solidFill>
                  <a:srgbClr val="E8F0F2"/>
                </a:solidFill>
                <a:latin typeface="Calibri" pitchFamily="34" charset="0"/>
                <a:ea typeface="Calibri" pitchFamily="34" charset="-122"/>
                <a:cs typeface="Calibri" pitchFamily="34" charset="-120"/>
              </a:rPr>
              <a:t>SNPs, haplotypes &amp; genome-wide association studies</a:t>
            </a:r>
            <a:endParaRPr lang="en-US" sz="1300" dirty="0"/>
          </a:p>
        </p:txBody>
      </p:sp>
      <p:sp>
        <p:nvSpPr>
          <p:cNvPr id="40" name="Shape 38"/>
          <p:cNvSpPr/>
          <p:nvPr/>
        </p:nvSpPr>
        <p:spPr>
          <a:xfrm>
            <a:off x="777240" y="5586984"/>
            <a:ext cx="82296" cy="82296"/>
          </a:xfrm>
          <a:prstGeom prst="ellipse">
            <a:avLst/>
          </a:prstGeom>
          <a:solidFill>
            <a:srgbClr val="E3A857"/>
          </a:solidFill>
          <a:ln/>
        </p:spPr>
      </p:sp>
      <p:sp>
        <p:nvSpPr>
          <p:cNvPr id="41" name="Text 39"/>
          <p:cNvSpPr/>
          <p:nvPr/>
        </p:nvSpPr>
        <p:spPr>
          <a:xfrm>
            <a:off x="1005840" y="5458968"/>
            <a:ext cx="7772400" cy="320040"/>
          </a:xfrm>
          <a:prstGeom prst="rect">
            <a:avLst/>
          </a:prstGeom>
          <a:noFill/>
          <a:ln/>
        </p:spPr>
        <p:txBody>
          <a:bodyPr wrap="square" lIns="0" tIns="0" rIns="0" bIns="0" rtlCol="0" anchor="ctr"/>
          <a:lstStyle/>
          <a:p>
            <a:pPr marL="0" indent="0">
              <a:buNone/>
            </a:pPr>
            <a:r>
              <a:rPr lang="en-US" sz="1300" dirty="0">
                <a:solidFill>
                  <a:srgbClr val="E8F0F2"/>
                </a:solidFill>
                <a:latin typeface="Calibri" pitchFamily="34" charset="0"/>
                <a:ea typeface="Calibri" pitchFamily="34" charset="-122"/>
                <a:cs typeface="Calibri" pitchFamily="34" charset="-120"/>
              </a:rPr>
              <a:t>Bioinformatics, metagenomics &amp; synthetic biology</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29184"/>
            <a:ext cx="10058400" cy="292608"/>
          </a:xfrm>
          <a:prstGeom prst="rect">
            <a:avLst/>
          </a:prstGeom>
          <a:noFill/>
          <a:ln/>
        </p:spPr>
        <p:txBody>
          <a:bodyPr wrap="square" lIns="0" tIns="0" rIns="0" bIns="0" rtlCol="0" anchor="ctr"/>
          <a:lstStyle/>
          <a:p>
            <a:pPr marL="0" indent="0">
              <a:buNone/>
            </a:pPr>
            <a:r>
              <a:rPr lang="en-US" sz="1200" b="1" kern="0" spc="200" dirty="0">
                <a:solidFill>
                  <a:srgbClr val="C4863A"/>
                </a:solidFill>
                <a:latin typeface="Calibri" pitchFamily="34" charset="0"/>
                <a:ea typeface="Calibri" pitchFamily="34" charset="-122"/>
                <a:cs typeface="Calibri" pitchFamily="34" charset="-120"/>
              </a:rPr>
              <a:t>20.1 STRUCTURAL GENOMICS</a:t>
            </a:r>
            <a:endParaRPr lang="en-US" sz="1200" dirty="0"/>
          </a:p>
        </p:txBody>
      </p:sp>
      <p:sp>
        <p:nvSpPr>
          <p:cNvPr id="3" name="Text 1"/>
          <p:cNvSpPr/>
          <p:nvPr/>
        </p:nvSpPr>
        <p:spPr>
          <a:xfrm>
            <a:off x="548640" y="603504"/>
            <a:ext cx="11064240" cy="777240"/>
          </a:xfrm>
          <a:prstGeom prst="rect">
            <a:avLst/>
          </a:prstGeom>
          <a:noFill/>
          <a:ln/>
        </p:spPr>
        <p:txBody>
          <a:bodyPr wrap="square" lIns="0" tIns="0" rIns="0" bIns="0" rtlCol="0" anchor="ctr"/>
          <a:lstStyle/>
          <a:p>
            <a:pPr marL="0" indent="0" algn="l">
              <a:buNone/>
            </a:pPr>
            <a:r>
              <a:rPr lang="en-US" sz="2800" b="1" dirty="0">
                <a:solidFill>
                  <a:srgbClr val="0B2E44"/>
                </a:solidFill>
                <a:latin typeface="Cambria" pitchFamily="34" charset="0"/>
                <a:ea typeface="Cambria" pitchFamily="34" charset="-122"/>
                <a:cs typeface="Cambria" pitchFamily="34" charset="-120"/>
              </a:rPr>
              <a:t>What Is Structural Genomics?</a:t>
            </a:r>
            <a:endParaRPr lang="en-US" sz="2800" dirty="0"/>
          </a:p>
        </p:txBody>
      </p:sp>
      <p:sp>
        <p:nvSpPr>
          <p:cNvPr id="4" name="Text 2"/>
          <p:cNvSpPr/>
          <p:nvPr/>
        </p:nvSpPr>
        <p:spPr>
          <a:xfrm>
            <a:off x="548640" y="1554480"/>
            <a:ext cx="11064240" cy="4572000"/>
          </a:xfrm>
          <a:prstGeom prst="rect">
            <a:avLst/>
          </a:prstGeom>
          <a:noFill/>
          <a:ln/>
        </p:spPr>
        <p:txBody>
          <a:bodyPr wrap="square" lIns="0" tIns="0" rIns="0" bIns="0" rtlCol="0" anchor="t"/>
          <a:lstStyle/>
          <a:p>
            <a:pPr marL="228600" indent="-228600">
              <a:lnSpc>
                <a:spcPct val="108000"/>
              </a:lnSpc>
              <a:spcAft>
                <a:spcPts val="1000"/>
              </a:spcAft>
              <a:buSzPct val="100000"/>
              <a:buChar char="•"/>
            </a:pPr>
            <a:r>
              <a:rPr lang="en-US" sz="1500" b="1" dirty="0">
                <a:solidFill>
                  <a:srgbClr val="0B2E44"/>
                </a:solidFill>
                <a:latin typeface="Calibri" pitchFamily="34" charset="0"/>
                <a:ea typeface="Calibri" pitchFamily="34" charset="-122"/>
                <a:cs typeface="Calibri" pitchFamily="34" charset="-120"/>
              </a:rPr>
              <a:t>Definition:  </a:t>
            </a:r>
            <a:r>
              <a:rPr lang="en-US" sz="1500" dirty="0">
                <a:solidFill>
                  <a:srgbClr val="1B2430"/>
                </a:solidFill>
                <a:latin typeface="Calibri" pitchFamily="34" charset="0"/>
                <a:ea typeface="Calibri" pitchFamily="34" charset="-122"/>
                <a:cs typeface="Calibri" pitchFamily="34" charset="-120"/>
              </a:rPr>
              <a:t>Structural genomics is the study of the organization and sequence of the genetic information contained within a genome — it provides the basic DNA sequence information used in functional and evolutionary studies.</a:t>
            </a:r>
            <a:endParaRPr lang="en-US" sz="1500" dirty="0"/>
          </a:p>
          <a:p>
            <a:pPr marL="228600" indent="-228600">
              <a:lnSpc>
                <a:spcPct val="108000"/>
              </a:lnSpc>
              <a:spcAft>
                <a:spcPts val="1000"/>
              </a:spcAft>
              <a:buSzPct val="100000"/>
              <a:buChar char="•"/>
            </a:pPr>
            <a:r>
              <a:rPr lang="en-US" sz="1500" b="1" dirty="0">
                <a:solidFill>
                  <a:srgbClr val="0B2E44"/>
                </a:solidFill>
                <a:latin typeface="Calibri" pitchFamily="34" charset="0"/>
                <a:ea typeface="Calibri" pitchFamily="34" charset="-122"/>
                <a:cs typeface="Calibri" pitchFamily="34" charset="-120"/>
              </a:rPr>
              <a:t>Maps first:  </a:t>
            </a:r>
            <a:r>
              <a:rPr lang="en-US" sz="1500" dirty="0">
                <a:solidFill>
                  <a:srgbClr val="1B2430"/>
                </a:solidFill>
                <a:latin typeface="Calibri" pitchFamily="34" charset="0"/>
                <a:ea typeface="Calibri" pitchFamily="34" charset="-122"/>
                <a:cs typeface="Calibri" pitchFamily="34" charset="-120"/>
              </a:rPr>
              <a:t>An early step in characterizing a genome is to prepare genetic and physical maps of its chromosomes, showing the relative locations of genes, molecular markers, and chromosome segments.</a:t>
            </a:r>
            <a:endParaRPr lang="en-US" sz="1500" dirty="0"/>
          </a:p>
          <a:p>
            <a:pPr marL="228600" indent="-228600">
              <a:lnSpc>
                <a:spcPct val="108000"/>
              </a:lnSpc>
              <a:spcAft>
                <a:spcPts val="1000"/>
              </a:spcAft>
              <a:buSzPct val="100000"/>
              <a:buChar char="•"/>
            </a:pPr>
            <a:r>
              <a:rPr lang="en-US" sz="1500" b="1" dirty="0">
                <a:solidFill>
                  <a:srgbClr val="0B2E44"/>
                </a:solidFill>
                <a:latin typeface="Calibri" pitchFamily="34" charset="0"/>
                <a:ea typeface="Calibri" pitchFamily="34" charset="-122"/>
                <a:cs typeface="Calibri" pitchFamily="34" charset="-120"/>
              </a:rPr>
              <a:t>Why maps matter:  </a:t>
            </a:r>
            <a:r>
              <a:rPr lang="en-US" sz="1500" dirty="0">
                <a:solidFill>
                  <a:srgbClr val="1B2430"/>
                </a:solidFill>
                <a:latin typeface="Calibri" pitchFamily="34" charset="0"/>
                <a:ea typeface="Calibri" pitchFamily="34" charset="-122"/>
                <a:cs typeface="Calibri" pitchFamily="34" charset="-120"/>
              </a:rPr>
              <a:t>Maps are essential for positioning chromosome segments, aligning sequenced DNA into a whole-genome sequence, and are the foundation for positional cloning, in which genes influencing specific traits are located and sequenced.</a:t>
            </a:r>
            <a:endParaRPr lang="en-US" sz="1500" dirty="0"/>
          </a:p>
          <a:p>
            <a:pPr marL="228600" indent="-228600">
              <a:lnSpc>
                <a:spcPct val="108000"/>
              </a:lnSpc>
              <a:spcAft>
                <a:spcPts val="1000"/>
              </a:spcAft>
              <a:buSzPct val="100000"/>
              <a:buChar char="•"/>
            </a:pPr>
            <a:r>
              <a:rPr lang="en-US" sz="1500" b="1" dirty="0">
                <a:solidFill>
                  <a:srgbClr val="0B2E44"/>
                </a:solidFill>
                <a:latin typeface="Calibri" pitchFamily="34" charset="0"/>
                <a:ea typeface="Calibri" pitchFamily="34" charset="-122"/>
                <a:cs typeface="Calibri" pitchFamily="34" charset="-120"/>
              </a:rPr>
              <a:t>Analogy:  </a:t>
            </a:r>
            <a:r>
              <a:rPr lang="en-US" sz="1500" dirty="0">
                <a:solidFill>
                  <a:srgbClr val="1B2430"/>
                </a:solidFill>
                <a:latin typeface="Calibri" pitchFamily="34" charset="0"/>
                <a:ea typeface="Calibri" pitchFamily="34" charset="-122"/>
                <a:cs typeface="Calibri" pitchFamily="34" charset="-120"/>
              </a:rPr>
              <a:t>Just as finding a friend's house, an unfamiliar city, or a whole country each require maps of different scale, navigating a genome requires maps of different types and resolutions.</a:t>
            </a:r>
            <a:endParaRPr lang="en-US" sz="1500" dirty="0"/>
          </a:p>
        </p:txBody>
      </p:sp>
      <p:sp>
        <p:nvSpPr>
          <p:cNvPr id="5" name="Text 3"/>
          <p:cNvSpPr/>
          <p:nvPr/>
        </p:nvSpPr>
        <p:spPr>
          <a:xfrm>
            <a:off x="457200" y="6473952"/>
            <a:ext cx="5486400" cy="274320"/>
          </a:xfrm>
          <a:prstGeom prst="rect">
            <a:avLst/>
          </a:prstGeom>
          <a:noFill/>
          <a:ln/>
        </p:spPr>
        <p:txBody>
          <a:bodyPr wrap="square" lIns="0" tIns="0" rIns="0" bIns="0" rtlCol="0" anchor="ctr"/>
          <a:lstStyle/>
          <a:p>
            <a:pPr marL="0" indent="0" algn="l">
              <a:buNone/>
            </a:pPr>
            <a:r>
              <a:rPr lang="en-US" sz="900" kern="0" spc="100" dirty="0">
                <a:solidFill>
                  <a:srgbClr val="5B6B77"/>
                </a:solidFill>
                <a:latin typeface="Calibri" pitchFamily="34" charset="0"/>
                <a:ea typeface="Calibri" pitchFamily="34" charset="-122"/>
                <a:cs typeface="Calibri" pitchFamily="34" charset="-120"/>
              </a:rPr>
              <a:t>GENOMICS</a:t>
            </a:r>
            <a:endParaRPr lang="en-US" sz="900" dirty="0"/>
          </a:p>
        </p:txBody>
      </p:sp>
      <p:sp>
        <p:nvSpPr>
          <p:cNvPr id="6" name="Text 4"/>
          <p:cNvSpPr/>
          <p:nvPr/>
        </p:nvSpPr>
        <p:spPr>
          <a:xfrm>
            <a:off x="11274552" y="6473952"/>
            <a:ext cx="457200" cy="274320"/>
          </a:xfrm>
          <a:prstGeom prst="rect">
            <a:avLst/>
          </a:prstGeom>
          <a:noFill/>
          <a:ln/>
        </p:spPr>
        <p:txBody>
          <a:bodyPr wrap="square" lIns="0" tIns="0" rIns="0" bIns="0" rtlCol="0" anchor="ctr"/>
          <a:lstStyle/>
          <a:p>
            <a:pPr marL="0" indent="0" algn="r">
              <a:buNone/>
            </a:pPr>
            <a:r>
              <a:rPr lang="en-US" sz="900" dirty="0">
                <a:solidFill>
                  <a:srgbClr val="5B6B77"/>
                </a:solidFill>
                <a:latin typeface="Calibri" pitchFamily="34" charset="0"/>
                <a:ea typeface="Calibri" pitchFamily="34" charset="-122"/>
                <a:cs typeface="Calibri" pitchFamily="34" charset="-120"/>
              </a:rPr>
              <a:t>2</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29184"/>
            <a:ext cx="10058400" cy="292608"/>
          </a:xfrm>
          <a:prstGeom prst="rect">
            <a:avLst/>
          </a:prstGeom>
          <a:noFill/>
          <a:ln/>
        </p:spPr>
        <p:txBody>
          <a:bodyPr wrap="square" lIns="0" tIns="0" rIns="0" bIns="0" rtlCol="0" anchor="ctr"/>
          <a:lstStyle/>
          <a:p>
            <a:pPr marL="0" indent="0">
              <a:buNone/>
            </a:pPr>
            <a:r>
              <a:rPr lang="en-US" sz="1200" b="1" kern="0" spc="200" dirty="0">
                <a:solidFill>
                  <a:srgbClr val="C4863A"/>
                </a:solidFill>
                <a:latin typeface="Calibri" pitchFamily="34" charset="0"/>
                <a:ea typeface="Calibri" pitchFamily="34" charset="-122"/>
                <a:cs typeface="Calibri" pitchFamily="34" charset="-120"/>
              </a:rPr>
              <a:t>20.1 STRUCTURAL GENOMICS</a:t>
            </a:r>
            <a:endParaRPr lang="en-US" sz="1200" dirty="0"/>
          </a:p>
        </p:txBody>
      </p:sp>
      <p:sp>
        <p:nvSpPr>
          <p:cNvPr id="3" name="Text 1"/>
          <p:cNvSpPr/>
          <p:nvPr/>
        </p:nvSpPr>
        <p:spPr>
          <a:xfrm>
            <a:off x="548640" y="603504"/>
            <a:ext cx="11064240" cy="777240"/>
          </a:xfrm>
          <a:prstGeom prst="rect">
            <a:avLst/>
          </a:prstGeom>
          <a:noFill/>
          <a:ln/>
        </p:spPr>
        <p:txBody>
          <a:bodyPr wrap="square" lIns="0" tIns="0" rIns="0" bIns="0" rtlCol="0" anchor="ctr"/>
          <a:lstStyle/>
          <a:p>
            <a:pPr marL="0" indent="0" algn="l">
              <a:buNone/>
            </a:pPr>
            <a:r>
              <a:rPr lang="en-US" sz="2800" b="1" dirty="0">
                <a:solidFill>
                  <a:srgbClr val="0B2E44"/>
                </a:solidFill>
                <a:latin typeface="Cambria" pitchFamily="34" charset="0"/>
                <a:ea typeface="Cambria" pitchFamily="34" charset="-122"/>
                <a:cs typeface="Cambria" pitchFamily="34" charset="-120"/>
              </a:rPr>
              <a:t>Genetic Maps (Linkage Maps)</a:t>
            </a:r>
            <a:endParaRPr lang="en-US" sz="2800" dirty="0"/>
          </a:p>
        </p:txBody>
      </p:sp>
      <p:sp>
        <p:nvSpPr>
          <p:cNvPr id="4" name="Text 2"/>
          <p:cNvSpPr/>
          <p:nvPr/>
        </p:nvSpPr>
        <p:spPr>
          <a:xfrm>
            <a:off x="548640" y="1554480"/>
            <a:ext cx="6492240" cy="4572000"/>
          </a:xfrm>
          <a:prstGeom prst="rect">
            <a:avLst/>
          </a:prstGeom>
          <a:noFill/>
          <a:ln/>
        </p:spPr>
        <p:txBody>
          <a:bodyPr wrap="square" lIns="0" tIns="0" rIns="0" bIns="0" rtlCol="0" anchor="t"/>
          <a:lstStyle/>
          <a:p>
            <a:pPr marL="228600" indent="-228600">
              <a:lnSpc>
                <a:spcPct val="108000"/>
              </a:lnSpc>
              <a:spcAft>
                <a:spcPts val="1000"/>
              </a:spcAft>
              <a:buSzPct val="100000"/>
              <a:buChar char="•"/>
            </a:pPr>
            <a:r>
              <a:rPr lang="en-US" sz="1250" b="1" dirty="0">
                <a:solidFill>
                  <a:srgbClr val="0B2E44"/>
                </a:solidFill>
                <a:latin typeface="Calibri" pitchFamily="34" charset="0"/>
                <a:ea typeface="Calibri" pitchFamily="34" charset="-122"/>
                <a:cs typeface="Calibri" pitchFamily="34" charset="-120"/>
              </a:rPr>
              <a:t>Basis:  </a:t>
            </a:r>
            <a:r>
              <a:rPr lang="en-US" sz="1250" dirty="0">
                <a:solidFill>
                  <a:srgbClr val="1B2430"/>
                </a:solidFill>
                <a:latin typeface="Calibri" pitchFamily="34" charset="0"/>
                <a:ea typeface="Calibri" pitchFamily="34" charset="-122"/>
                <a:cs typeface="Calibri" pitchFamily="34" charset="-120"/>
              </a:rPr>
              <a:t>Genetic maps (linkage maps) provide a rough approximation of gene locations relative to other known genes, based on the genetic process of recombination.</a:t>
            </a:r>
            <a:endParaRPr lang="en-US" sz="1250" dirty="0"/>
          </a:p>
          <a:p>
            <a:pPr marL="228600" indent="-228600">
              <a:lnSpc>
                <a:spcPct val="108000"/>
              </a:lnSpc>
              <a:spcAft>
                <a:spcPts val="1000"/>
              </a:spcAft>
              <a:buSzPct val="100000"/>
              <a:buChar char="•"/>
            </a:pPr>
            <a:r>
              <a:rPr lang="en-US" sz="1250" b="1" dirty="0">
                <a:solidFill>
                  <a:srgbClr val="0B2E44"/>
                </a:solidFill>
                <a:latin typeface="Calibri" pitchFamily="34" charset="0"/>
                <a:ea typeface="Calibri" pitchFamily="34" charset="-122"/>
                <a:cs typeface="Calibri" pitchFamily="34" charset="-120"/>
              </a:rPr>
              <a:t>Construction:  </a:t>
            </a:r>
            <a:r>
              <a:rPr lang="en-US" sz="1250" dirty="0">
                <a:solidFill>
                  <a:srgbClr val="1B2430"/>
                </a:solidFill>
                <a:latin typeface="Calibri" pitchFamily="34" charset="0"/>
                <a:ea typeface="Calibri" pitchFamily="34" charset="-122"/>
                <a:cs typeface="Calibri" pitchFamily="34" charset="-120"/>
              </a:rPr>
              <a:t>Organisms of known genotype are crossed and the recombination frequency between loci is determined by examining the progeny.</a:t>
            </a:r>
            <a:endParaRPr lang="en-US" sz="1250" dirty="0"/>
          </a:p>
          <a:p>
            <a:pPr marL="228600" indent="-228600">
              <a:lnSpc>
                <a:spcPct val="108000"/>
              </a:lnSpc>
              <a:spcAft>
                <a:spcPts val="1000"/>
              </a:spcAft>
              <a:buSzPct val="100000"/>
              <a:buChar char="•"/>
            </a:pPr>
            <a:r>
              <a:rPr lang="en-US" sz="1250" b="1" dirty="0">
                <a:solidFill>
                  <a:srgbClr val="0B2E44"/>
                </a:solidFill>
                <a:latin typeface="Calibri" pitchFamily="34" charset="0"/>
                <a:ea typeface="Calibri" pitchFamily="34" charset="-122"/>
                <a:cs typeface="Calibri" pitchFamily="34" charset="-120"/>
              </a:rPr>
              <a:t>Interpretation:  </a:t>
            </a:r>
            <a:r>
              <a:rPr lang="en-US" sz="1250" dirty="0">
                <a:solidFill>
                  <a:srgbClr val="1B2430"/>
                </a:solidFill>
                <a:latin typeface="Calibri" pitchFamily="34" charset="0"/>
                <a:ea typeface="Calibri" pitchFamily="34" charset="-122"/>
                <a:cs typeface="Calibri" pitchFamily="34" charset="-120"/>
              </a:rPr>
              <a:t>50% recombination → loci are on different chromosomes or far apart; less than 50% → loci are close together (same linkage group).</a:t>
            </a:r>
            <a:endParaRPr lang="en-US" sz="1250" dirty="0"/>
          </a:p>
          <a:p>
            <a:pPr marL="228600" indent="-228600">
              <a:lnSpc>
                <a:spcPct val="108000"/>
              </a:lnSpc>
              <a:spcAft>
                <a:spcPts val="1000"/>
              </a:spcAft>
              <a:buSzPct val="100000"/>
              <a:buChar char="•"/>
            </a:pPr>
            <a:r>
              <a:rPr lang="en-US" sz="1250" b="1" dirty="0">
                <a:solidFill>
                  <a:srgbClr val="0B2E44"/>
                </a:solidFill>
                <a:latin typeface="Calibri" pitchFamily="34" charset="0"/>
                <a:ea typeface="Calibri" pitchFamily="34" charset="-122"/>
                <a:cs typeface="Calibri" pitchFamily="34" charset="-120"/>
              </a:rPr>
              <a:t>Units:  </a:t>
            </a:r>
            <a:r>
              <a:rPr lang="en-US" sz="1250" dirty="0">
                <a:solidFill>
                  <a:srgbClr val="1B2430"/>
                </a:solidFill>
                <a:latin typeface="Calibri" pitchFamily="34" charset="0"/>
                <a:ea typeface="Calibri" pitchFamily="34" charset="-122"/>
                <a:cs typeface="Calibri" pitchFamily="34" charset="-120"/>
              </a:rPr>
              <a:t>Distances are measured in recombination frequencies — centiMorgans (cM) or map units (m.u.). Data from multiple two-point/three-point crosses are integrated into whole-chromosome linkage maps.</a:t>
            </a:r>
            <a:endParaRPr lang="en-US" sz="1250" dirty="0"/>
          </a:p>
          <a:p>
            <a:pPr marL="228600" indent="-228600">
              <a:lnSpc>
                <a:spcPct val="108000"/>
              </a:lnSpc>
              <a:spcAft>
                <a:spcPts val="1000"/>
              </a:spcAft>
              <a:buSzPct val="100000"/>
              <a:buChar char="•"/>
            </a:pPr>
            <a:r>
              <a:rPr lang="en-US" sz="1250" b="1" dirty="0">
                <a:solidFill>
                  <a:srgbClr val="0B2E44"/>
                </a:solidFill>
                <a:latin typeface="Calibri" pitchFamily="34" charset="0"/>
                <a:ea typeface="Calibri" pitchFamily="34" charset="-122"/>
                <a:cs typeface="Calibri" pitchFamily="34" charset="-120"/>
              </a:rPr>
              <a:t>History:  </a:t>
            </a:r>
            <a:r>
              <a:rPr lang="en-US" sz="1250" dirty="0">
                <a:solidFill>
                  <a:srgbClr val="1B2430"/>
                </a:solidFill>
                <a:latin typeface="Calibri" pitchFamily="34" charset="0"/>
                <a:ea typeface="Calibri" pitchFamily="34" charset="-122"/>
                <a:cs typeface="Calibri" pitchFamily="34" charset="-120"/>
              </a:rPr>
              <a:t>Long limited to single-locus phenotypic traits; overcome by molecular techniques — restriction-site analysis, PCR, and DNA sequencing — that supply abundant molecular markers.</a:t>
            </a:r>
            <a:endParaRPr lang="en-US" sz="1250" dirty="0"/>
          </a:p>
        </p:txBody>
      </p:sp>
      <p:sp>
        <p:nvSpPr>
          <p:cNvPr id="5" name="Shape 3"/>
          <p:cNvSpPr/>
          <p:nvPr/>
        </p:nvSpPr>
        <p:spPr>
          <a:xfrm>
            <a:off x="7132320" y="1554480"/>
            <a:ext cx="4343400" cy="4480560"/>
          </a:xfrm>
          <a:prstGeom prst="roundRect">
            <a:avLst>
              <a:gd name="adj" fmla="val 1263"/>
            </a:avLst>
          </a:prstGeom>
          <a:solidFill>
            <a:srgbClr val="F4F7F8"/>
          </a:solidFill>
          <a:ln w="12700">
            <a:solidFill>
              <a:srgbClr val="E3E9EB"/>
            </a:solidFill>
            <a:prstDash val="solid"/>
          </a:ln>
        </p:spPr>
      </p:sp>
      <p:pic>
        <p:nvPicPr>
          <p:cNvPr id="6" name="Image 0" descr="/home/claude/genomics_ppt/crops/fig_20_1.png"/>
          <p:cNvPicPr>
            <a:picLocks noChangeAspect="1"/>
          </p:cNvPicPr>
          <p:nvPr/>
        </p:nvPicPr>
        <p:blipFill>
          <a:blip r:embed="rId3"/>
          <a:srcRect/>
          <a:stretch/>
        </p:blipFill>
        <p:spPr>
          <a:xfrm>
            <a:off x="7315200" y="1737360"/>
            <a:ext cx="3977640" cy="3794760"/>
          </a:xfrm>
          <a:prstGeom prst="rect">
            <a:avLst/>
          </a:prstGeom>
        </p:spPr>
      </p:pic>
      <p:sp>
        <p:nvSpPr>
          <p:cNvPr id="7" name="Text 4"/>
          <p:cNvSpPr/>
          <p:nvPr/>
        </p:nvSpPr>
        <p:spPr>
          <a:xfrm>
            <a:off x="7315200" y="5577840"/>
            <a:ext cx="3977640" cy="411480"/>
          </a:xfrm>
          <a:prstGeom prst="rect">
            <a:avLst/>
          </a:prstGeom>
          <a:noFill/>
          <a:ln/>
        </p:spPr>
        <p:txBody>
          <a:bodyPr wrap="square" lIns="0" tIns="0" rIns="0" bIns="0" rtlCol="0" anchor="ctr"/>
          <a:lstStyle/>
          <a:p>
            <a:pPr marL="0" indent="0" algn="ctr">
              <a:buNone/>
            </a:pPr>
            <a:r>
              <a:rPr lang="en-US" sz="950" i="1" dirty="0">
                <a:solidFill>
                  <a:srgbClr val="5B6B77"/>
                </a:solidFill>
                <a:latin typeface="Calibri" pitchFamily="34" charset="0"/>
                <a:ea typeface="Calibri" pitchFamily="34" charset="-122"/>
                <a:cs typeface="Calibri" pitchFamily="34" charset="-120"/>
              </a:rPr>
              <a:t>Figure 20.1 — A genetic map of human chromosome 1, based on rates of recombination.</a:t>
            </a:r>
            <a:endParaRPr lang="en-US" sz="950" dirty="0"/>
          </a:p>
          <a:p>
            <a:pPr marL="0" indent="0" algn="ctr">
              <a:buNone/>
            </a:pPr>
            <a:r>
              <a:rPr lang="en-US" sz="950" i="1" dirty="0">
                <a:solidFill>
                  <a:srgbClr val="5B6B77"/>
                </a:solidFill>
                <a:latin typeface="Calibri" pitchFamily="34" charset="0"/>
                <a:ea typeface="Calibri" pitchFamily="34" charset="-122"/>
                <a:cs typeface="Calibri" pitchFamily="34" charset="-120"/>
              </a:rPr>
              <a:t>Source: Pierce, Genetics: A Conceptual Approach, 6th ed.</a:t>
            </a:r>
            <a:endParaRPr lang="en-US" sz="950" dirty="0"/>
          </a:p>
        </p:txBody>
      </p:sp>
      <p:sp>
        <p:nvSpPr>
          <p:cNvPr id="8" name="Text 5"/>
          <p:cNvSpPr/>
          <p:nvPr/>
        </p:nvSpPr>
        <p:spPr>
          <a:xfrm>
            <a:off x="457200" y="6473952"/>
            <a:ext cx="5486400" cy="274320"/>
          </a:xfrm>
          <a:prstGeom prst="rect">
            <a:avLst/>
          </a:prstGeom>
          <a:noFill/>
          <a:ln/>
        </p:spPr>
        <p:txBody>
          <a:bodyPr wrap="square" lIns="0" tIns="0" rIns="0" bIns="0" rtlCol="0" anchor="ctr"/>
          <a:lstStyle/>
          <a:p>
            <a:pPr marL="0" indent="0" algn="l">
              <a:buNone/>
            </a:pPr>
            <a:r>
              <a:rPr lang="en-US" sz="900" kern="0" spc="100" dirty="0">
                <a:solidFill>
                  <a:srgbClr val="5B6B77"/>
                </a:solidFill>
                <a:latin typeface="Calibri" pitchFamily="34" charset="0"/>
                <a:ea typeface="Calibri" pitchFamily="34" charset="-122"/>
                <a:cs typeface="Calibri" pitchFamily="34" charset="-120"/>
              </a:rPr>
              <a:t>GENOMICS</a:t>
            </a:r>
            <a:endParaRPr lang="en-US" sz="900" dirty="0"/>
          </a:p>
        </p:txBody>
      </p:sp>
      <p:sp>
        <p:nvSpPr>
          <p:cNvPr id="9" name="Text 6"/>
          <p:cNvSpPr/>
          <p:nvPr/>
        </p:nvSpPr>
        <p:spPr>
          <a:xfrm>
            <a:off x="11274552" y="6473952"/>
            <a:ext cx="457200" cy="274320"/>
          </a:xfrm>
          <a:prstGeom prst="rect">
            <a:avLst/>
          </a:prstGeom>
          <a:noFill/>
          <a:ln/>
        </p:spPr>
        <p:txBody>
          <a:bodyPr wrap="square" lIns="0" tIns="0" rIns="0" bIns="0" rtlCol="0" anchor="ctr"/>
          <a:lstStyle/>
          <a:p>
            <a:pPr marL="0" indent="0" algn="r">
              <a:buNone/>
            </a:pPr>
            <a:r>
              <a:rPr lang="en-US" sz="900" dirty="0">
                <a:solidFill>
                  <a:srgbClr val="5B6B77"/>
                </a:solidFill>
                <a:latin typeface="Calibri" pitchFamily="34" charset="0"/>
                <a:ea typeface="Calibri" pitchFamily="34" charset="-122"/>
                <a:cs typeface="Calibri" pitchFamily="34" charset="-120"/>
              </a:rPr>
              <a:t>3</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29184"/>
            <a:ext cx="10058400" cy="292608"/>
          </a:xfrm>
          <a:prstGeom prst="rect">
            <a:avLst/>
          </a:prstGeom>
          <a:noFill/>
          <a:ln/>
        </p:spPr>
        <p:txBody>
          <a:bodyPr wrap="square" lIns="0" tIns="0" rIns="0" bIns="0" rtlCol="0" anchor="ctr"/>
          <a:lstStyle/>
          <a:p>
            <a:pPr marL="0" indent="0">
              <a:buNone/>
            </a:pPr>
            <a:r>
              <a:rPr lang="en-US" sz="1200" b="1" kern="0" spc="200" dirty="0">
                <a:solidFill>
                  <a:srgbClr val="C4863A"/>
                </a:solidFill>
                <a:latin typeface="Calibri" pitchFamily="34" charset="0"/>
                <a:ea typeface="Calibri" pitchFamily="34" charset="-122"/>
                <a:cs typeface="Calibri" pitchFamily="34" charset="-120"/>
              </a:rPr>
              <a:t>20.1 STRUCTURAL GENOMICS</a:t>
            </a:r>
            <a:endParaRPr lang="en-US" sz="1200" dirty="0"/>
          </a:p>
        </p:txBody>
      </p:sp>
      <p:sp>
        <p:nvSpPr>
          <p:cNvPr id="3" name="Text 1"/>
          <p:cNvSpPr/>
          <p:nvPr/>
        </p:nvSpPr>
        <p:spPr>
          <a:xfrm>
            <a:off x="548640" y="603504"/>
            <a:ext cx="11064240" cy="777240"/>
          </a:xfrm>
          <a:prstGeom prst="rect">
            <a:avLst/>
          </a:prstGeom>
          <a:noFill/>
          <a:ln/>
        </p:spPr>
        <p:txBody>
          <a:bodyPr wrap="square" lIns="0" tIns="0" rIns="0" bIns="0" rtlCol="0" anchor="ctr"/>
          <a:lstStyle/>
          <a:p>
            <a:pPr marL="0" indent="0" algn="l">
              <a:buNone/>
            </a:pPr>
            <a:r>
              <a:rPr lang="en-US" sz="2800" b="1" dirty="0">
                <a:solidFill>
                  <a:srgbClr val="0B2E44"/>
                </a:solidFill>
                <a:latin typeface="Cambria" pitchFamily="34" charset="0"/>
                <a:ea typeface="Cambria" pitchFamily="34" charset="-122"/>
                <a:cs typeface="Cambria" pitchFamily="34" charset="-120"/>
              </a:rPr>
              <a:t>Limitations of Genetic Maps</a:t>
            </a:r>
            <a:endParaRPr lang="en-US" sz="2800" dirty="0"/>
          </a:p>
        </p:txBody>
      </p:sp>
      <p:sp>
        <p:nvSpPr>
          <p:cNvPr id="4" name="Text 2"/>
          <p:cNvSpPr/>
          <p:nvPr/>
        </p:nvSpPr>
        <p:spPr>
          <a:xfrm>
            <a:off x="548640" y="1554480"/>
            <a:ext cx="11064240" cy="4572000"/>
          </a:xfrm>
          <a:prstGeom prst="rect">
            <a:avLst/>
          </a:prstGeom>
          <a:noFill/>
          <a:ln/>
        </p:spPr>
        <p:txBody>
          <a:bodyPr wrap="square" lIns="0" tIns="0" rIns="0" bIns="0" rtlCol="0" anchor="t"/>
          <a:lstStyle/>
          <a:p>
            <a:pPr marL="228600" indent="-228600">
              <a:lnSpc>
                <a:spcPct val="108000"/>
              </a:lnSpc>
              <a:spcAft>
                <a:spcPts val="1000"/>
              </a:spcAft>
              <a:buSzPct val="100000"/>
              <a:buChar char="•"/>
            </a:pPr>
            <a:r>
              <a:rPr lang="en-US" sz="1400" b="1" dirty="0">
                <a:solidFill>
                  <a:srgbClr val="0B2E44"/>
                </a:solidFill>
                <a:latin typeface="Calibri" pitchFamily="34" charset="0"/>
                <a:ea typeface="Calibri" pitchFamily="34" charset="-122"/>
                <a:cs typeface="Calibri" pitchFamily="34" charset="-120"/>
              </a:rPr>
              <a:t>Low resolution:  </a:t>
            </a:r>
            <a:r>
              <a:rPr lang="en-US" sz="1400" dirty="0">
                <a:solidFill>
                  <a:srgbClr val="1B2430"/>
                </a:solidFill>
                <a:latin typeface="Calibri" pitchFamily="34" charset="0"/>
                <a:ea typeface="Calibri" pitchFamily="34" charset="-122"/>
                <a:cs typeface="Calibri" pitchFamily="34" charset="-120"/>
              </a:rPr>
              <a:t>The human genome has 3.2 billion bp of DNA and a total genetic length of only ~4000 cM — an average of 800,000 bp per cM. Even one marker per cM would still give very coarse physical detail.</a:t>
            </a:r>
            <a:endParaRPr lang="en-US" sz="1400" dirty="0"/>
          </a:p>
          <a:p>
            <a:pPr marL="228600" indent="-228600">
              <a:lnSpc>
                <a:spcPct val="108000"/>
              </a:lnSpc>
              <a:spcAft>
                <a:spcPts val="1000"/>
              </a:spcAft>
              <a:buSzPct val="100000"/>
              <a:buChar char="•"/>
            </a:pPr>
            <a:r>
              <a:rPr lang="en-US" sz="1400" b="1" dirty="0">
                <a:solidFill>
                  <a:srgbClr val="0B2E44"/>
                </a:solidFill>
                <a:latin typeface="Calibri" pitchFamily="34" charset="0"/>
                <a:ea typeface="Calibri" pitchFamily="34" charset="-122"/>
                <a:cs typeface="Calibri" pitchFamily="34" charset="-120"/>
              </a:rPr>
              <a:t>Imperfect correspondence to physical distance:  </a:t>
            </a:r>
            <a:r>
              <a:rPr lang="en-US" sz="1400" dirty="0">
                <a:solidFill>
                  <a:srgbClr val="1B2430"/>
                </a:solidFill>
                <a:latin typeface="Calibri" pitchFamily="34" charset="0"/>
                <a:ea typeface="Calibri" pitchFamily="34" charset="-122"/>
                <a:cs typeface="Calibri" pitchFamily="34" charset="-120"/>
              </a:rPr>
              <a:t>Genetic maps are based on crossover rates, which vary from one region of a chromosome to another, so cM distances are only approximations of true physical distance.</a:t>
            </a:r>
            <a:endParaRPr lang="en-US" sz="1400" dirty="0"/>
          </a:p>
          <a:p>
            <a:pPr marL="228600" indent="-228600">
              <a:lnSpc>
                <a:spcPct val="108000"/>
              </a:lnSpc>
              <a:spcAft>
                <a:spcPts val="1000"/>
              </a:spcAft>
              <a:buSzPct val="100000"/>
              <a:buChar char="•"/>
            </a:pPr>
            <a:r>
              <a:rPr lang="en-US" sz="1400" b="1" dirty="0">
                <a:solidFill>
                  <a:srgbClr val="0B2E44"/>
                </a:solidFill>
                <a:latin typeface="Calibri" pitchFamily="34" charset="0"/>
                <a:ea typeface="Calibri" pitchFamily="34" charset="-122"/>
                <a:cs typeface="Calibri" pitchFamily="34" charset="-120"/>
              </a:rPr>
              <a:t>Yeast chromosome III example:  </a:t>
            </a:r>
            <a:r>
              <a:rPr lang="en-US" sz="1400" dirty="0">
                <a:solidFill>
                  <a:srgbClr val="1B2430"/>
                </a:solidFill>
                <a:latin typeface="Calibri" pitchFamily="34" charset="0"/>
                <a:ea typeface="Calibri" pitchFamily="34" charset="-122"/>
                <a:cs typeface="Calibri" pitchFamily="34" charset="-120"/>
              </a:rPr>
              <a:t>Comparing the genetic map with the physical (sequence-based) map of yeast chromosome III reveals discrepancies both in distances between genes and in the order of some genes (Figure 20.2).</a:t>
            </a:r>
            <a:endParaRPr lang="en-US" sz="1400" dirty="0"/>
          </a:p>
          <a:p>
            <a:pPr marL="228600" indent="-228600">
              <a:lnSpc>
                <a:spcPct val="108000"/>
              </a:lnSpc>
              <a:spcAft>
                <a:spcPts val="1000"/>
              </a:spcAft>
              <a:buSzPct val="100000"/>
              <a:buChar char="•"/>
            </a:pPr>
            <a:r>
              <a:rPr lang="en-US" sz="1400" b="1" dirty="0">
                <a:solidFill>
                  <a:srgbClr val="0B2E44"/>
                </a:solidFill>
                <a:latin typeface="Calibri" pitchFamily="34" charset="0"/>
                <a:ea typeface="Calibri" pitchFamily="34" charset="-122"/>
                <a:cs typeface="Calibri" pitchFamily="34" charset="-120"/>
              </a:rPr>
              <a:t>Still essential:  </a:t>
            </a:r>
            <a:r>
              <a:rPr lang="en-US" sz="1400" dirty="0">
                <a:solidFill>
                  <a:srgbClr val="1B2430"/>
                </a:solidFill>
                <a:latin typeface="Calibri" pitchFamily="34" charset="0"/>
                <a:ea typeface="Calibri" pitchFamily="34" charset="-122"/>
                <a:cs typeface="Calibri" pitchFamily="34" charset="-120"/>
              </a:rPr>
              <a:t>Despite these limitations, genetic maps have been critical to the development of physical maps and to sequencing whole genomes.</a:t>
            </a:r>
            <a:endParaRPr lang="en-US" sz="1400" dirty="0"/>
          </a:p>
        </p:txBody>
      </p:sp>
      <p:sp>
        <p:nvSpPr>
          <p:cNvPr id="5" name="Text 3"/>
          <p:cNvSpPr/>
          <p:nvPr/>
        </p:nvSpPr>
        <p:spPr>
          <a:xfrm>
            <a:off x="457200" y="6473952"/>
            <a:ext cx="5486400" cy="274320"/>
          </a:xfrm>
          <a:prstGeom prst="rect">
            <a:avLst/>
          </a:prstGeom>
          <a:noFill/>
          <a:ln/>
        </p:spPr>
        <p:txBody>
          <a:bodyPr wrap="square" lIns="0" tIns="0" rIns="0" bIns="0" rtlCol="0" anchor="ctr"/>
          <a:lstStyle/>
          <a:p>
            <a:pPr marL="0" indent="0" algn="l">
              <a:buNone/>
            </a:pPr>
            <a:r>
              <a:rPr lang="en-US" sz="900" kern="0" spc="100" dirty="0">
                <a:solidFill>
                  <a:srgbClr val="5B6B77"/>
                </a:solidFill>
                <a:latin typeface="Calibri" pitchFamily="34" charset="0"/>
                <a:ea typeface="Calibri" pitchFamily="34" charset="-122"/>
                <a:cs typeface="Calibri" pitchFamily="34" charset="-120"/>
              </a:rPr>
              <a:t>GENOMICS</a:t>
            </a:r>
            <a:endParaRPr lang="en-US" sz="900" dirty="0"/>
          </a:p>
        </p:txBody>
      </p:sp>
      <p:sp>
        <p:nvSpPr>
          <p:cNvPr id="6" name="Text 4"/>
          <p:cNvSpPr/>
          <p:nvPr/>
        </p:nvSpPr>
        <p:spPr>
          <a:xfrm>
            <a:off x="11274552" y="6473952"/>
            <a:ext cx="457200" cy="274320"/>
          </a:xfrm>
          <a:prstGeom prst="rect">
            <a:avLst/>
          </a:prstGeom>
          <a:noFill/>
          <a:ln/>
        </p:spPr>
        <p:txBody>
          <a:bodyPr wrap="square" lIns="0" tIns="0" rIns="0" bIns="0" rtlCol="0" anchor="ctr"/>
          <a:lstStyle/>
          <a:p>
            <a:pPr marL="0" indent="0" algn="r">
              <a:buNone/>
            </a:pPr>
            <a:r>
              <a:rPr lang="en-US" sz="900" dirty="0">
                <a:solidFill>
                  <a:srgbClr val="5B6B77"/>
                </a:solidFill>
                <a:latin typeface="Calibri" pitchFamily="34" charset="0"/>
                <a:ea typeface="Calibri" pitchFamily="34" charset="-122"/>
                <a:cs typeface="Calibri" pitchFamily="34" charset="-120"/>
              </a:rPr>
              <a:t>4</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29184"/>
            <a:ext cx="10058400" cy="292608"/>
          </a:xfrm>
          <a:prstGeom prst="rect">
            <a:avLst/>
          </a:prstGeom>
          <a:noFill/>
          <a:ln/>
        </p:spPr>
        <p:txBody>
          <a:bodyPr wrap="square" lIns="0" tIns="0" rIns="0" bIns="0" rtlCol="0" anchor="ctr"/>
          <a:lstStyle/>
          <a:p>
            <a:pPr marL="0" indent="0">
              <a:buNone/>
            </a:pPr>
            <a:r>
              <a:rPr lang="en-US" sz="1200" b="1" kern="0" spc="200" dirty="0">
                <a:solidFill>
                  <a:srgbClr val="C4863A"/>
                </a:solidFill>
                <a:latin typeface="Calibri" pitchFamily="34" charset="0"/>
                <a:ea typeface="Calibri" pitchFamily="34" charset="-122"/>
                <a:cs typeface="Calibri" pitchFamily="34" charset="-120"/>
              </a:rPr>
              <a:t>20.1 STRUCTURAL GENOMICS</a:t>
            </a:r>
            <a:endParaRPr lang="en-US" sz="1200" dirty="0"/>
          </a:p>
        </p:txBody>
      </p:sp>
      <p:sp>
        <p:nvSpPr>
          <p:cNvPr id="3" name="Text 1"/>
          <p:cNvSpPr/>
          <p:nvPr/>
        </p:nvSpPr>
        <p:spPr>
          <a:xfrm>
            <a:off x="548640" y="603504"/>
            <a:ext cx="11064240" cy="777240"/>
          </a:xfrm>
          <a:prstGeom prst="rect">
            <a:avLst/>
          </a:prstGeom>
          <a:noFill/>
          <a:ln/>
        </p:spPr>
        <p:txBody>
          <a:bodyPr wrap="square" lIns="0" tIns="0" rIns="0" bIns="0" rtlCol="0" anchor="ctr"/>
          <a:lstStyle/>
          <a:p>
            <a:pPr marL="0" indent="0" algn="l">
              <a:buNone/>
            </a:pPr>
            <a:r>
              <a:rPr lang="en-US" sz="2800" b="1" dirty="0">
                <a:solidFill>
                  <a:srgbClr val="0B2E44"/>
                </a:solidFill>
                <a:latin typeface="Cambria" pitchFamily="34" charset="0"/>
                <a:ea typeface="Cambria" pitchFamily="34" charset="-122"/>
                <a:cs typeface="Cambria" pitchFamily="34" charset="-120"/>
              </a:rPr>
              <a:t>Genetic Maps vs. Physical Maps</a:t>
            </a:r>
            <a:endParaRPr lang="en-US" sz="2800" dirty="0"/>
          </a:p>
        </p:txBody>
      </p:sp>
      <p:sp>
        <p:nvSpPr>
          <p:cNvPr id="4" name="Text 2"/>
          <p:cNvSpPr/>
          <p:nvPr/>
        </p:nvSpPr>
        <p:spPr>
          <a:xfrm>
            <a:off x="548640" y="1417320"/>
            <a:ext cx="11064240" cy="502920"/>
          </a:xfrm>
          <a:prstGeom prst="rect">
            <a:avLst/>
          </a:prstGeom>
          <a:noFill/>
          <a:ln/>
        </p:spPr>
        <p:txBody>
          <a:bodyPr wrap="square" lIns="0" tIns="0" rIns="0" bIns="0" rtlCol="0" anchor="ctr"/>
          <a:lstStyle/>
          <a:p>
            <a:pPr marL="0" indent="0">
              <a:buNone/>
            </a:pPr>
            <a:r>
              <a:rPr lang="en-US" sz="1250" i="1" dirty="0">
                <a:solidFill>
                  <a:srgbClr val="5B6B77"/>
                </a:solidFill>
                <a:latin typeface="Calibri" pitchFamily="34" charset="0"/>
                <a:ea typeface="Calibri" pitchFamily="34" charset="-122"/>
                <a:cs typeface="Calibri" pitchFamily="34" charset="-120"/>
              </a:rPr>
              <a:t>Figure 20.2 — Genetic and physical maps of yeast chromosome III may differ in relative distances between, and even the positions of, genes on a chromosome.</a:t>
            </a:r>
            <a:endParaRPr lang="en-US" sz="1250" dirty="0"/>
          </a:p>
        </p:txBody>
      </p:sp>
      <p:sp>
        <p:nvSpPr>
          <p:cNvPr id="5" name="Shape 3"/>
          <p:cNvSpPr/>
          <p:nvPr/>
        </p:nvSpPr>
        <p:spPr>
          <a:xfrm>
            <a:off x="3108960" y="2011680"/>
            <a:ext cx="6035040" cy="3611880"/>
          </a:xfrm>
          <a:prstGeom prst="roundRect">
            <a:avLst>
              <a:gd name="adj" fmla="val 1519"/>
            </a:avLst>
          </a:prstGeom>
          <a:solidFill>
            <a:srgbClr val="F4F7F8"/>
          </a:solidFill>
          <a:ln w="12700">
            <a:solidFill>
              <a:srgbClr val="E3E9EB"/>
            </a:solidFill>
            <a:prstDash val="solid"/>
          </a:ln>
        </p:spPr>
      </p:sp>
      <p:pic>
        <p:nvPicPr>
          <p:cNvPr id="6" name="Image 0" descr="/home/claude/genomics_ppt/crops/fig_20_2.png"/>
          <p:cNvPicPr>
            <a:picLocks noChangeAspect="1"/>
          </p:cNvPicPr>
          <p:nvPr/>
        </p:nvPicPr>
        <p:blipFill>
          <a:blip r:embed="rId3"/>
          <a:srcRect/>
          <a:stretch/>
        </p:blipFill>
        <p:spPr>
          <a:xfrm>
            <a:off x="3291840" y="2148840"/>
            <a:ext cx="5669280" cy="3108960"/>
          </a:xfrm>
          <a:prstGeom prst="rect">
            <a:avLst/>
          </a:prstGeom>
        </p:spPr>
      </p:pic>
      <p:sp>
        <p:nvSpPr>
          <p:cNvPr id="7" name="Text 4"/>
          <p:cNvSpPr/>
          <p:nvPr/>
        </p:nvSpPr>
        <p:spPr>
          <a:xfrm>
            <a:off x="3291840" y="5239512"/>
            <a:ext cx="5669280" cy="365760"/>
          </a:xfrm>
          <a:prstGeom prst="rect">
            <a:avLst/>
          </a:prstGeom>
          <a:noFill/>
          <a:ln/>
        </p:spPr>
        <p:txBody>
          <a:bodyPr wrap="square" lIns="0" tIns="0" rIns="0" bIns="0" rtlCol="0" anchor="ctr"/>
          <a:lstStyle/>
          <a:p>
            <a:pPr marL="0" indent="0" algn="ctr">
              <a:buNone/>
            </a:pPr>
            <a:r>
              <a:rPr lang="en-US" sz="950" i="1" dirty="0">
                <a:solidFill>
                  <a:srgbClr val="5B6B77"/>
                </a:solidFill>
                <a:latin typeface="Calibri" pitchFamily="34" charset="0"/>
                <a:ea typeface="Calibri" pitchFamily="34" charset="-122"/>
                <a:cs typeface="Calibri" pitchFamily="34" charset="-120"/>
              </a:rPr>
              <a:t>The physical map (left) shows actual gene locations with greater resolution and accuracy; the genetic map (right) is built from recombination-frequency data and has limited accuracy.</a:t>
            </a:r>
            <a:endParaRPr lang="en-US" sz="950" dirty="0"/>
          </a:p>
        </p:txBody>
      </p:sp>
      <p:sp>
        <p:nvSpPr>
          <p:cNvPr id="8" name="Text 5"/>
          <p:cNvSpPr/>
          <p:nvPr/>
        </p:nvSpPr>
        <p:spPr>
          <a:xfrm>
            <a:off x="457200" y="6473952"/>
            <a:ext cx="5486400" cy="274320"/>
          </a:xfrm>
          <a:prstGeom prst="rect">
            <a:avLst/>
          </a:prstGeom>
          <a:noFill/>
          <a:ln/>
        </p:spPr>
        <p:txBody>
          <a:bodyPr wrap="square" lIns="0" tIns="0" rIns="0" bIns="0" rtlCol="0" anchor="ctr"/>
          <a:lstStyle/>
          <a:p>
            <a:pPr marL="0" indent="0" algn="l">
              <a:buNone/>
            </a:pPr>
            <a:r>
              <a:rPr lang="en-US" sz="900" kern="0" spc="100" dirty="0">
                <a:solidFill>
                  <a:srgbClr val="5B6B77"/>
                </a:solidFill>
                <a:latin typeface="Calibri" pitchFamily="34" charset="0"/>
                <a:ea typeface="Calibri" pitchFamily="34" charset="-122"/>
                <a:cs typeface="Calibri" pitchFamily="34" charset="-120"/>
              </a:rPr>
              <a:t>GENOMICS</a:t>
            </a:r>
            <a:endParaRPr lang="en-US" sz="900" dirty="0"/>
          </a:p>
        </p:txBody>
      </p:sp>
      <p:sp>
        <p:nvSpPr>
          <p:cNvPr id="9" name="Text 6"/>
          <p:cNvSpPr/>
          <p:nvPr/>
        </p:nvSpPr>
        <p:spPr>
          <a:xfrm>
            <a:off x="11274552" y="6473952"/>
            <a:ext cx="457200" cy="274320"/>
          </a:xfrm>
          <a:prstGeom prst="rect">
            <a:avLst/>
          </a:prstGeom>
          <a:noFill/>
          <a:ln/>
        </p:spPr>
        <p:txBody>
          <a:bodyPr wrap="square" lIns="0" tIns="0" rIns="0" bIns="0" rtlCol="0" anchor="ctr"/>
          <a:lstStyle/>
          <a:p>
            <a:pPr marL="0" indent="0" algn="r">
              <a:buNone/>
            </a:pPr>
            <a:r>
              <a:rPr lang="en-US" sz="900" dirty="0">
                <a:solidFill>
                  <a:srgbClr val="5B6B77"/>
                </a:solidFill>
                <a:latin typeface="Calibri" pitchFamily="34" charset="0"/>
                <a:ea typeface="Calibri" pitchFamily="34" charset="-122"/>
                <a:cs typeface="Calibri" pitchFamily="34" charset="-120"/>
              </a:rPr>
              <a:t>5</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29184"/>
            <a:ext cx="10058400" cy="292608"/>
          </a:xfrm>
          <a:prstGeom prst="rect">
            <a:avLst/>
          </a:prstGeom>
          <a:noFill/>
          <a:ln/>
        </p:spPr>
        <p:txBody>
          <a:bodyPr wrap="square" lIns="0" tIns="0" rIns="0" bIns="0" rtlCol="0" anchor="ctr"/>
          <a:lstStyle/>
          <a:p>
            <a:pPr marL="0" indent="0">
              <a:buNone/>
            </a:pPr>
            <a:r>
              <a:rPr lang="en-US" sz="1200" b="1" kern="0" spc="200" dirty="0">
                <a:solidFill>
                  <a:srgbClr val="C4863A"/>
                </a:solidFill>
                <a:latin typeface="Calibri" pitchFamily="34" charset="0"/>
                <a:ea typeface="Calibri" pitchFamily="34" charset="-122"/>
                <a:cs typeface="Calibri" pitchFamily="34" charset="-120"/>
              </a:rPr>
              <a:t>20.1 STRUCTURAL GENOMICS</a:t>
            </a:r>
            <a:endParaRPr lang="en-US" sz="1200" dirty="0"/>
          </a:p>
        </p:txBody>
      </p:sp>
      <p:sp>
        <p:nvSpPr>
          <p:cNvPr id="3" name="Text 1"/>
          <p:cNvSpPr/>
          <p:nvPr/>
        </p:nvSpPr>
        <p:spPr>
          <a:xfrm>
            <a:off x="548640" y="603504"/>
            <a:ext cx="11064240" cy="777240"/>
          </a:xfrm>
          <a:prstGeom prst="rect">
            <a:avLst/>
          </a:prstGeom>
          <a:noFill/>
          <a:ln/>
        </p:spPr>
        <p:txBody>
          <a:bodyPr wrap="square" lIns="0" tIns="0" rIns="0" bIns="0" rtlCol="0" anchor="ctr"/>
          <a:lstStyle/>
          <a:p>
            <a:pPr marL="0" indent="0" algn="l">
              <a:buNone/>
            </a:pPr>
            <a:r>
              <a:rPr lang="en-US" sz="2800" b="1" dirty="0">
                <a:solidFill>
                  <a:srgbClr val="0B2E44"/>
                </a:solidFill>
                <a:latin typeface="Cambria" pitchFamily="34" charset="0"/>
                <a:ea typeface="Cambria" pitchFamily="34" charset="-122"/>
                <a:cs typeface="Cambria" pitchFamily="34" charset="-120"/>
              </a:rPr>
              <a:t>Physical Maps</a:t>
            </a:r>
            <a:endParaRPr lang="en-US" sz="2800" dirty="0"/>
          </a:p>
        </p:txBody>
      </p:sp>
      <p:sp>
        <p:nvSpPr>
          <p:cNvPr id="4" name="Text 2"/>
          <p:cNvSpPr/>
          <p:nvPr/>
        </p:nvSpPr>
        <p:spPr>
          <a:xfrm>
            <a:off x="548640" y="1554480"/>
            <a:ext cx="11064240" cy="4572000"/>
          </a:xfrm>
          <a:prstGeom prst="rect">
            <a:avLst/>
          </a:prstGeom>
          <a:noFill/>
          <a:ln/>
        </p:spPr>
        <p:txBody>
          <a:bodyPr wrap="square" lIns="0" tIns="0" rIns="0" bIns="0" rtlCol="0" anchor="t"/>
          <a:lstStyle/>
          <a:p>
            <a:pPr marL="228600" indent="-228600">
              <a:lnSpc>
                <a:spcPct val="108000"/>
              </a:lnSpc>
              <a:spcAft>
                <a:spcPts val="1000"/>
              </a:spcAft>
              <a:buSzPct val="100000"/>
              <a:buChar char="•"/>
            </a:pPr>
            <a:r>
              <a:rPr lang="en-US" sz="1300" b="1" dirty="0">
                <a:solidFill>
                  <a:srgbClr val="0B2E44"/>
                </a:solidFill>
                <a:latin typeface="Calibri" pitchFamily="34" charset="0"/>
                <a:ea typeface="Calibri" pitchFamily="34" charset="-122"/>
                <a:cs typeface="Calibri" pitchFamily="34" charset="-120"/>
              </a:rPr>
              <a:t>Definition:  </a:t>
            </a:r>
            <a:r>
              <a:rPr lang="en-US" sz="1300" dirty="0">
                <a:solidFill>
                  <a:srgbClr val="1B2430"/>
                </a:solidFill>
                <a:latin typeface="Calibri" pitchFamily="34" charset="0"/>
                <a:ea typeface="Calibri" pitchFamily="34" charset="-122"/>
                <a:cs typeface="Calibri" pitchFamily="34" charset="-120"/>
              </a:rPr>
              <a:t>Physical maps are based on the direct analysis of DNA and place genes in relation to distances measured in base pairs, kilobases, or megabases — generally higher resolution and more accurate than genetic maps.</a:t>
            </a:r>
            <a:endParaRPr lang="en-US" sz="1300" dirty="0"/>
          </a:p>
          <a:p>
            <a:pPr marL="228600" indent="-228600">
              <a:lnSpc>
                <a:spcPct val="108000"/>
              </a:lnSpc>
              <a:spcAft>
                <a:spcPts val="1000"/>
              </a:spcAft>
              <a:buSzPct val="100000"/>
              <a:buChar char="•"/>
            </a:pPr>
            <a:r>
              <a:rPr lang="en-US" sz="1300" b="1" dirty="0">
                <a:solidFill>
                  <a:srgbClr val="0B2E44"/>
                </a:solidFill>
                <a:latin typeface="Calibri" pitchFamily="34" charset="0"/>
                <a:ea typeface="Calibri" pitchFamily="34" charset="-122"/>
                <a:cs typeface="Calibri" pitchFamily="34" charset="-120"/>
              </a:rPr>
              <a:t>Analogy:  </a:t>
            </a:r>
            <a:r>
              <a:rPr lang="en-US" sz="1300" dirty="0">
                <a:solidFill>
                  <a:srgbClr val="1B2430"/>
                </a:solidFill>
                <a:latin typeface="Calibri" pitchFamily="34" charset="0"/>
                <a:ea typeface="Calibri" pitchFamily="34" charset="-122"/>
                <a:cs typeface="Calibri" pitchFamily="34" charset="-120"/>
              </a:rPr>
              <a:t>A physical map is like a neighborhood map showing every house on a street; a genetic map is like a highway map showing only the general locations of major towns.</a:t>
            </a:r>
            <a:endParaRPr lang="en-US" sz="1300" dirty="0"/>
          </a:p>
          <a:p>
            <a:pPr marL="228600" indent="-228600">
              <a:lnSpc>
                <a:spcPct val="108000"/>
              </a:lnSpc>
              <a:spcAft>
                <a:spcPts val="1000"/>
              </a:spcAft>
              <a:buSzPct val="100000"/>
              <a:buChar char="•"/>
            </a:pPr>
            <a:r>
              <a:rPr lang="en-US" sz="1300" b="1" dirty="0">
                <a:solidFill>
                  <a:srgbClr val="0B2E44"/>
                </a:solidFill>
                <a:latin typeface="Calibri" pitchFamily="34" charset="0"/>
                <a:ea typeface="Calibri" pitchFamily="34" charset="-122"/>
                <a:cs typeface="Calibri" pitchFamily="34" charset="-120"/>
              </a:rPr>
              <a:t>Restriction mapping:  </a:t>
            </a:r>
            <a:r>
              <a:rPr lang="en-US" sz="1300" dirty="0">
                <a:solidFill>
                  <a:srgbClr val="1B2430"/>
                </a:solidFill>
                <a:latin typeface="Calibri" pitchFamily="34" charset="0"/>
                <a:ea typeface="Calibri" pitchFamily="34" charset="-122"/>
                <a:cs typeface="Calibri" pitchFamily="34" charset="-120"/>
              </a:rPr>
              <a:t>DNA is cut with a restriction enzyme and fragments separated by gel electrophoresis; the number and position of bands reveal restriction-site distances. Samples cut with one enzyme, a different enzyme, and a double digest allow the sites to be positioned by comparing fragment-size overlaps.</a:t>
            </a:r>
            <a:endParaRPr lang="en-US" sz="1300" dirty="0"/>
          </a:p>
          <a:p>
            <a:pPr marL="228600" indent="-228600">
              <a:lnSpc>
                <a:spcPct val="108000"/>
              </a:lnSpc>
              <a:spcAft>
                <a:spcPts val="1000"/>
              </a:spcAft>
              <a:buSzPct val="100000"/>
              <a:buChar char="•"/>
            </a:pPr>
            <a:r>
              <a:rPr lang="en-US" sz="1300" b="1" dirty="0">
                <a:solidFill>
                  <a:srgbClr val="0B2E44"/>
                </a:solidFill>
                <a:latin typeface="Calibri" pitchFamily="34" charset="0"/>
                <a:ea typeface="Calibri" pitchFamily="34" charset="-122"/>
                <a:cs typeface="Calibri" pitchFamily="34" charset="-120"/>
              </a:rPr>
              <a:t>Scale-up:  </a:t>
            </a:r>
            <a:r>
              <a:rPr lang="en-US" sz="1300" dirty="0">
                <a:solidFill>
                  <a:srgbClr val="1B2430"/>
                </a:solidFill>
                <a:latin typeface="Calibri" pitchFamily="34" charset="0"/>
                <a:ea typeface="Calibri" pitchFamily="34" charset="-122"/>
                <a:cs typeface="Calibri" pitchFamily="34" charset="-120"/>
              </a:rPr>
              <a:t>For long DNA (&gt;30 kb), computer programs determine restriction maps; mapping may be aided by radioactive end-labeling or hybridization probes.</a:t>
            </a:r>
            <a:endParaRPr lang="en-US" sz="1300" dirty="0"/>
          </a:p>
          <a:p>
            <a:pPr marL="228600" indent="-228600">
              <a:lnSpc>
                <a:spcPct val="108000"/>
              </a:lnSpc>
              <a:spcAft>
                <a:spcPts val="1000"/>
              </a:spcAft>
              <a:buSzPct val="100000"/>
              <a:buChar char="•"/>
            </a:pPr>
            <a:r>
              <a:rPr lang="en-US" sz="1300" b="1" dirty="0">
                <a:solidFill>
                  <a:srgbClr val="0B2E44"/>
                </a:solidFill>
                <a:latin typeface="Calibri" pitchFamily="34" charset="0"/>
                <a:ea typeface="Calibri" pitchFamily="34" charset="-122"/>
                <a:cs typeface="Calibri" pitchFamily="34" charset="-120"/>
              </a:rPr>
              <a:t>Other techniques:  </a:t>
            </a:r>
            <a:r>
              <a:rPr lang="en-US" sz="1300" dirty="0">
                <a:solidFill>
                  <a:srgbClr val="1B2430"/>
                </a:solidFill>
                <a:latin typeface="Calibri" pitchFamily="34" charset="0"/>
                <a:ea typeface="Calibri" pitchFamily="34" charset="-122"/>
                <a:cs typeface="Calibri" pitchFamily="34" charset="-120"/>
              </a:rPr>
              <a:t>Sequence-tagged sites (STSs — short unique DNA sequences), in situ hybridization (visually maps markers to chromosome locations), and direct DNA sequencing.</a:t>
            </a:r>
            <a:endParaRPr lang="en-US" sz="1300" dirty="0"/>
          </a:p>
        </p:txBody>
      </p:sp>
      <p:sp>
        <p:nvSpPr>
          <p:cNvPr id="5" name="Text 3"/>
          <p:cNvSpPr/>
          <p:nvPr/>
        </p:nvSpPr>
        <p:spPr>
          <a:xfrm>
            <a:off x="457200" y="6473952"/>
            <a:ext cx="5486400" cy="274320"/>
          </a:xfrm>
          <a:prstGeom prst="rect">
            <a:avLst/>
          </a:prstGeom>
          <a:noFill/>
          <a:ln/>
        </p:spPr>
        <p:txBody>
          <a:bodyPr wrap="square" lIns="0" tIns="0" rIns="0" bIns="0" rtlCol="0" anchor="ctr"/>
          <a:lstStyle/>
          <a:p>
            <a:pPr marL="0" indent="0" algn="l">
              <a:buNone/>
            </a:pPr>
            <a:r>
              <a:rPr lang="en-US" sz="900" kern="0" spc="100" dirty="0">
                <a:solidFill>
                  <a:srgbClr val="5B6B77"/>
                </a:solidFill>
                <a:latin typeface="Calibri" pitchFamily="34" charset="0"/>
                <a:ea typeface="Calibri" pitchFamily="34" charset="-122"/>
                <a:cs typeface="Calibri" pitchFamily="34" charset="-120"/>
              </a:rPr>
              <a:t>GENOMICS</a:t>
            </a:r>
            <a:endParaRPr lang="en-US" sz="900" dirty="0"/>
          </a:p>
        </p:txBody>
      </p:sp>
      <p:sp>
        <p:nvSpPr>
          <p:cNvPr id="6" name="Text 4"/>
          <p:cNvSpPr/>
          <p:nvPr/>
        </p:nvSpPr>
        <p:spPr>
          <a:xfrm>
            <a:off x="11274552" y="6473952"/>
            <a:ext cx="457200" cy="274320"/>
          </a:xfrm>
          <a:prstGeom prst="rect">
            <a:avLst/>
          </a:prstGeom>
          <a:noFill/>
          <a:ln/>
        </p:spPr>
        <p:txBody>
          <a:bodyPr wrap="square" lIns="0" tIns="0" rIns="0" bIns="0" rtlCol="0" anchor="ctr"/>
          <a:lstStyle/>
          <a:p>
            <a:pPr marL="0" indent="0" algn="r">
              <a:buNone/>
            </a:pPr>
            <a:r>
              <a:rPr lang="en-US" sz="900" dirty="0">
                <a:solidFill>
                  <a:srgbClr val="5B6B77"/>
                </a:solidFill>
                <a:latin typeface="Calibri" pitchFamily="34" charset="0"/>
                <a:ea typeface="Calibri" pitchFamily="34" charset="-122"/>
                <a:cs typeface="Calibri" pitchFamily="34" charset="-120"/>
              </a:rPr>
              <a:t>6</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29184"/>
            <a:ext cx="10058400" cy="292608"/>
          </a:xfrm>
          <a:prstGeom prst="rect">
            <a:avLst/>
          </a:prstGeom>
          <a:noFill/>
          <a:ln/>
        </p:spPr>
        <p:txBody>
          <a:bodyPr wrap="square" lIns="0" tIns="0" rIns="0" bIns="0" rtlCol="0" anchor="ctr"/>
          <a:lstStyle/>
          <a:p>
            <a:pPr marL="0" indent="0">
              <a:buNone/>
            </a:pPr>
            <a:r>
              <a:rPr lang="en-US" sz="1200" b="1" kern="0" spc="200" dirty="0">
                <a:solidFill>
                  <a:srgbClr val="C4863A"/>
                </a:solidFill>
                <a:latin typeface="Calibri" pitchFamily="34" charset="0"/>
                <a:ea typeface="Calibri" pitchFamily="34" charset="-122"/>
                <a:cs typeface="Calibri" pitchFamily="34" charset="-120"/>
              </a:rPr>
              <a:t>20.1 STRUCTURAL GENOMICS</a:t>
            </a:r>
            <a:endParaRPr lang="en-US" sz="1200" dirty="0"/>
          </a:p>
        </p:txBody>
      </p:sp>
      <p:sp>
        <p:nvSpPr>
          <p:cNvPr id="3" name="Text 1"/>
          <p:cNvSpPr/>
          <p:nvPr/>
        </p:nvSpPr>
        <p:spPr>
          <a:xfrm>
            <a:off x="548640" y="603504"/>
            <a:ext cx="11064240" cy="777240"/>
          </a:xfrm>
          <a:prstGeom prst="rect">
            <a:avLst/>
          </a:prstGeom>
          <a:noFill/>
          <a:ln/>
        </p:spPr>
        <p:txBody>
          <a:bodyPr wrap="square" lIns="0" tIns="0" rIns="0" bIns="0" rtlCol="0" anchor="ctr"/>
          <a:lstStyle/>
          <a:p>
            <a:pPr marL="0" indent="0" algn="l">
              <a:buNone/>
            </a:pPr>
            <a:r>
              <a:rPr lang="en-US" sz="2800" b="1" dirty="0">
                <a:solidFill>
                  <a:srgbClr val="0B2E44"/>
                </a:solidFill>
                <a:latin typeface="Cambria" pitchFamily="34" charset="0"/>
                <a:ea typeface="Cambria" pitchFamily="34" charset="-122"/>
                <a:cs typeface="Cambria" pitchFamily="34" charset="-120"/>
              </a:rPr>
              <a:t>Milestones in Whole-Genome Sequencing</a:t>
            </a:r>
            <a:endParaRPr lang="en-US" sz="2800" dirty="0"/>
          </a:p>
        </p:txBody>
      </p:sp>
      <p:sp>
        <p:nvSpPr>
          <p:cNvPr id="4" name="Text 2"/>
          <p:cNvSpPr/>
          <p:nvPr/>
        </p:nvSpPr>
        <p:spPr>
          <a:xfrm>
            <a:off x="548640" y="1417320"/>
            <a:ext cx="11064240" cy="457200"/>
          </a:xfrm>
          <a:prstGeom prst="rect">
            <a:avLst/>
          </a:prstGeom>
          <a:noFill/>
          <a:ln/>
        </p:spPr>
        <p:txBody>
          <a:bodyPr wrap="square" lIns="0" tIns="0" rIns="0" bIns="0" rtlCol="0" anchor="ctr"/>
          <a:lstStyle/>
          <a:p>
            <a:pPr marL="0" indent="0">
              <a:buNone/>
            </a:pPr>
            <a:r>
              <a:rPr lang="en-US" sz="1250" i="1" dirty="0">
                <a:solidFill>
                  <a:srgbClr val="5B6B77"/>
                </a:solidFill>
                <a:latin typeface="Calibri" pitchFamily="34" charset="0"/>
                <a:ea typeface="Calibri" pitchFamily="34" charset="-122"/>
                <a:cs typeface="Calibri" pitchFamily="34" charset="-120"/>
              </a:rPr>
              <a:t>The ultimate goal of structural genomics is the ordered nucleotide sequence of an entire genome. Because only ~500–700 nucleotides can be sequenced at a time, a genome must be broken into thousands to millions of overlapping fragments, sequenced, and reassembled.</a:t>
            </a:r>
            <a:endParaRPr lang="en-US" sz="1250" dirty="0"/>
          </a:p>
        </p:txBody>
      </p:sp>
      <p:sp>
        <p:nvSpPr>
          <p:cNvPr id="5" name="Shape 3"/>
          <p:cNvSpPr/>
          <p:nvPr/>
        </p:nvSpPr>
        <p:spPr>
          <a:xfrm>
            <a:off x="548640" y="2103120"/>
            <a:ext cx="2560320" cy="1828800"/>
          </a:xfrm>
          <a:prstGeom prst="roundRect">
            <a:avLst>
              <a:gd name="adj" fmla="val 3500"/>
            </a:avLst>
          </a:prstGeom>
          <a:solidFill>
            <a:srgbClr val="0B2E44"/>
          </a:solidFill>
          <a:ln/>
        </p:spPr>
      </p:sp>
      <p:sp>
        <p:nvSpPr>
          <p:cNvPr id="6" name="Text 4"/>
          <p:cNvSpPr/>
          <p:nvPr/>
        </p:nvSpPr>
        <p:spPr>
          <a:xfrm>
            <a:off x="548640" y="2240280"/>
            <a:ext cx="2560320" cy="960120"/>
          </a:xfrm>
          <a:prstGeom prst="rect">
            <a:avLst/>
          </a:prstGeom>
          <a:noFill/>
          <a:ln/>
        </p:spPr>
        <p:txBody>
          <a:bodyPr wrap="square" lIns="0" tIns="0" rIns="0" bIns="0" rtlCol="0" anchor="ctr"/>
          <a:lstStyle/>
          <a:p>
            <a:pPr marL="0" indent="0" algn="ctr">
              <a:buNone/>
            </a:pPr>
            <a:r>
              <a:rPr lang="en-US" sz="3000" b="1" dirty="0">
                <a:solidFill>
                  <a:srgbClr val="E3A857"/>
                </a:solidFill>
                <a:latin typeface="Cambria" pitchFamily="34" charset="0"/>
                <a:ea typeface="Cambria" pitchFamily="34" charset="-122"/>
                <a:cs typeface="Cambria" pitchFamily="34" charset="-120"/>
              </a:rPr>
              <a:t>1982</a:t>
            </a:r>
            <a:endParaRPr lang="en-US" sz="3000" dirty="0"/>
          </a:p>
        </p:txBody>
      </p:sp>
      <p:sp>
        <p:nvSpPr>
          <p:cNvPr id="7" name="Text 5"/>
          <p:cNvSpPr/>
          <p:nvPr/>
        </p:nvSpPr>
        <p:spPr>
          <a:xfrm>
            <a:off x="685800" y="3200400"/>
            <a:ext cx="2286000" cy="640080"/>
          </a:xfrm>
          <a:prstGeom prst="rect">
            <a:avLst/>
          </a:prstGeom>
          <a:noFill/>
          <a:ln/>
        </p:spPr>
        <p:txBody>
          <a:bodyPr wrap="square" lIns="0" tIns="0" rIns="0" bIns="0" rtlCol="0" anchor="ctr"/>
          <a:lstStyle/>
          <a:p>
            <a:pPr marL="0" indent="0" algn="ctr">
              <a:buNone/>
            </a:pPr>
            <a:r>
              <a:rPr lang="en-US" sz="1100" dirty="0">
                <a:solidFill>
                  <a:srgbClr val="E8F0F2"/>
                </a:solidFill>
                <a:latin typeface="Calibri" pitchFamily="34" charset="0"/>
                <a:ea typeface="Calibri" pitchFamily="34" charset="-122"/>
                <a:cs typeface="Calibri" pitchFamily="34" charset="-120"/>
              </a:rPr>
              <a:t>Bacteriophage λ genome (49,000 bp) — first genome sequenced</a:t>
            </a:r>
            <a:endParaRPr lang="en-US" sz="1100" dirty="0"/>
          </a:p>
        </p:txBody>
      </p:sp>
      <p:sp>
        <p:nvSpPr>
          <p:cNvPr id="8" name="Shape 6"/>
          <p:cNvSpPr/>
          <p:nvPr/>
        </p:nvSpPr>
        <p:spPr>
          <a:xfrm>
            <a:off x="3383280" y="2103120"/>
            <a:ext cx="2560320" cy="1828800"/>
          </a:xfrm>
          <a:prstGeom prst="roundRect">
            <a:avLst>
              <a:gd name="adj" fmla="val 3500"/>
            </a:avLst>
          </a:prstGeom>
          <a:solidFill>
            <a:srgbClr val="0B2E44"/>
          </a:solidFill>
          <a:ln/>
        </p:spPr>
      </p:sp>
      <p:sp>
        <p:nvSpPr>
          <p:cNvPr id="9" name="Text 7"/>
          <p:cNvSpPr/>
          <p:nvPr/>
        </p:nvSpPr>
        <p:spPr>
          <a:xfrm>
            <a:off x="3383280" y="2240280"/>
            <a:ext cx="2560320" cy="960120"/>
          </a:xfrm>
          <a:prstGeom prst="rect">
            <a:avLst/>
          </a:prstGeom>
          <a:noFill/>
          <a:ln/>
        </p:spPr>
        <p:txBody>
          <a:bodyPr wrap="square" lIns="0" tIns="0" rIns="0" bIns="0" rtlCol="0" anchor="ctr"/>
          <a:lstStyle/>
          <a:p>
            <a:pPr marL="0" indent="0" algn="ctr">
              <a:buNone/>
            </a:pPr>
            <a:r>
              <a:rPr lang="en-US" sz="3000" b="1" dirty="0">
                <a:solidFill>
                  <a:srgbClr val="E3A857"/>
                </a:solidFill>
                <a:latin typeface="Cambria" pitchFamily="34" charset="0"/>
                <a:ea typeface="Cambria" pitchFamily="34" charset="-122"/>
                <a:cs typeface="Cambria" pitchFamily="34" charset="-120"/>
              </a:rPr>
              <a:t>1995</a:t>
            </a:r>
            <a:endParaRPr lang="en-US" sz="3000" dirty="0"/>
          </a:p>
        </p:txBody>
      </p:sp>
      <p:sp>
        <p:nvSpPr>
          <p:cNvPr id="10" name="Text 8"/>
          <p:cNvSpPr/>
          <p:nvPr/>
        </p:nvSpPr>
        <p:spPr>
          <a:xfrm>
            <a:off x="3520440" y="3200400"/>
            <a:ext cx="2286000" cy="640080"/>
          </a:xfrm>
          <a:prstGeom prst="rect">
            <a:avLst/>
          </a:prstGeom>
          <a:noFill/>
          <a:ln/>
        </p:spPr>
        <p:txBody>
          <a:bodyPr wrap="square" lIns="0" tIns="0" rIns="0" bIns="0" rtlCol="0" anchor="ctr"/>
          <a:lstStyle/>
          <a:p>
            <a:pPr marL="0" indent="0" algn="ctr">
              <a:buNone/>
            </a:pPr>
            <a:r>
              <a:rPr lang="en-US" sz="1100" dirty="0">
                <a:solidFill>
                  <a:srgbClr val="E8F0F2"/>
                </a:solidFill>
                <a:latin typeface="Calibri" pitchFamily="34" charset="0"/>
                <a:ea typeface="Calibri" pitchFamily="34" charset="-122"/>
                <a:cs typeface="Calibri" pitchFamily="34" charset="-120"/>
              </a:rPr>
              <a:t>Haemophilus influenzae (1.8 Mb) — first free-living organism (Venter, Fraser &amp; Smith)</a:t>
            </a:r>
            <a:endParaRPr lang="en-US" sz="1100" dirty="0"/>
          </a:p>
        </p:txBody>
      </p:sp>
      <p:sp>
        <p:nvSpPr>
          <p:cNvPr id="11" name="Shape 9"/>
          <p:cNvSpPr/>
          <p:nvPr/>
        </p:nvSpPr>
        <p:spPr>
          <a:xfrm>
            <a:off x="6217920" y="2103120"/>
            <a:ext cx="2560320" cy="1828800"/>
          </a:xfrm>
          <a:prstGeom prst="roundRect">
            <a:avLst>
              <a:gd name="adj" fmla="val 3500"/>
            </a:avLst>
          </a:prstGeom>
          <a:solidFill>
            <a:srgbClr val="0B2E44"/>
          </a:solidFill>
          <a:ln/>
        </p:spPr>
      </p:sp>
      <p:sp>
        <p:nvSpPr>
          <p:cNvPr id="12" name="Text 10"/>
          <p:cNvSpPr/>
          <p:nvPr/>
        </p:nvSpPr>
        <p:spPr>
          <a:xfrm>
            <a:off x="6217920" y="2240280"/>
            <a:ext cx="2560320" cy="960120"/>
          </a:xfrm>
          <a:prstGeom prst="rect">
            <a:avLst/>
          </a:prstGeom>
          <a:noFill/>
          <a:ln/>
        </p:spPr>
        <p:txBody>
          <a:bodyPr wrap="square" lIns="0" tIns="0" rIns="0" bIns="0" rtlCol="0" anchor="ctr"/>
          <a:lstStyle/>
          <a:p>
            <a:pPr marL="0" indent="0" algn="ctr">
              <a:buNone/>
            </a:pPr>
            <a:r>
              <a:rPr lang="en-US" sz="3000" b="1" dirty="0">
                <a:solidFill>
                  <a:srgbClr val="E3A857"/>
                </a:solidFill>
                <a:latin typeface="Cambria" pitchFamily="34" charset="0"/>
                <a:ea typeface="Cambria" pitchFamily="34" charset="-122"/>
                <a:cs typeface="Cambria" pitchFamily="34" charset="-120"/>
              </a:rPr>
              <a:t>1996–2000</a:t>
            </a:r>
            <a:endParaRPr lang="en-US" sz="3000" dirty="0"/>
          </a:p>
        </p:txBody>
      </p:sp>
      <p:sp>
        <p:nvSpPr>
          <p:cNvPr id="13" name="Text 11"/>
          <p:cNvSpPr/>
          <p:nvPr/>
        </p:nvSpPr>
        <p:spPr>
          <a:xfrm>
            <a:off x="6355080" y="3200400"/>
            <a:ext cx="2286000" cy="640080"/>
          </a:xfrm>
          <a:prstGeom prst="rect">
            <a:avLst/>
          </a:prstGeom>
          <a:noFill/>
          <a:ln/>
        </p:spPr>
        <p:txBody>
          <a:bodyPr wrap="square" lIns="0" tIns="0" rIns="0" bIns="0" rtlCol="0" anchor="ctr"/>
          <a:lstStyle/>
          <a:p>
            <a:pPr marL="0" indent="0" algn="ctr">
              <a:buNone/>
            </a:pPr>
            <a:r>
              <a:rPr lang="en-US" sz="1100" dirty="0">
                <a:solidFill>
                  <a:srgbClr val="E8F0F2"/>
                </a:solidFill>
                <a:latin typeface="Calibri" pitchFamily="34" charset="0"/>
                <a:ea typeface="Calibri" pitchFamily="34" charset="-122"/>
                <a:cs typeface="Calibri" pitchFamily="34" charset="-120"/>
              </a:rPr>
              <a:t>Yeast (1996) → E. coli (1997) → C. elegans (1998) → Drosophila &amp; Arabidopsis (2000)</a:t>
            </a:r>
            <a:endParaRPr lang="en-US" sz="1100" dirty="0"/>
          </a:p>
        </p:txBody>
      </p:sp>
      <p:sp>
        <p:nvSpPr>
          <p:cNvPr id="14" name="Shape 12"/>
          <p:cNvSpPr/>
          <p:nvPr/>
        </p:nvSpPr>
        <p:spPr>
          <a:xfrm>
            <a:off x="9052560" y="2103120"/>
            <a:ext cx="2560320" cy="1828800"/>
          </a:xfrm>
          <a:prstGeom prst="roundRect">
            <a:avLst>
              <a:gd name="adj" fmla="val 3500"/>
            </a:avLst>
          </a:prstGeom>
          <a:solidFill>
            <a:srgbClr val="0B2E44"/>
          </a:solidFill>
          <a:ln/>
        </p:spPr>
      </p:sp>
      <p:sp>
        <p:nvSpPr>
          <p:cNvPr id="15" name="Text 13"/>
          <p:cNvSpPr/>
          <p:nvPr/>
        </p:nvSpPr>
        <p:spPr>
          <a:xfrm>
            <a:off x="9052560" y="2240280"/>
            <a:ext cx="2560320" cy="960120"/>
          </a:xfrm>
          <a:prstGeom prst="rect">
            <a:avLst/>
          </a:prstGeom>
          <a:noFill/>
          <a:ln/>
        </p:spPr>
        <p:txBody>
          <a:bodyPr wrap="square" lIns="0" tIns="0" rIns="0" bIns="0" rtlCol="0" anchor="ctr"/>
          <a:lstStyle/>
          <a:p>
            <a:pPr marL="0" indent="0" algn="ctr">
              <a:buNone/>
            </a:pPr>
            <a:r>
              <a:rPr lang="en-US" sz="3000" b="1" dirty="0">
                <a:solidFill>
                  <a:srgbClr val="E3A857"/>
                </a:solidFill>
                <a:latin typeface="Cambria" pitchFamily="34" charset="0"/>
                <a:ea typeface="Cambria" pitchFamily="34" charset="-122"/>
                <a:cs typeface="Cambria" pitchFamily="34" charset="-120"/>
              </a:rPr>
              <a:t>2003</a:t>
            </a:r>
            <a:endParaRPr lang="en-US" sz="3000" dirty="0"/>
          </a:p>
        </p:txBody>
      </p:sp>
      <p:sp>
        <p:nvSpPr>
          <p:cNvPr id="16" name="Text 14"/>
          <p:cNvSpPr/>
          <p:nvPr/>
        </p:nvSpPr>
        <p:spPr>
          <a:xfrm>
            <a:off x="9189720" y="3200400"/>
            <a:ext cx="2286000" cy="640080"/>
          </a:xfrm>
          <a:prstGeom prst="rect">
            <a:avLst/>
          </a:prstGeom>
          <a:noFill/>
          <a:ln/>
        </p:spPr>
        <p:txBody>
          <a:bodyPr wrap="square" lIns="0" tIns="0" rIns="0" bIns="0" rtlCol="0" anchor="ctr"/>
          <a:lstStyle/>
          <a:p>
            <a:pPr marL="0" indent="0" algn="ctr">
              <a:buNone/>
            </a:pPr>
            <a:r>
              <a:rPr lang="en-US" sz="1100" dirty="0">
                <a:solidFill>
                  <a:srgbClr val="E8F0F2"/>
                </a:solidFill>
                <a:latin typeface="Calibri" pitchFamily="34" charset="0"/>
                <a:ea typeface="Calibri" pitchFamily="34" charset="-122"/>
                <a:cs typeface="Calibri" pitchFamily="34" charset="-120"/>
              </a:rPr>
              <a:t>Human Genome Project sequencing completed</a:t>
            </a:r>
            <a:endParaRPr lang="en-US" sz="1100" dirty="0"/>
          </a:p>
        </p:txBody>
      </p:sp>
      <p:sp>
        <p:nvSpPr>
          <p:cNvPr id="17" name="Text 15"/>
          <p:cNvSpPr/>
          <p:nvPr/>
        </p:nvSpPr>
        <p:spPr>
          <a:xfrm>
            <a:off x="457200" y="6473952"/>
            <a:ext cx="5486400" cy="274320"/>
          </a:xfrm>
          <a:prstGeom prst="rect">
            <a:avLst/>
          </a:prstGeom>
          <a:noFill/>
          <a:ln/>
        </p:spPr>
        <p:txBody>
          <a:bodyPr wrap="square" lIns="0" tIns="0" rIns="0" bIns="0" rtlCol="0" anchor="ctr"/>
          <a:lstStyle/>
          <a:p>
            <a:pPr marL="0" indent="0" algn="l">
              <a:buNone/>
            </a:pPr>
            <a:r>
              <a:rPr lang="en-US" sz="900" kern="0" spc="100" dirty="0">
                <a:solidFill>
                  <a:srgbClr val="5B6B77"/>
                </a:solidFill>
                <a:latin typeface="Calibri" pitchFamily="34" charset="0"/>
                <a:ea typeface="Calibri" pitchFamily="34" charset="-122"/>
                <a:cs typeface="Calibri" pitchFamily="34" charset="-120"/>
              </a:rPr>
              <a:t>GENOMICS</a:t>
            </a:r>
            <a:endParaRPr lang="en-US" sz="900" dirty="0"/>
          </a:p>
        </p:txBody>
      </p:sp>
      <p:sp>
        <p:nvSpPr>
          <p:cNvPr id="18" name="Text 16"/>
          <p:cNvSpPr/>
          <p:nvPr/>
        </p:nvSpPr>
        <p:spPr>
          <a:xfrm>
            <a:off x="11274552" y="6473952"/>
            <a:ext cx="457200" cy="274320"/>
          </a:xfrm>
          <a:prstGeom prst="rect">
            <a:avLst/>
          </a:prstGeom>
          <a:noFill/>
          <a:ln/>
        </p:spPr>
        <p:txBody>
          <a:bodyPr wrap="square" lIns="0" tIns="0" rIns="0" bIns="0" rtlCol="0" anchor="ctr"/>
          <a:lstStyle/>
          <a:p>
            <a:pPr marL="0" indent="0" algn="r">
              <a:buNone/>
            </a:pPr>
            <a:r>
              <a:rPr lang="en-US" sz="900" dirty="0">
                <a:solidFill>
                  <a:srgbClr val="5B6B77"/>
                </a:solidFill>
                <a:latin typeface="Calibri" pitchFamily="34" charset="0"/>
                <a:ea typeface="Calibri" pitchFamily="34" charset="-122"/>
                <a:cs typeface="Calibri" pitchFamily="34" charset="-120"/>
              </a:rPr>
              <a:t>7</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29184"/>
            <a:ext cx="10058400" cy="292608"/>
          </a:xfrm>
          <a:prstGeom prst="rect">
            <a:avLst/>
          </a:prstGeom>
          <a:noFill/>
          <a:ln/>
        </p:spPr>
        <p:txBody>
          <a:bodyPr wrap="square" lIns="0" tIns="0" rIns="0" bIns="0" rtlCol="0" anchor="ctr"/>
          <a:lstStyle/>
          <a:p>
            <a:pPr marL="0" indent="0">
              <a:buNone/>
            </a:pPr>
            <a:r>
              <a:rPr lang="en-US" sz="1200" b="1" kern="0" spc="200" dirty="0">
                <a:solidFill>
                  <a:srgbClr val="C4863A"/>
                </a:solidFill>
                <a:latin typeface="Calibri" pitchFamily="34" charset="0"/>
                <a:ea typeface="Calibri" pitchFamily="34" charset="-122"/>
                <a:cs typeface="Calibri" pitchFamily="34" charset="-120"/>
              </a:rPr>
              <a:t>20.1 STRUCTURAL GENOMICS</a:t>
            </a:r>
            <a:endParaRPr lang="en-US" sz="1200" dirty="0"/>
          </a:p>
        </p:txBody>
      </p:sp>
      <p:sp>
        <p:nvSpPr>
          <p:cNvPr id="3" name="Text 1"/>
          <p:cNvSpPr/>
          <p:nvPr/>
        </p:nvSpPr>
        <p:spPr>
          <a:xfrm>
            <a:off x="548640" y="603504"/>
            <a:ext cx="11064240" cy="777240"/>
          </a:xfrm>
          <a:prstGeom prst="rect">
            <a:avLst/>
          </a:prstGeom>
          <a:noFill/>
          <a:ln/>
        </p:spPr>
        <p:txBody>
          <a:bodyPr wrap="square" lIns="0" tIns="0" rIns="0" bIns="0" rtlCol="0" anchor="ctr"/>
          <a:lstStyle/>
          <a:p>
            <a:pPr marL="0" indent="0" algn="l">
              <a:buNone/>
            </a:pPr>
            <a:r>
              <a:rPr lang="en-US" sz="2800" b="1" dirty="0">
                <a:solidFill>
                  <a:srgbClr val="0B2E44"/>
                </a:solidFill>
                <a:latin typeface="Cambria" pitchFamily="34" charset="0"/>
                <a:ea typeface="Cambria" pitchFamily="34" charset="-122"/>
                <a:cs typeface="Cambria" pitchFamily="34" charset="-120"/>
              </a:rPr>
              <a:t>Assembling a Genome: Two Approaches</a:t>
            </a:r>
            <a:endParaRPr lang="en-US" sz="2800" dirty="0"/>
          </a:p>
        </p:txBody>
      </p:sp>
      <p:sp>
        <p:nvSpPr>
          <p:cNvPr id="4" name="Text 2"/>
          <p:cNvSpPr/>
          <p:nvPr/>
        </p:nvSpPr>
        <p:spPr>
          <a:xfrm>
            <a:off x="548640" y="1554480"/>
            <a:ext cx="5394960" cy="365760"/>
          </a:xfrm>
          <a:prstGeom prst="rect">
            <a:avLst/>
          </a:prstGeom>
          <a:noFill/>
          <a:ln/>
        </p:spPr>
        <p:txBody>
          <a:bodyPr wrap="square" lIns="0" tIns="0" rIns="0" bIns="0" rtlCol="0" anchor="ctr"/>
          <a:lstStyle/>
          <a:p>
            <a:pPr marL="0" indent="0">
              <a:buNone/>
            </a:pPr>
            <a:r>
              <a:rPr lang="en-US" sz="1400" b="1" dirty="0">
                <a:solidFill>
                  <a:srgbClr val="1B6B84"/>
                </a:solidFill>
                <a:latin typeface="Calibri" pitchFamily="34" charset="0"/>
                <a:ea typeface="Calibri" pitchFamily="34" charset="-122"/>
                <a:cs typeface="Calibri" pitchFamily="34" charset="-120"/>
              </a:rPr>
              <a:t>Map-Based Sequencing</a:t>
            </a:r>
            <a:endParaRPr lang="en-US" sz="1400" dirty="0"/>
          </a:p>
        </p:txBody>
      </p:sp>
      <p:sp>
        <p:nvSpPr>
          <p:cNvPr id="5" name="Text 3"/>
          <p:cNvSpPr/>
          <p:nvPr/>
        </p:nvSpPr>
        <p:spPr>
          <a:xfrm>
            <a:off x="6263640" y="1554480"/>
            <a:ext cx="5394960" cy="365760"/>
          </a:xfrm>
          <a:prstGeom prst="rect">
            <a:avLst/>
          </a:prstGeom>
          <a:noFill/>
          <a:ln/>
        </p:spPr>
        <p:txBody>
          <a:bodyPr wrap="square" lIns="0" tIns="0" rIns="0" bIns="0" rtlCol="0" anchor="ctr"/>
          <a:lstStyle/>
          <a:p>
            <a:pPr marL="0" indent="0">
              <a:buNone/>
            </a:pPr>
            <a:r>
              <a:rPr lang="en-US" sz="1400" b="1" dirty="0">
                <a:solidFill>
                  <a:srgbClr val="1B6B84"/>
                </a:solidFill>
                <a:latin typeface="Calibri" pitchFamily="34" charset="0"/>
                <a:ea typeface="Calibri" pitchFamily="34" charset="-122"/>
                <a:cs typeface="Calibri" pitchFamily="34" charset="-120"/>
              </a:rPr>
              <a:t>Whole-Genome Shotgun Sequencing</a:t>
            </a:r>
            <a:endParaRPr lang="en-US" sz="1400" dirty="0"/>
          </a:p>
        </p:txBody>
      </p:sp>
      <p:sp>
        <p:nvSpPr>
          <p:cNvPr id="6" name="Text 4"/>
          <p:cNvSpPr/>
          <p:nvPr/>
        </p:nvSpPr>
        <p:spPr>
          <a:xfrm>
            <a:off x="548640" y="2011680"/>
            <a:ext cx="5394960" cy="4206240"/>
          </a:xfrm>
          <a:prstGeom prst="rect">
            <a:avLst/>
          </a:prstGeom>
          <a:noFill/>
          <a:ln/>
        </p:spPr>
        <p:txBody>
          <a:bodyPr wrap="square" lIns="0" tIns="0" rIns="0" bIns="0" rtlCol="0" anchor="t"/>
          <a:lstStyle/>
          <a:p>
            <a:pPr marL="228600" indent="-228600">
              <a:lnSpc>
                <a:spcPct val="108000"/>
              </a:lnSpc>
              <a:spcAft>
                <a:spcPts val="1000"/>
              </a:spcAft>
              <a:buSzPct val="100000"/>
              <a:buChar char="•"/>
            </a:pPr>
            <a:r>
              <a:rPr lang="en-US" sz="1200" dirty="0">
                <a:solidFill>
                  <a:srgbClr val="1B2430"/>
                </a:solidFill>
                <a:latin typeface="Calibri" pitchFamily="34" charset="0"/>
                <a:ea typeface="Calibri" pitchFamily="34" charset="-122"/>
                <a:cs typeface="Calibri" pitchFamily="34" charset="-120"/>
              </a:rPr>
              <a:t>Short sequenced fragments are assembled by first building detailed genetic and physical maps that place genetic markers at regular intervals along each chromosome.</a:t>
            </a:r>
            <a:endParaRPr lang="en-US" sz="1200" dirty="0"/>
          </a:p>
          <a:p>
            <a:pPr marL="228600" indent="-228600">
              <a:lnSpc>
                <a:spcPct val="108000"/>
              </a:lnSpc>
              <a:spcAft>
                <a:spcPts val="1000"/>
              </a:spcAft>
              <a:buSzPct val="100000"/>
              <a:buChar char="•"/>
            </a:pPr>
            <a:r>
              <a:rPr lang="en-US" sz="1200" dirty="0">
                <a:solidFill>
                  <a:srgbClr val="1B2430"/>
                </a:solidFill>
                <a:latin typeface="Calibri" pitchFamily="34" charset="0"/>
                <a:ea typeface="Calibri" pitchFamily="34" charset="-122"/>
                <a:cs typeface="Calibri" pitchFamily="34" charset="-120"/>
              </a:rPr>
              <a:t>Chromosomes are separated by pulsed-field gel electrophoresis (PFGE) or flow cytometry, then cut by partial restriction digestion into overlapping fragments cloned in YACs/BACs/cosmids.</a:t>
            </a:r>
            <a:endParaRPr lang="en-US" sz="1200" dirty="0"/>
          </a:p>
          <a:p>
            <a:pPr marL="228600" indent="-228600">
              <a:lnSpc>
                <a:spcPct val="108000"/>
              </a:lnSpc>
              <a:spcAft>
                <a:spcPts val="1000"/>
              </a:spcAft>
              <a:buSzPct val="100000"/>
              <a:buChar char="•"/>
            </a:pPr>
            <a:r>
              <a:rPr lang="en-US" sz="1200" dirty="0">
                <a:solidFill>
                  <a:srgbClr val="1B2430"/>
                </a:solidFill>
                <a:latin typeface="Calibri" pitchFamily="34" charset="0"/>
                <a:ea typeface="Calibri" pitchFamily="34" charset="-122"/>
                <a:cs typeface="Calibri" pitchFamily="34" charset="-120"/>
              </a:rPr>
              <a:t>Overlapping large-insert clones are assembled into a contig — a continuous stretch of DNA — using genetic markers or restriction “fingerprints.”</a:t>
            </a:r>
            <a:endParaRPr lang="en-US" sz="1200" dirty="0"/>
          </a:p>
          <a:p>
            <a:pPr marL="228600" indent="-228600">
              <a:lnSpc>
                <a:spcPct val="108000"/>
              </a:lnSpc>
              <a:spcAft>
                <a:spcPts val="1000"/>
              </a:spcAft>
              <a:buSzPct val="100000"/>
              <a:buChar char="•"/>
            </a:pPr>
            <a:r>
              <a:rPr lang="en-US" sz="1200" dirty="0">
                <a:solidFill>
                  <a:srgbClr val="1B2430"/>
                </a:solidFill>
                <a:latin typeface="Calibri" pitchFamily="34" charset="0"/>
                <a:ea typeface="Calibri" pitchFamily="34" charset="-122"/>
                <a:cs typeface="Calibri" pitchFamily="34" charset="-120"/>
              </a:rPr>
              <a:t>Selected clones are fractured into small-insert subclones, sequenced, and reassembled using sequence overlap; contigs are then joined and gaps filled.</a:t>
            </a:r>
            <a:endParaRPr lang="en-US" sz="1200" dirty="0"/>
          </a:p>
          <a:p>
            <a:pPr marL="228600" indent="-228600">
              <a:lnSpc>
                <a:spcPct val="108000"/>
              </a:lnSpc>
              <a:spcAft>
                <a:spcPts val="1000"/>
              </a:spcAft>
              <a:buSzPct val="100000"/>
              <a:buChar char="•"/>
            </a:pPr>
            <a:r>
              <a:rPr lang="en-US" sz="1200" dirty="0">
                <a:solidFill>
                  <a:srgbClr val="1B2430"/>
                </a:solidFill>
                <a:latin typeface="Calibri" pitchFamily="34" charset="0"/>
                <a:ea typeface="Calibri" pitchFamily="34" charset="-122"/>
                <a:cs typeface="Calibri" pitchFamily="34" charset="-120"/>
              </a:rPr>
              <a:t>Used by the International Human Genome Sequencing Consortium, with BAC clones of ~150,000 bp each.</a:t>
            </a:r>
            <a:endParaRPr lang="en-US" sz="1200" dirty="0"/>
          </a:p>
        </p:txBody>
      </p:sp>
      <p:sp>
        <p:nvSpPr>
          <p:cNvPr id="7" name="Text 5"/>
          <p:cNvSpPr/>
          <p:nvPr/>
        </p:nvSpPr>
        <p:spPr>
          <a:xfrm>
            <a:off x="6263640" y="2011680"/>
            <a:ext cx="5394960" cy="4206240"/>
          </a:xfrm>
          <a:prstGeom prst="rect">
            <a:avLst/>
          </a:prstGeom>
          <a:noFill/>
          <a:ln/>
        </p:spPr>
        <p:txBody>
          <a:bodyPr wrap="square" lIns="0" tIns="0" rIns="0" bIns="0" rtlCol="0" anchor="t"/>
          <a:lstStyle/>
          <a:p>
            <a:pPr marL="228600" indent="-228600">
              <a:lnSpc>
                <a:spcPct val="108000"/>
              </a:lnSpc>
              <a:spcAft>
                <a:spcPts val="1000"/>
              </a:spcAft>
              <a:buSzPct val="100000"/>
              <a:buChar char="•"/>
            </a:pPr>
            <a:r>
              <a:rPr lang="en-US" sz="1200" dirty="0">
                <a:solidFill>
                  <a:srgbClr val="1B2430"/>
                </a:solidFill>
                <a:latin typeface="Calibri" pitchFamily="34" charset="0"/>
                <a:ea typeface="Calibri" pitchFamily="34" charset="-122"/>
                <a:cs typeface="Calibri" pitchFamily="34" charset="-120"/>
              </a:rPr>
              <a:t>Proposed by Craig Venter (Celera Genomics, 1998) as a faster alternative to the map-based approach.</a:t>
            </a:r>
            <a:endParaRPr lang="en-US" sz="1200" dirty="0"/>
          </a:p>
          <a:p>
            <a:pPr marL="228600" indent="-228600">
              <a:lnSpc>
                <a:spcPct val="108000"/>
              </a:lnSpc>
              <a:spcAft>
                <a:spcPts val="1000"/>
              </a:spcAft>
              <a:buSzPct val="100000"/>
              <a:buChar char="•"/>
            </a:pPr>
            <a:r>
              <a:rPr lang="en-US" sz="1200" dirty="0">
                <a:solidFill>
                  <a:srgbClr val="1B2430"/>
                </a:solidFill>
                <a:latin typeface="Calibri" pitchFamily="34" charset="0"/>
                <a:ea typeface="Calibri" pitchFamily="34" charset="-122"/>
                <a:cs typeface="Calibri" pitchFamily="34" charset="-120"/>
              </a:rPr>
              <a:t>Small-insert clones are prepared directly from genomic DNA (no prior map needed) and sequenced.</a:t>
            </a:r>
            <a:endParaRPr lang="en-US" sz="1200" dirty="0"/>
          </a:p>
          <a:p>
            <a:pPr marL="228600" indent="-228600">
              <a:lnSpc>
                <a:spcPct val="108000"/>
              </a:lnSpc>
              <a:spcAft>
                <a:spcPts val="1000"/>
              </a:spcAft>
              <a:buSzPct val="100000"/>
              <a:buChar char="•"/>
            </a:pPr>
            <a:r>
              <a:rPr lang="en-US" sz="1200" dirty="0">
                <a:solidFill>
                  <a:srgbClr val="1B2430"/>
                </a:solidFill>
                <a:latin typeface="Calibri" pitchFamily="34" charset="0"/>
                <a:ea typeface="Calibri" pitchFamily="34" charset="-122"/>
                <a:cs typeface="Calibri" pitchFamily="34" charset="-120"/>
              </a:rPr>
              <a:t>Powerful computer programs assemble the entire genome purely by examining sequence overlap among reads.</a:t>
            </a:r>
            <a:endParaRPr lang="en-US" sz="1200" dirty="0"/>
          </a:p>
          <a:p>
            <a:pPr marL="228600" indent="-228600">
              <a:lnSpc>
                <a:spcPct val="108000"/>
              </a:lnSpc>
              <a:spcAft>
                <a:spcPts val="1000"/>
              </a:spcAft>
              <a:buSzPct val="100000"/>
              <a:buChar char="•"/>
            </a:pPr>
            <a:r>
              <a:rPr lang="en-US" sz="1200" dirty="0">
                <a:solidFill>
                  <a:srgbClr val="1B2430"/>
                </a:solidFill>
                <a:latin typeface="Calibri" pitchFamily="34" charset="0"/>
                <a:ea typeface="Calibri" pitchFamily="34" charset="-122"/>
                <a:cs typeface="Calibri" pitchFamily="34" charset="-120"/>
              </a:rPr>
              <a:t>Sequencing coverage = average number of times a nucleotide is sequenced (e.g., 10× coverage). High coverage is needed because most of the genome must be sequenced many times over.</a:t>
            </a:r>
            <a:endParaRPr lang="en-US" sz="1200" dirty="0"/>
          </a:p>
          <a:p>
            <a:pPr marL="228600" indent="-228600">
              <a:lnSpc>
                <a:spcPct val="108000"/>
              </a:lnSpc>
              <a:spcAft>
                <a:spcPts val="1000"/>
              </a:spcAft>
              <a:buSzPct val="100000"/>
              <a:buChar char="•"/>
            </a:pPr>
            <a:r>
              <a:rPr lang="en-US" sz="1200" dirty="0">
                <a:solidFill>
                  <a:srgbClr val="1B2430"/>
                </a:solidFill>
                <a:latin typeface="Calibri" pitchFamily="34" charset="0"/>
                <a:ea typeface="Calibri" pitchFamily="34" charset="-122"/>
                <a:cs typeface="Calibri" pitchFamily="34" charset="-120"/>
              </a:rPr>
              <a:t>Initially used for small (bacterial) genomes; its success on the human genome was originally uncertain.</a:t>
            </a:r>
            <a:endParaRPr lang="en-US" sz="1200" dirty="0"/>
          </a:p>
        </p:txBody>
      </p:sp>
      <p:sp>
        <p:nvSpPr>
          <p:cNvPr id="8" name="Text 6"/>
          <p:cNvSpPr/>
          <p:nvPr/>
        </p:nvSpPr>
        <p:spPr>
          <a:xfrm>
            <a:off x="457200" y="6473952"/>
            <a:ext cx="5486400" cy="274320"/>
          </a:xfrm>
          <a:prstGeom prst="rect">
            <a:avLst/>
          </a:prstGeom>
          <a:noFill/>
          <a:ln/>
        </p:spPr>
        <p:txBody>
          <a:bodyPr wrap="square" lIns="0" tIns="0" rIns="0" bIns="0" rtlCol="0" anchor="ctr"/>
          <a:lstStyle/>
          <a:p>
            <a:pPr marL="0" indent="0" algn="l">
              <a:buNone/>
            </a:pPr>
            <a:r>
              <a:rPr lang="en-US" sz="900" kern="0" spc="100" dirty="0">
                <a:solidFill>
                  <a:srgbClr val="5B6B77"/>
                </a:solidFill>
                <a:latin typeface="Calibri" pitchFamily="34" charset="0"/>
                <a:ea typeface="Calibri" pitchFamily="34" charset="-122"/>
                <a:cs typeface="Calibri" pitchFamily="34" charset="-120"/>
              </a:rPr>
              <a:t>GENOMICS</a:t>
            </a:r>
            <a:endParaRPr lang="en-US" sz="900" dirty="0"/>
          </a:p>
        </p:txBody>
      </p:sp>
      <p:sp>
        <p:nvSpPr>
          <p:cNvPr id="9" name="Text 7"/>
          <p:cNvSpPr/>
          <p:nvPr/>
        </p:nvSpPr>
        <p:spPr>
          <a:xfrm>
            <a:off x="11274552" y="6473952"/>
            <a:ext cx="457200" cy="274320"/>
          </a:xfrm>
          <a:prstGeom prst="rect">
            <a:avLst/>
          </a:prstGeom>
          <a:noFill/>
          <a:ln/>
        </p:spPr>
        <p:txBody>
          <a:bodyPr wrap="square" lIns="0" tIns="0" rIns="0" bIns="0" rtlCol="0" anchor="ctr"/>
          <a:lstStyle/>
          <a:p>
            <a:pPr marL="0" indent="0" algn="r">
              <a:buNone/>
            </a:pPr>
            <a:r>
              <a:rPr lang="en-US" sz="900" dirty="0">
                <a:solidFill>
                  <a:srgbClr val="5B6B77"/>
                </a:solidFill>
                <a:latin typeface="Calibri" pitchFamily="34" charset="0"/>
                <a:ea typeface="Calibri" pitchFamily="34" charset="-122"/>
                <a:cs typeface="Calibri" pitchFamily="34" charset="-120"/>
              </a:rPr>
              <a:t>8</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29184"/>
            <a:ext cx="10058400" cy="292608"/>
          </a:xfrm>
          <a:prstGeom prst="rect">
            <a:avLst/>
          </a:prstGeom>
          <a:noFill/>
          <a:ln/>
        </p:spPr>
        <p:txBody>
          <a:bodyPr wrap="square" lIns="0" tIns="0" rIns="0" bIns="0" rtlCol="0" anchor="ctr"/>
          <a:lstStyle/>
          <a:p>
            <a:pPr marL="0" indent="0">
              <a:buNone/>
            </a:pPr>
            <a:r>
              <a:rPr lang="en-US" sz="1200" b="1" kern="0" spc="200" dirty="0">
                <a:solidFill>
                  <a:srgbClr val="C4863A"/>
                </a:solidFill>
                <a:latin typeface="Calibri" pitchFamily="34" charset="0"/>
                <a:ea typeface="Calibri" pitchFamily="34" charset="-122"/>
                <a:cs typeface="Calibri" pitchFamily="34" charset="-120"/>
              </a:rPr>
              <a:t>20.1 STRUCTURAL GENOMICS</a:t>
            </a:r>
            <a:endParaRPr lang="en-US" sz="1200" dirty="0"/>
          </a:p>
        </p:txBody>
      </p:sp>
      <p:sp>
        <p:nvSpPr>
          <p:cNvPr id="3" name="Text 1"/>
          <p:cNvSpPr/>
          <p:nvPr/>
        </p:nvSpPr>
        <p:spPr>
          <a:xfrm>
            <a:off x="548640" y="603504"/>
            <a:ext cx="11064240" cy="777240"/>
          </a:xfrm>
          <a:prstGeom prst="rect">
            <a:avLst/>
          </a:prstGeom>
          <a:noFill/>
          <a:ln/>
        </p:spPr>
        <p:txBody>
          <a:bodyPr wrap="square" lIns="0" tIns="0" rIns="0" bIns="0" rtlCol="0" anchor="ctr"/>
          <a:lstStyle/>
          <a:p>
            <a:pPr marL="0" indent="0" algn="l">
              <a:buNone/>
            </a:pPr>
            <a:r>
              <a:rPr lang="en-US" sz="2800" b="1" dirty="0">
                <a:solidFill>
                  <a:srgbClr val="0B2E44"/>
                </a:solidFill>
                <a:latin typeface="Cambria" pitchFamily="34" charset="0"/>
                <a:ea typeface="Cambria" pitchFamily="34" charset="-122"/>
                <a:cs typeface="Cambria" pitchFamily="34" charset="-120"/>
              </a:rPr>
              <a:t>Map-Based Sequencing in Practice</a:t>
            </a:r>
            <a:endParaRPr lang="en-US" sz="2800" dirty="0"/>
          </a:p>
        </p:txBody>
      </p:sp>
      <p:sp>
        <p:nvSpPr>
          <p:cNvPr id="4" name="Text 2"/>
          <p:cNvSpPr/>
          <p:nvPr/>
        </p:nvSpPr>
        <p:spPr>
          <a:xfrm>
            <a:off x="548640" y="1417320"/>
            <a:ext cx="11064240" cy="502920"/>
          </a:xfrm>
          <a:prstGeom prst="rect">
            <a:avLst/>
          </a:prstGeom>
          <a:noFill/>
          <a:ln/>
        </p:spPr>
        <p:txBody>
          <a:bodyPr wrap="square" lIns="0" tIns="0" rIns="0" bIns="0" rtlCol="0" anchor="ctr"/>
          <a:lstStyle/>
          <a:p>
            <a:pPr marL="0" indent="0">
              <a:buNone/>
            </a:pPr>
            <a:r>
              <a:rPr lang="en-US" sz="1250" i="1" dirty="0">
                <a:solidFill>
                  <a:srgbClr val="5B6B77"/>
                </a:solidFill>
                <a:latin typeface="Calibri" pitchFamily="34" charset="0"/>
                <a:ea typeface="Calibri" pitchFamily="34" charset="-122"/>
                <a:cs typeface="Calibri" pitchFamily="34" charset="-120"/>
              </a:rPr>
              <a:t>Figure 20.5 — Map-based approaches rely on detailed genetic and physical maps to align sequenced fragments into a whole-genome sequence.</a:t>
            </a:r>
            <a:endParaRPr lang="en-US" sz="1250" dirty="0"/>
          </a:p>
        </p:txBody>
      </p:sp>
      <p:sp>
        <p:nvSpPr>
          <p:cNvPr id="5" name="Shape 3"/>
          <p:cNvSpPr/>
          <p:nvPr/>
        </p:nvSpPr>
        <p:spPr>
          <a:xfrm>
            <a:off x="2377440" y="2011680"/>
            <a:ext cx="7498080" cy="3611880"/>
          </a:xfrm>
          <a:prstGeom prst="roundRect">
            <a:avLst>
              <a:gd name="adj" fmla="val 1519"/>
            </a:avLst>
          </a:prstGeom>
          <a:solidFill>
            <a:srgbClr val="F4F7F8"/>
          </a:solidFill>
          <a:ln w="12700">
            <a:solidFill>
              <a:srgbClr val="E3E9EB"/>
            </a:solidFill>
            <a:prstDash val="solid"/>
          </a:ln>
        </p:spPr>
      </p:sp>
      <p:pic>
        <p:nvPicPr>
          <p:cNvPr id="6" name="Image 0" descr="/home/claude/genomics_ppt/crops/fig_20_5.png"/>
          <p:cNvPicPr>
            <a:picLocks noChangeAspect="1"/>
          </p:cNvPicPr>
          <p:nvPr/>
        </p:nvPicPr>
        <p:blipFill>
          <a:blip r:embed="rId3"/>
          <a:srcRect/>
          <a:stretch/>
        </p:blipFill>
        <p:spPr>
          <a:xfrm>
            <a:off x="2560320" y="2148840"/>
            <a:ext cx="7132320" cy="3108960"/>
          </a:xfrm>
          <a:prstGeom prst="rect">
            <a:avLst/>
          </a:prstGeom>
        </p:spPr>
      </p:pic>
      <p:sp>
        <p:nvSpPr>
          <p:cNvPr id="7" name="Text 4"/>
          <p:cNvSpPr/>
          <p:nvPr/>
        </p:nvSpPr>
        <p:spPr>
          <a:xfrm>
            <a:off x="2560320" y="5239512"/>
            <a:ext cx="7132320" cy="365760"/>
          </a:xfrm>
          <a:prstGeom prst="rect">
            <a:avLst/>
          </a:prstGeom>
          <a:noFill/>
          <a:ln/>
        </p:spPr>
        <p:txBody>
          <a:bodyPr wrap="square" lIns="0" tIns="0" rIns="0" bIns="0" rtlCol="0" anchor="ctr"/>
          <a:lstStyle/>
          <a:p>
            <a:pPr marL="0" indent="0" algn="ctr">
              <a:buNone/>
            </a:pPr>
            <a:r>
              <a:rPr lang="en-US" sz="950" i="1" dirty="0">
                <a:solidFill>
                  <a:srgbClr val="5B6B77"/>
                </a:solidFill>
                <a:latin typeface="Calibri" pitchFamily="34" charset="0"/>
                <a:ea typeface="Calibri" pitchFamily="34" charset="-122"/>
                <a:cs typeface="Calibri" pitchFamily="34" charset="-120"/>
              </a:rPr>
              <a:t>Partial digestion → large-insert clones analyzed for markers/overlapping restriction sites → assembled into a contig → fractured into small-insert subclones → sequenced → final sequence assembled.</a:t>
            </a:r>
            <a:endParaRPr lang="en-US" sz="950" dirty="0"/>
          </a:p>
        </p:txBody>
      </p:sp>
      <p:sp>
        <p:nvSpPr>
          <p:cNvPr id="8" name="Text 5"/>
          <p:cNvSpPr/>
          <p:nvPr/>
        </p:nvSpPr>
        <p:spPr>
          <a:xfrm>
            <a:off x="457200" y="6473952"/>
            <a:ext cx="5486400" cy="274320"/>
          </a:xfrm>
          <a:prstGeom prst="rect">
            <a:avLst/>
          </a:prstGeom>
          <a:noFill/>
          <a:ln/>
        </p:spPr>
        <p:txBody>
          <a:bodyPr wrap="square" lIns="0" tIns="0" rIns="0" bIns="0" rtlCol="0" anchor="ctr"/>
          <a:lstStyle/>
          <a:p>
            <a:pPr marL="0" indent="0" algn="l">
              <a:buNone/>
            </a:pPr>
            <a:r>
              <a:rPr lang="en-US" sz="900" kern="0" spc="100" dirty="0">
                <a:solidFill>
                  <a:srgbClr val="5B6B77"/>
                </a:solidFill>
                <a:latin typeface="Calibri" pitchFamily="34" charset="0"/>
                <a:ea typeface="Calibri" pitchFamily="34" charset="-122"/>
                <a:cs typeface="Calibri" pitchFamily="34" charset="-120"/>
              </a:rPr>
              <a:t>GENOMICS</a:t>
            </a:r>
            <a:endParaRPr lang="en-US" sz="900" dirty="0"/>
          </a:p>
        </p:txBody>
      </p:sp>
      <p:sp>
        <p:nvSpPr>
          <p:cNvPr id="9" name="Text 6"/>
          <p:cNvSpPr/>
          <p:nvPr/>
        </p:nvSpPr>
        <p:spPr>
          <a:xfrm>
            <a:off x="11274552" y="6473952"/>
            <a:ext cx="457200" cy="274320"/>
          </a:xfrm>
          <a:prstGeom prst="rect">
            <a:avLst/>
          </a:prstGeom>
          <a:noFill/>
          <a:ln/>
        </p:spPr>
        <p:txBody>
          <a:bodyPr wrap="square" lIns="0" tIns="0" rIns="0" bIns="0" rtlCol="0" anchor="ctr"/>
          <a:lstStyle/>
          <a:p>
            <a:pPr marL="0" indent="0" algn="r">
              <a:buNone/>
            </a:pPr>
            <a:r>
              <a:rPr lang="en-US" sz="900" dirty="0">
                <a:solidFill>
                  <a:srgbClr val="5B6B77"/>
                </a:solidFill>
                <a:latin typeface="Calibri" pitchFamily="34" charset="0"/>
                <a:ea typeface="Calibri" pitchFamily="34" charset="-122"/>
                <a:cs typeface="Calibri" pitchFamily="34" charset="-120"/>
              </a:rPr>
              <a:t>9</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29184"/>
            <a:ext cx="10058400" cy="292608"/>
          </a:xfrm>
          <a:prstGeom prst="rect">
            <a:avLst/>
          </a:prstGeom>
          <a:noFill/>
          <a:ln/>
        </p:spPr>
        <p:txBody>
          <a:bodyPr wrap="square" lIns="0" tIns="0" rIns="0" bIns="0" rtlCol="0" anchor="ctr"/>
          <a:lstStyle/>
          <a:p>
            <a:pPr marL="0" indent="0">
              <a:buNone/>
            </a:pPr>
            <a:r>
              <a:rPr lang="en-US" sz="1200" b="1" kern="0" spc="200" dirty="0">
                <a:solidFill>
                  <a:srgbClr val="C4863A"/>
                </a:solidFill>
                <a:latin typeface="Calibri" pitchFamily="34" charset="0"/>
                <a:ea typeface="Calibri" pitchFamily="34" charset="-122"/>
                <a:cs typeface="Calibri" pitchFamily="34" charset="-120"/>
              </a:rPr>
              <a:t>20.1 STRUCTURAL GENOMICS</a:t>
            </a:r>
            <a:endParaRPr lang="en-US" sz="1200" dirty="0"/>
          </a:p>
        </p:txBody>
      </p:sp>
      <p:sp>
        <p:nvSpPr>
          <p:cNvPr id="3" name="Text 1"/>
          <p:cNvSpPr/>
          <p:nvPr/>
        </p:nvSpPr>
        <p:spPr>
          <a:xfrm>
            <a:off x="548640" y="603504"/>
            <a:ext cx="11064240" cy="777240"/>
          </a:xfrm>
          <a:prstGeom prst="rect">
            <a:avLst/>
          </a:prstGeom>
          <a:noFill/>
          <a:ln/>
        </p:spPr>
        <p:txBody>
          <a:bodyPr wrap="square" lIns="0" tIns="0" rIns="0" bIns="0" rtlCol="0" anchor="ctr"/>
          <a:lstStyle/>
          <a:p>
            <a:pPr marL="0" indent="0" algn="l">
              <a:buNone/>
            </a:pPr>
            <a:r>
              <a:rPr lang="en-US" sz="2800" b="1" dirty="0">
                <a:solidFill>
                  <a:srgbClr val="0B2E44"/>
                </a:solidFill>
                <a:latin typeface="Cambria" pitchFamily="34" charset="0"/>
                <a:ea typeface="Cambria" pitchFamily="34" charset="-122"/>
                <a:cs typeface="Cambria" pitchFamily="34" charset="-120"/>
              </a:rPr>
              <a:t>Contigs, Clone Order, and Fingerprints</a:t>
            </a:r>
            <a:endParaRPr lang="en-US" sz="2800" dirty="0"/>
          </a:p>
        </p:txBody>
      </p:sp>
      <p:sp>
        <p:nvSpPr>
          <p:cNvPr id="4" name="Text 2"/>
          <p:cNvSpPr/>
          <p:nvPr/>
        </p:nvSpPr>
        <p:spPr>
          <a:xfrm>
            <a:off x="548640" y="1554480"/>
            <a:ext cx="6492240" cy="4572000"/>
          </a:xfrm>
          <a:prstGeom prst="rect">
            <a:avLst/>
          </a:prstGeom>
          <a:noFill/>
          <a:ln/>
        </p:spPr>
        <p:txBody>
          <a:bodyPr wrap="square" lIns="0" tIns="0" rIns="0" bIns="0" rtlCol="0" anchor="t"/>
          <a:lstStyle/>
          <a:p>
            <a:pPr marL="228600" indent="-228600">
              <a:lnSpc>
                <a:spcPct val="108000"/>
              </a:lnSpc>
              <a:spcAft>
                <a:spcPts val="1000"/>
              </a:spcAft>
              <a:buSzPct val="100000"/>
              <a:buChar char="•"/>
            </a:pPr>
            <a:r>
              <a:rPr lang="en-US" sz="1300" b="1" dirty="0">
                <a:solidFill>
                  <a:srgbClr val="0B2E44"/>
                </a:solidFill>
                <a:latin typeface="Calibri" pitchFamily="34" charset="0"/>
                <a:ea typeface="Calibri" pitchFamily="34" charset="-122"/>
                <a:cs typeface="Calibri" pitchFamily="34" charset="-120"/>
              </a:rPr>
              <a:t>Contig:  </a:t>
            </a:r>
            <a:r>
              <a:rPr lang="en-US" sz="1300" dirty="0">
                <a:solidFill>
                  <a:srgbClr val="1B2430"/>
                </a:solidFill>
                <a:latin typeface="Calibri" pitchFamily="34" charset="0"/>
                <a:ea typeface="Calibri" pitchFamily="34" charset="-122"/>
                <a:cs typeface="Calibri" pitchFamily="34" charset="-120"/>
              </a:rPr>
              <a:t>A set of two or more overlapping DNA fragments that together form a contiguous stretch of DNA. In 1993, a contig of 196 overlapping YAC clones was assembled for the human Y chromosome.</a:t>
            </a:r>
            <a:endParaRPr lang="en-US" sz="1300" dirty="0"/>
          </a:p>
          <a:p>
            <a:pPr marL="228600" indent="-228600">
              <a:lnSpc>
                <a:spcPct val="108000"/>
              </a:lnSpc>
              <a:spcAft>
                <a:spcPts val="1000"/>
              </a:spcAft>
              <a:buSzPct val="100000"/>
              <a:buChar char="•"/>
            </a:pPr>
            <a:r>
              <a:rPr lang="en-US" sz="1300" b="1" dirty="0">
                <a:solidFill>
                  <a:srgbClr val="0B2E44"/>
                </a:solidFill>
                <a:latin typeface="Calibri" pitchFamily="34" charset="0"/>
                <a:ea typeface="Calibri" pitchFamily="34" charset="-122"/>
                <a:cs typeface="Calibri" pitchFamily="34" charset="-120"/>
              </a:rPr>
              <a:t>Marker-based ordering:  </a:t>
            </a:r>
            <a:r>
              <a:rPr lang="en-US" sz="1300" dirty="0">
                <a:solidFill>
                  <a:srgbClr val="1B2430"/>
                </a:solidFill>
                <a:latin typeface="Calibri" pitchFamily="34" charset="0"/>
                <a:ea typeface="Calibri" pitchFamily="34" charset="-122"/>
                <a:cs typeface="Calibri" pitchFamily="34" charset="-120"/>
              </a:rPr>
              <a:t>A probe is made for each genetic marker and used to screen a clone library; because clones are larger than the markers, some clones carry more than one marker, revealing overlap (e.g., clone A: M1,M2; clone B: M2,M3,M4; clone C: M4,M5).</a:t>
            </a:r>
            <a:endParaRPr lang="en-US" sz="1300" dirty="0"/>
          </a:p>
          <a:p>
            <a:pPr marL="228600" indent="-228600">
              <a:lnSpc>
                <a:spcPct val="108000"/>
              </a:lnSpc>
              <a:spcAft>
                <a:spcPts val="1000"/>
              </a:spcAft>
              <a:buSzPct val="100000"/>
              <a:buChar char="•"/>
            </a:pPr>
            <a:r>
              <a:rPr lang="en-US" sz="1300" b="1" dirty="0">
                <a:solidFill>
                  <a:srgbClr val="0B2E44"/>
                </a:solidFill>
                <a:latin typeface="Calibri" pitchFamily="34" charset="0"/>
                <a:ea typeface="Calibri" pitchFamily="34" charset="-122"/>
                <a:cs typeface="Calibri" pitchFamily="34" charset="-120"/>
              </a:rPr>
              <a:t>Restriction fingerprinting:  </a:t>
            </a:r>
            <a:r>
              <a:rPr lang="en-US" sz="1300" dirty="0">
                <a:solidFill>
                  <a:srgbClr val="1B2430"/>
                </a:solidFill>
                <a:latin typeface="Calibri" pitchFamily="34" charset="0"/>
                <a:ea typeface="Calibri" pitchFamily="34" charset="-122"/>
                <a:cs typeface="Calibri" pitchFamily="34" charset="-120"/>
              </a:rPr>
              <a:t>Clones can also be ordered without pre-existing maps: each clone is cut with several restriction enzymes to generate a unique restriction “fingerprint,” stored in a database, and computer-compared for overlap.</a:t>
            </a:r>
            <a:endParaRPr lang="en-US" sz="1300" dirty="0"/>
          </a:p>
        </p:txBody>
      </p:sp>
      <p:sp>
        <p:nvSpPr>
          <p:cNvPr id="5" name="Shape 3"/>
          <p:cNvSpPr/>
          <p:nvPr/>
        </p:nvSpPr>
        <p:spPr>
          <a:xfrm>
            <a:off x="7132320" y="1554480"/>
            <a:ext cx="4343400" cy="4480560"/>
          </a:xfrm>
          <a:prstGeom prst="roundRect">
            <a:avLst>
              <a:gd name="adj" fmla="val 1263"/>
            </a:avLst>
          </a:prstGeom>
          <a:solidFill>
            <a:srgbClr val="F4F7F8"/>
          </a:solidFill>
          <a:ln w="12700">
            <a:solidFill>
              <a:srgbClr val="E3E9EB"/>
            </a:solidFill>
            <a:prstDash val="solid"/>
          </a:ln>
        </p:spPr>
      </p:sp>
      <p:pic>
        <p:nvPicPr>
          <p:cNvPr id="6" name="Image 0" descr="/home/claude/genomics_ppt/crops/fig_clones.png"/>
          <p:cNvPicPr>
            <a:picLocks noChangeAspect="1"/>
          </p:cNvPicPr>
          <p:nvPr/>
        </p:nvPicPr>
        <p:blipFill>
          <a:blip r:embed="rId3"/>
          <a:srcRect/>
          <a:stretch/>
        </p:blipFill>
        <p:spPr>
          <a:xfrm>
            <a:off x="7315200" y="1737360"/>
            <a:ext cx="3977640" cy="3794760"/>
          </a:xfrm>
          <a:prstGeom prst="rect">
            <a:avLst/>
          </a:prstGeom>
        </p:spPr>
      </p:pic>
      <p:sp>
        <p:nvSpPr>
          <p:cNvPr id="7" name="Text 4"/>
          <p:cNvSpPr/>
          <p:nvPr/>
        </p:nvSpPr>
        <p:spPr>
          <a:xfrm>
            <a:off x="7315200" y="5577840"/>
            <a:ext cx="3977640" cy="411480"/>
          </a:xfrm>
          <a:prstGeom prst="rect">
            <a:avLst/>
          </a:prstGeom>
          <a:noFill/>
          <a:ln/>
        </p:spPr>
        <p:txBody>
          <a:bodyPr wrap="square" lIns="0" tIns="0" rIns="0" bIns="0" rtlCol="0" anchor="ctr"/>
          <a:lstStyle/>
          <a:p>
            <a:pPr marL="0" indent="0" algn="ctr">
              <a:buNone/>
            </a:pPr>
            <a:r>
              <a:rPr lang="en-US" sz="950" i="1" dirty="0">
                <a:solidFill>
                  <a:srgbClr val="5B6B77"/>
                </a:solidFill>
                <a:latin typeface="Calibri" pitchFamily="34" charset="0"/>
                <a:ea typeface="Calibri" pitchFamily="34" charset="-122"/>
                <a:cs typeface="Calibri" pitchFamily="34" charset="-120"/>
              </a:rPr>
              <a:t>Overlapping markers reveal which clones share DNA.</a:t>
            </a:r>
            <a:endParaRPr lang="en-US" sz="950" dirty="0"/>
          </a:p>
          <a:p>
            <a:pPr marL="0" indent="0" algn="ctr">
              <a:buNone/>
            </a:pPr>
            <a:r>
              <a:rPr lang="en-US" sz="950" i="1" dirty="0">
                <a:solidFill>
                  <a:srgbClr val="5B6B77"/>
                </a:solidFill>
                <a:latin typeface="Calibri" pitchFamily="34" charset="0"/>
                <a:ea typeface="Calibri" pitchFamily="34" charset="-122"/>
                <a:cs typeface="Calibri" pitchFamily="34" charset="-120"/>
              </a:rPr>
              <a:t>Source: Pierce, Genetics: A Conceptual Approach, 6th ed.</a:t>
            </a:r>
            <a:endParaRPr lang="en-US" sz="950" dirty="0"/>
          </a:p>
        </p:txBody>
      </p:sp>
      <p:sp>
        <p:nvSpPr>
          <p:cNvPr id="8" name="Text 5"/>
          <p:cNvSpPr/>
          <p:nvPr/>
        </p:nvSpPr>
        <p:spPr>
          <a:xfrm>
            <a:off x="457200" y="6473952"/>
            <a:ext cx="5486400" cy="274320"/>
          </a:xfrm>
          <a:prstGeom prst="rect">
            <a:avLst/>
          </a:prstGeom>
          <a:noFill/>
          <a:ln/>
        </p:spPr>
        <p:txBody>
          <a:bodyPr wrap="square" lIns="0" tIns="0" rIns="0" bIns="0" rtlCol="0" anchor="ctr"/>
          <a:lstStyle/>
          <a:p>
            <a:pPr marL="0" indent="0" algn="l">
              <a:buNone/>
            </a:pPr>
            <a:r>
              <a:rPr lang="en-US" sz="900" kern="0" spc="100" dirty="0">
                <a:solidFill>
                  <a:srgbClr val="5B6B77"/>
                </a:solidFill>
                <a:latin typeface="Calibri" pitchFamily="34" charset="0"/>
                <a:ea typeface="Calibri" pitchFamily="34" charset="-122"/>
                <a:cs typeface="Calibri" pitchFamily="34" charset="-120"/>
              </a:rPr>
              <a:t>GENOMICS</a:t>
            </a:r>
            <a:endParaRPr lang="en-US" sz="900" dirty="0"/>
          </a:p>
        </p:txBody>
      </p:sp>
      <p:sp>
        <p:nvSpPr>
          <p:cNvPr id="9" name="Text 6"/>
          <p:cNvSpPr/>
          <p:nvPr/>
        </p:nvSpPr>
        <p:spPr>
          <a:xfrm>
            <a:off x="11274552" y="6473952"/>
            <a:ext cx="457200" cy="274320"/>
          </a:xfrm>
          <a:prstGeom prst="rect">
            <a:avLst/>
          </a:prstGeom>
          <a:noFill/>
          <a:ln/>
        </p:spPr>
        <p:txBody>
          <a:bodyPr wrap="square" lIns="0" tIns="0" rIns="0" bIns="0" rtlCol="0" anchor="ctr"/>
          <a:lstStyle/>
          <a:p>
            <a:pPr marL="0" indent="0" algn="r">
              <a:buNone/>
            </a:pPr>
            <a:r>
              <a:rPr lang="en-US" sz="900" dirty="0">
                <a:solidFill>
                  <a:srgbClr val="5B6B77"/>
                </a:solidFill>
                <a:latin typeface="Calibri" pitchFamily="34" charset="0"/>
                <a:ea typeface="Calibri" pitchFamily="34" charset="-122"/>
                <a:cs typeface="Calibri" pitchFamily="34" charset="-120"/>
              </a:rPr>
              <a:t>10</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29184"/>
            <a:ext cx="10058400" cy="292608"/>
          </a:xfrm>
          <a:prstGeom prst="rect">
            <a:avLst/>
          </a:prstGeom>
          <a:noFill/>
          <a:ln/>
        </p:spPr>
        <p:txBody>
          <a:bodyPr wrap="square" lIns="0" tIns="0" rIns="0" bIns="0" rtlCol="0" anchor="ctr"/>
          <a:lstStyle/>
          <a:p>
            <a:pPr marL="0" indent="0">
              <a:buNone/>
            </a:pPr>
            <a:r>
              <a:rPr lang="en-US" sz="1200" b="1" kern="0" spc="200" dirty="0">
                <a:solidFill>
                  <a:srgbClr val="C4863A"/>
                </a:solidFill>
                <a:latin typeface="Calibri" pitchFamily="34" charset="0"/>
                <a:ea typeface="Calibri" pitchFamily="34" charset="-122"/>
                <a:cs typeface="Calibri" pitchFamily="34" charset="-120"/>
              </a:rPr>
              <a:t>20.1 STRUCTURAL GENOMICS</a:t>
            </a:r>
            <a:endParaRPr lang="en-US" sz="1200" dirty="0"/>
          </a:p>
        </p:txBody>
      </p:sp>
      <p:sp>
        <p:nvSpPr>
          <p:cNvPr id="3" name="Text 1"/>
          <p:cNvSpPr/>
          <p:nvPr/>
        </p:nvSpPr>
        <p:spPr>
          <a:xfrm>
            <a:off x="548640" y="603504"/>
            <a:ext cx="11064240" cy="777240"/>
          </a:xfrm>
          <a:prstGeom prst="rect">
            <a:avLst/>
          </a:prstGeom>
          <a:noFill/>
          <a:ln/>
        </p:spPr>
        <p:txBody>
          <a:bodyPr wrap="square" lIns="0" tIns="0" rIns="0" bIns="0" rtlCol="0" anchor="ctr"/>
          <a:lstStyle/>
          <a:p>
            <a:pPr marL="0" indent="0" algn="l">
              <a:buNone/>
            </a:pPr>
            <a:r>
              <a:rPr lang="en-US" sz="2800" b="1" dirty="0">
                <a:solidFill>
                  <a:srgbClr val="0B2E44"/>
                </a:solidFill>
                <a:latin typeface="Cambria" pitchFamily="34" charset="0"/>
                <a:ea typeface="Cambria" pitchFamily="34" charset="-122"/>
                <a:cs typeface="Cambria" pitchFamily="34" charset="-120"/>
              </a:rPr>
              <a:t>Whole-Genome Shotgun Sequencing</a:t>
            </a:r>
            <a:endParaRPr lang="en-US" sz="2800" dirty="0"/>
          </a:p>
        </p:txBody>
      </p:sp>
      <p:sp>
        <p:nvSpPr>
          <p:cNvPr id="4" name="Text 2"/>
          <p:cNvSpPr/>
          <p:nvPr/>
        </p:nvSpPr>
        <p:spPr>
          <a:xfrm>
            <a:off x="548640" y="1417320"/>
            <a:ext cx="11064240" cy="502920"/>
          </a:xfrm>
          <a:prstGeom prst="rect">
            <a:avLst/>
          </a:prstGeom>
          <a:noFill/>
          <a:ln/>
        </p:spPr>
        <p:txBody>
          <a:bodyPr wrap="square" lIns="0" tIns="0" rIns="0" bIns="0" rtlCol="0" anchor="ctr"/>
          <a:lstStyle/>
          <a:p>
            <a:pPr marL="0" indent="0">
              <a:buNone/>
            </a:pPr>
            <a:r>
              <a:rPr lang="en-US" sz="1250" i="1" dirty="0">
                <a:solidFill>
                  <a:srgbClr val="5B6B77"/>
                </a:solidFill>
                <a:latin typeface="Calibri" pitchFamily="34" charset="0"/>
                <a:ea typeface="Calibri" pitchFamily="34" charset="-122"/>
                <a:cs typeface="Calibri" pitchFamily="34" charset="-120"/>
              </a:rPr>
              <a:t>Figure 20.6 — Genomic DNA is cut into overlapping fragments, each fragment is sequenced, and sequence overlap is used to order and assemble the entire genome computationally.</a:t>
            </a:r>
            <a:endParaRPr lang="en-US" sz="1250" dirty="0"/>
          </a:p>
        </p:txBody>
      </p:sp>
      <p:sp>
        <p:nvSpPr>
          <p:cNvPr id="5" name="Shape 3"/>
          <p:cNvSpPr/>
          <p:nvPr/>
        </p:nvSpPr>
        <p:spPr>
          <a:xfrm>
            <a:off x="2743200" y="2011680"/>
            <a:ext cx="6675120" cy="3611880"/>
          </a:xfrm>
          <a:prstGeom prst="roundRect">
            <a:avLst>
              <a:gd name="adj" fmla="val 1519"/>
            </a:avLst>
          </a:prstGeom>
          <a:solidFill>
            <a:srgbClr val="F4F7F8"/>
          </a:solidFill>
          <a:ln w="12700">
            <a:solidFill>
              <a:srgbClr val="E3E9EB"/>
            </a:solidFill>
            <a:prstDash val="solid"/>
          </a:ln>
        </p:spPr>
      </p:sp>
      <p:pic>
        <p:nvPicPr>
          <p:cNvPr id="6" name="Image 0" descr="/home/claude/genomics_ppt/crops/fig_20_6.png"/>
          <p:cNvPicPr>
            <a:picLocks noChangeAspect="1"/>
          </p:cNvPicPr>
          <p:nvPr/>
        </p:nvPicPr>
        <p:blipFill>
          <a:blip r:embed="rId3"/>
          <a:srcRect/>
          <a:stretch/>
        </p:blipFill>
        <p:spPr>
          <a:xfrm>
            <a:off x="2926080" y="2148840"/>
            <a:ext cx="6309360" cy="3108960"/>
          </a:xfrm>
          <a:prstGeom prst="rect">
            <a:avLst/>
          </a:prstGeom>
        </p:spPr>
      </p:pic>
      <p:sp>
        <p:nvSpPr>
          <p:cNvPr id="7" name="Text 4"/>
          <p:cNvSpPr/>
          <p:nvPr/>
        </p:nvSpPr>
        <p:spPr>
          <a:xfrm>
            <a:off x="2926080" y="5239512"/>
            <a:ext cx="6309360" cy="365760"/>
          </a:xfrm>
          <a:prstGeom prst="rect">
            <a:avLst/>
          </a:prstGeom>
          <a:noFill/>
          <a:ln/>
        </p:spPr>
        <p:txBody>
          <a:bodyPr wrap="square" lIns="0" tIns="0" rIns="0" bIns="0" rtlCol="0" anchor="ctr"/>
          <a:lstStyle/>
          <a:p>
            <a:pPr marL="0" indent="0" algn="ctr">
              <a:buNone/>
            </a:pPr>
            <a:r>
              <a:rPr lang="en-US" sz="950" i="1" dirty="0">
                <a:solidFill>
                  <a:srgbClr val="5B6B77"/>
                </a:solidFill>
                <a:latin typeface="Calibri" pitchFamily="34" charset="0"/>
                <a:ea typeface="Calibri" pitchFamily="34" charset="-122"/>
                <a:cs typeface="Calibri" pitchFamily="34" charset="-120"/>
              </a:rPr>
              <a:t>One advantage: small-insert clones can be placed in simple plasmids, easy to manipulate at scale.</a:t>
            </a:r>
            <a:endParaRPr lang="en-US" sz="950" dirty="0"/>
          </a:p>
        </p:txBody>
      </p:sp>
      <p:sp>
        <p:nvSpPr>
          <p:cNvPr id="8" name="Text 5"/>
          <p:cNvSpPr/>
          <p:nvPr/>
        </p:nvSpPr>
        <p:spPr>
          <a:xfrm>
            <a:off x="457200" y="6473952"/>
            <a:ext cx="5486400" cy="274320"/>
          </a:xfrm>
          <a:prstGeom prst="rect">
            <a:avLst/>
          </a:prstGeom>
          <a:noFill/>
          <a:ln/>
        </p:spPr>
        <p:txBody>
          <a:bodyPr wrap="square" lIns="0" tIns="0" rIns="0" bIns="0" rtlCol="0" anchor="ctr"/>
          <a:lstStyle/>
          <a:p>
            <a:pPr marL="0" indent="0" algn="l">
              <a:buNone/>
            </a:pPr>
            <a:r>
              <a:rPr lang="en-US" sz="900" kern="0" spc="100" dirty="0">
                <a:solidFill>
                  <a:srgbClr val="5B6B77"/>
                </a:solidFill>
                <a:latin typeface="Calibri" pitchFamily="34" charset="0"/>
                <a:ea typeface="Calibri" pitchFamily="34" charset="-122"/>
                <a:cs typeface="Calibri" pitchFamily="34" charset="-120"/>
              </a:rPr>
              <a:t>GENOMICS</a:t>
            </a:r>
            <a:endParaRPr lang="en-US" sz="900" dirty="0"/>
          </a:p>
        </p:txBody>
      </p:sp>
      <p:sp>
        <p:nvSpPr>
          <p:cNvPr id="9" name="Text 6"/>
          <p:cNvSpPr/>
          <p:nvPr/>
        </p:nvSpPr>
        <p:spPr>
          <a:xfrm>
            <a:off x="11274552" y="6473952"/>
            <a:ext cx="457200" cy="274320"/>
          </a:xfrm>
          <a:prstGeom prst="rect">
            <a:avLst/>
          </a:prstGeom>
          <a:noFill/>
          <a:ln/>
        </p:spPr>
        <p:txBody>
          <a:bodyPr wrap="square" lIns="0" tIns="0" rIns="0" bIns="0" rtlCol="0" anchor="ctr"/>
          <a:lstStyle/>
          <a:p>
            <a:pPr marL="0" indent="0" algn="r">
              <a:buNone/>
            </a:pPr>
            <a:r>
              <a:rPr lang="en-US" sz="900" dirty="0">
                <a:solidFill>
                  <a:srgbClr val="5B6B77"/>
                </a:solidFill>
                <a:latin typeface="Calibri" pitchFamily="34" charset="0"/>
                <a:ea typeface="Calibri" pitchFamily="34" charset="-122"/>
                <a:cs typeface="Calibri" pitchFamily="34" charset="-120"/>
              </a:rPr>
              <a:t>11</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29184"/>
            <a:ext cx="10058400" cy="292608"/>
          </a:xfrm>
          <a:prstGeom prst="rect">
            <a:avLst/>
          </a:prstGeom>
          <a:noFill/>
          <a:ln/>
        </p:spPr>
        <p:txBody>
          <a:bodyPr wrap="square" lIns="0" tIns="0" rIns="0" bIns="0" rtlCol="0" anchor="ctr"/>
          <a:lstStyle/>
          <a:p>
            <a:pPr marL="0" indent="0">
              <a:buNone/>
            </a:pPr>
            <a:r>
              <a:rPr lang="en-US" sz="1200" b="1" kern="0" spc="200" dirty="0">
                <a:solidFill>
                  <a:srgbClr val="C4863A"/>
                </a:solidFill>
                <a:latin typeface="Calibri" pitchFamily="34" charset="0"/>
                <a:ea typeface="Calibri" pitchFamily="34" charset="-122"/>
                <a:cs typeface="Calibri" pitchFamily="34" charset="-120"/>
              </a:rPr>
              <a:t>20.1 STRUCTURAL GENOMICS</a:t>
            </a:r>
            <a:endParaRPr lang="en-US" sz="1200" dirty="0"/>
          </a:p>
        </p:txBody>
      </p:sp>
      <p:sp>
        <p:nvSpPr>
          <p:cNvPr id="3" name="Text 1"/>
          <p:cNvSpPr/>
          <p:nvPr/>
        </p:nvSpPr>
        <p:spPr>
          <a:xfrm>
            <a:off x="548640" y="603504"/>
            <a:ext cx="11064240" cy="777240"/>
          </a:xfrm>
          <a:prstGeom prst="rect">
            <a:avLst/>
          </a:prstGeom>
          <a:noFill/>
          <a:ln/>
        </p:spPr>
        <p:txBody>
          <a:bodyPr wrap="square" lIns="0" tIns="0" rIns="0" bIns="0" rtlCol="0" anchor="ctr"/>
          <a:lstStyle/>
          <a:p>
            <a:pPr marL="0" indent="0" algn="l">
              <a:buNone/>
            </a:pPr>
            <a:r>
              <a:rPr lang="en-US" sz="2800" b="1" dirty="0">
                <a:solidFill>
                  <a:srgbClr val="0B2E44"/>
                </a:solidFill>
                <a:latin typeface="Cambria" pitchFamily="34" charset="0"/>
                <a:ea typeface="Cambria" pitchFamily="34" charset="-122"/>
                <a:cs typeface="Cambria" pitchFamily="34" charset="-120"/>
              </a:rPr>
              <a:t>Ordering Cloned DNA Fragments</a:t>
            </a:r>
            <a:endParaRPr lang="en-US" sz="2800" dirty="0"/>
          </a:p>
        </p:txBody>
      </p:sp>
      <p:sp>
        <p:nvSpPr>
          <p:cNvPr id="4" name="Text 2"/>
          <p:cNvSpPr/>
          <p:nvPr/>
        </p:nvSpPr>
        <p:spPr>
          <a:xfrm>
            <a:off x="548640" y="1417320"/>
            <a:ext cx="11064240" cy="502920"/>
          </a:xfrm>
          <a:prstGeom prst="rect">
            <a:avLst/>
          </a:prstGeom>
          <a:noFill/>
          <a:ln/>
        </p:spPr>
        <p:txBody>
          <a:bodyPr wrap="square" lIns="0" tIns="0" rIns="0" bIns="0" rtlCol="0" anchor="ctr"/>
          <a:lstStyle/>
          <a:p>
            <a:pPr marL="0" indent="0">
              <a:buNone/>
            </a:pPr>
            <a:r>
              <a:rPr lang="en-US" sz="1250" i="1" dirty="0">
                <a:solidFill>
                  <a:srgbClr val="5B6B77"/>
                </a:solidFill>
                <a:latin typeface="Calibri" pitchFamily="34" charset="0"/>
                <a:ea typeface="Calibri" pitchFamily="34" charset="-122"/>
                <a:cs typeface="Calibri" pitchFamily="34" charset="-120"/>
              </a:rPr>
              <a:t>Figure 20.3 (left) — a physical map of overlapping YAC clones from one end of the human Y chromosome.  Figure 20.4 (right) — the first free-living organism sequenced, Haemophilus influenzae (1.8 Mb), mapped by whole-genome random sequencing.</a:t>
            </a:r>
            <a:endParaRPr lang="en-US" sz="1250" dirty="0"/>
          </a:p>
        </p:txBody>
      </p:sp>
      <p:sp>
        <p:nvSpPr>
          <p:cNvPr id="5" name="Shape 3"/>
          <p:cNvSpPr/>
          <p:nvPr/>
        </p:nvSpPr>
        <p:spPr>
          <a:xfrm>
            <a:off x="594360" y="2011680"/>
            <a:ext cx="5120640" cy="3611880"/>
          </a:xfrm>
          <a:prstGeom prst="roundRect">
            <a:avLst>
              <a:gd name="adj" fmla="val 1519"/>
            </a:avLst>
          </a:prstGeom>
          <a:solidFill>
            <a:srgbClr val="F4F7F8"/>
          </a:solidFill>
          <a:ln w="12700">
            <a:solidFill>
              <a:srgbClr val="E3E9EB"/>
            </a:solidFill>
            <a:prstDash val="solid"/>
          </a:ln>
        </p:spPr>
      </p:sp>
      <p:pic>
        <p:nvPicPr>
          <p:cNvPr id="6" name="Image 0" descr="/home/claude/genomics_ppt/crops/fig_20_3.png"/>
          <p:cNvPicPr>
            <a:picLocks noChangeAspect="1"/>
          </p:cNvPicPr>
          <p:nvPr/>
        </p:nvPicPr>
        <p:blipFill>
          <a:blip r:embed="rId3"/>
          <a:srcRect/>
          <a:stretch/>
        </p:blipFill>
        <p:spPr>
          <a:xfrm>
            <a:off x="777240" y="2148840"/>
            <a:ext cx="4754880" cy="3108960"/>
          </a:xfrm>
          <a:prstGeom prst="rect">
            <a:avLst/>
          </a:prstGeom>
        </p:spPr>
      </p:pic>
      <p:sp>
        <p:nvSpPr>
          <p:cNvPr id="7" name="Text 4"/>
          <p:cNvSpPr/>
          <p:nvPr/>
        </p:nvSpPr>
        <p:spPr>
          <a:xfrm>
            <a:off x="777240" y="5239512"/>
            <a:ext cx="4754880" cy="365760"/>
          </a:xfrm>
          <a:prstGeom prst="rect">
            <a:avLst/>
          </a:prstGeom>
          <a:noFill/>
          <a:ln/>
        </p:spPr>
        <p:txBody>
          <a:bodyPr wrap="square" lIns="0" tIns="0" rIns="0" bIns="0" rtlCol="0" anchor="ctr"/>
          <a:lstStyle/>
          <a:p>
            <a:pPr marL="0" indent="0" algn="ctr">
              <a:buNone/>
            </a:pPr>
            <a:r>
              <a:rPr lang="en-US" sz="950" i="1" dirty="0">
                <a:solidFill>
                  <a:srgbClr val="5B6B77"/>
                </a:solidFill>
                <a:latin typeface="Calibri" pitchFamily="34" charset="0"/>
                <a:ea typeface="Calibri" pitchFamily="34" charset="-122"/>
                <a:cs typeface="Calibri" pitchFamily="34" charset="-120"/>
              </a:rPr>
              <a:t>Figure 20.3 — Physical map used to order overlapping clones.</a:t>
            </a:r>
            <a:endParaRPr lang="en-US" sz="950" dirty="0"/>
          </a:p>
        </p:txBody>
      </p:sp>
      <p:sp>
        <p:nvSpPr>
          <p:cNvPr id="8" name="Text 5"/>
          <p:cNvSpPr/>
          <p:nvPr/>
        </p:nvSpPr>
        <p:spPr>
          <a:xfrm>
            <a:off x="457200" y="6473952"/>
            <a:ext cx="5486400" cy="274320"/>
          </a:xfrm>
          <a:prstGeom prst="rect">
            <a:avLst/>
          </a:prstGeom>
          <a:noFill/>
          <a:ln/>
        </p:spPr>
        <p:txBody>
          <a:bodyPr wrap="square" lIns="0" tIns="0" rIns="0" bIns="0" rtlCol="0" anchor="ctr"/>
          <a:lstStyle/>
          <a:p>
            <a:pPr marL="0" indent="0" algn="l">
              <a:buNone/>
            </a:pPr>
            <a:r>
              <a:rPr lang="en-US" sz="900" kern="0" spc="100" dirty="0">
                <a:solidFill>
                  <a:srgbClr val="5B6B77"/>
                </a:solidFill>
                <a:latin typeface="Calibri" pitchFamily="34" charset="0"/>
                <a:ea typeface="Calibri" pitchFamily="34" charset="-122"/>
                <a:cs typeface="Calibri" pitchFamily="34" charset="-120"/>
              </a:rPr>
              <a:t>GENOMICS</a:t>
            </a:r>
            <a:endParaRPr lang="en-US" sz="900" dirty="0"/>
          </a:p>
        </p:txBody>
      </p:sp>
      <p:sp>
        <p:nvSpPr>
          <p:cNvPr id="9" name="Text 6"/>
          <p:cNvSpPr/>
          <p:nvPr/>
        </p:nvSpPr>
        <p:spPr>
          <a:xfrm>
            <a:off x="11274552" y="6473952"/>
            <a:ext cx="457200" cy="274320"/>
          </a:xfrm>
          <a:prstGeom prst="rect">
            <a:avLst/>
          </a:prstGeom>
          <a:noFill/>
          <a:ln/>
        </p:spPr>
        <p:txBody>
          <a:bodyPr wrap="square" lIns="0" tIns="0" rIns="0" bIns="0" rtlCol="0" anchor="ctr"/>
          <a:lstStyle/>
          <a:p>
            <a:pPr marL="0" indent="0" algn="r">
              <a:buNone/>
            </a:pPr>
            <a:r>
              <a:rPr lang="en-US" sz="900" dirty="0">
                <a:solidFill>
                  <a:srgbClr val="5B6B77"/>
                </a:solidFill>
                <a:latin typeface="Calibri" pitchFamily="34" charset="0"/>
                <a:ea typeface="Calibri" pitchFamily="34" charset="-122"/>
                <a:cs typeface="Calibri" pitchFamily="34" charset="-120"/>
              </a:rPr>
              <a:t>12</a:t>
            </a:r>
            <a:endParaRPr lang="en-US" sz="900" dirty="0"/>
          </a:p>
        </p:txBody>
      </p:sp>
      <p:sp>
        <p:nvSpPr>
          <p:cNvPr id="10" name="Shape 7"/>
          <p:cNvSpPr/>
          <p:nvPr/>
        </p:nvSpPr>
        <p:spPr>
          <a:xfrm>
            <a:off x="5989320" y="2011680"/>
            <a:ext cx="5577840" cy="3429000"/>
          </a:xfrm>
          <a:prstGeom prst="roundRect">
            <a:avLst>
              <a:gd name="adj" fmla="val 1600"/>
            </a:avLst>
          </a:prstGeom>
          <a:solidFill>
            <a:srgbClr val="F4F7F8"/>
          </a:solidFill>
          <a:ln w="12700">
            <a:solidFill>
              <a:srgbClr val="E3E9EB"/>
            </a:solidFill>
            <a:prstDash val="solid"/>
          </a:ln>
        </p:spPr>
      </p:sp>
      <p:pic>
        <p:nvPicPr>
          <p:cNvPr id="11" name="Image 1" descr="/home/claude/genomics_ppt/crops/fig_20_4.png"/>
          <p:cNvPicPr>
            <a:picLocks noChangeAspect="1"/>
          </p:cNvPicPr>
          <p:nvPr/>
        </p:nvPicPr>
        <p:blipFill>
          <a:blip r:embed="rId4"/>
          <a:srcRect/>
          <a:stretch/>
        </p:blipFill>
        <p:spPr>
          <a:xfrm>
            <a:off x="6172200" y="2148840"/>
            <a:ext cx="5212080" cy="2880360"/>
          </a:xfrm>
          <a:prstGeom prst="rect">
            <a:avLst/>
          </a:prstGeom>
        </p:spPr>
      </p:pic>
      <p:sp>
        <p:nvSpPr>
          <p:cNvPr id="12" name="Text 8"/>
          <p:cNvSpPr/>
          <p:nvPr/>
        </p:nvSpPr>
        <p:spPr>
          <a:xfrm>
            <a:off x="6172200" y="5029200"/>
            <a:ext cx="5212080" cy="365760"/>
          </a:xfrm>
          <a:prstGeom prst="rect">
            <a:avLst/>
          </a:prstGeom>
          <a:noFill/>
          <a:ln/>
        </p:spPr>
        <p:txBody>
          <a:bodyPr wrap="square" lIns="0" tIns="0" rIns="0" bIns="0" rtlCol="0" anchor="ctr"/>
          <a:lstStyle/>
          <a:p>
            <a:pPr marL="0" indent="0" algn="ctr">
              <a:buNone/>
            </a:pPr>
            <a:r>
              <a:rPr lang="en-US" sz="950" i="1" dirty="0">
                <a:solidFill>
                  <a:srgbClr val="5B6B77"/>
                </a:solidFill>
                <a:latin typeface="Calibri" pitchFamily="34" charset="0"/>
                <a:ea typeface="Calibri" pitchFamily="34" charset="-122"/>
                <a:cs typeface="Calibri" pitchFamily="34" charset="-120"/>
              </a:rPr>
              <a:t>Figure 20.4 — H. influenzae, the first free-living organism sequenced (1995).</a:t>
            </a:r>
            <a:endParaRPr lang="en-US" sz="9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29184"/>
            <a:ext cx="10058400" cy="292608"/>
          </a:xfrm>
          <a:prstGeom prst="rect">
            <a:avLst/>
          </a:prstGeom>
          <a:noFill/>
          <a:ln/>
        </p:spPr>
        <p:txBody>
          <a:bodyPr wrap="square" lIns="0" tIns="0" rIns="0" bIns="0" rtlCol="0" anchor="ctr"/>
          <a:lstStyle/>
          <a:p>
            <a:pPr marL="0" indent="0">
              <a:buNone/>
            </a:pPr>
            <a:r>
              <a:rPr lang="en-US" sz="1200" b="1" kern="0" spc="200" dirty="0">
                <a:solidFill>
                  <a:srgbClr val="C4863A"/>
                </a:solidFill>
                <a:latin typeface="Calibri" pitchFamily="34" charset="0"/>
                <a:ea typeface="Calibri" pitchFamily="34" charset="-122"/>
                <a:cs typeface="Calibri" pitchFamily="34" charset="-120"/>
              </a:rPr>
              <a:t>20.1 STRUCTURAL GENOMICS</a:t>
            </a:r>
            <a:endParaRPr lang="en-US" sz="1200" dirty="0"/>
          </a:p>
        </p:txBody>
      </p:sp>
      <p:sp>
        <p:nvSpPr>
          <p:cNvPr id="3" name="Text 1"/>
          <p:cNvSpPr/>
          <p:nvPr/>
        </p:nvSpPr>
        <p:spPr>
          <a:xfrm>
            <a:off x="548640" y="603504"/>
            <a:ext cx="11064240" cy="777240"/>
          </a:xfrm>
          <a:prstGeom prst="rect">
            <a:avLst/>
          </a:prstGeom>
          <a:noFill/>
          <a:ln/>
        </p:spPr>
        <p:txBody>
          <a:bodyPr wrap="square" lIns="0" tIns="0" rIns="0" bIns="0" rtlCol="0" anchor="ctr"/>
          <a:lstStyle/>
          <a:p>
            <a:pPr marL="0" indent="0" algn="l">
              <a:buNone/>
            </a:pPr>
            <a:r>
              <a:rPr lang="en-US" sz="2800" b="1" dirty="0">
                <a:solidFill>
                  <a:srgbClr val="0B2E44"/>
                </a:solidFill>
                <a:latin typeface="Cambria" pitchFamily="34" charset="0"/>
                <a:ea typeface="Cambria" pitchFamily="34" charset="-122"/>
                <a:cs typeface="Cambria" pitchFamily="34" charset="-120"/>
              </a:rPr>
              <a:t>The Human Genome Project</a:t>
            </a:r>
            <a:endParaRPr lang="en-US" sz="2800" dirty="0"/>
          </a:p>
        </p:txBody>
      </p:sp>
      <p:sp>
        <p:nvSpPr>
          <p:cNvPr id="4" name="Text 2"/>
          <p:cNvSpPr/>
          <p:nvPr/>
        </p:nvSpPr>
        <p:spPr>
          <a:xfrm>
            <a:off x="548640" y="1554480"/>
            <a:ext cx="11064240" cy="4572000"/>
          </a:xfrm>
          <a:prstGeom prst="rect">
            <a:avLst/>
          </a:prstGeom>
          <a:noFill/>
          <a:ln/>
        </p:spPr>
        <p:txBody>
          <a:bodyPr wrap="square" lIns="0" tIns="0" rIns="0" bIns="0" rtlCol="0" anchor="t"/>
          <a:lstStyle/>
          <a:p>
            <a:pPr marL="228600" indent="-228600">
              <a:lnSpc>
                <a:spcPct val="108000"/>
              </a:lnSpc>
              <a:spcAft>
                <a:spcPts val="1000"/>
              </a:spcAft>
              <a:buSzPct val="100000"/>
              <a:buChar char="•"/>
            </a:pPr>
            <a:r>
              <a:rPr lang="en-US" sz="1350" b="1" dirty="0">
                <a:solidFill>
                  <a:srgbClr val="0B2E44"/>
                </a:solidFill>
                <a:latin typeface="Calibri" pitchFamily="34" charset="0"/>
                <a:ea typeface="Calibri" pitchFamily="34" charset="-122"/>
                <a:cs typeface="Calibri" pitchFamily="34" charset="-120"/>
              </a:rPr>
              <a:t>Launch:  </a:t>
            </a:r>
            <a:r>
              <a:rPr lang="en-US" sz="1350" dirty="0">
                <a:solidFill>
                  <a:srgbClr val="1B2430"/>
                </a:solidFill>
                <a:latin typeface="Calibri" pitchFamily="34" charset="0"/>
                <a:ea typeface="Calibri" pitchFamily="34" charset="-122"/>
                <a:cs typeface="Calibri" pitchFamily="34" charset="-120"/>
              </a:rPr>
              <a:t>By 1980, mapping and sequencing methods were sufficiently developed that geneticists began seriously proposing sequencing of the entire human genome. Initial estimates: 15 years and $3 billion.</a:t>
            </a:r>
            <a:endParaRPr lang="en-US" sz="1350" dirty="0"/>
          </a:p>
          <a:p>
            <a:pPr marL="228600" indent="-228600">
              <a:lnSpc>
                <a:spcPct val="108000"/>
              </a:lnSpc>
              <a:spcAft>
                <a:spcPts val="1000"/>
              </a:spcAft>
              <a:buSzPct val="100000"/>
              <a:buChar char="•"/>
            </a:pPr>
            <a:r>
              <a:rPr lang="en-US" sz="1350" b="1" dirty="0">
                <a:solidFill>
                  <a:srgbClr val="0B2E44"/>
                </a:solidFill>
                <a:latin typeface="Calibri" pitchFamily="34" charset="0"/>
                <a:ea typeface="Calibri" pitchFamily="34" charset="-122"/>
                <a:cs typeface="Calibri" pitchFamily="34" charset="-120"/>
              </a:rPr>
              <a:t>Start:  </a:t>
            </a:r>
            <a:r>
              <a:rPr lang="en-US" sz="1350" dirty="0">
                <a:solidFill>
                  <a:srgbClr val="1B2430"/>
                </a:solidFill>
                <a:latin typeface="Calibri" pitchFamily="34" charset="0"/>
                <a:ea typeface="Calibri" pitchFamily="34" charset="-122"/>
                <a:cs typeface="Calibri" pitchFamily="34" charset="-120"/>
              </a:rPr>
              <a:t>The Human Genome Project officially began in October 1990. Early efforts focused on developing automated cloning/sequencing methods and generating detailed physical and genetic maps.</a:t>
            </a:r>
            <a:endParaRPr lang="en-US" sz="1350" dirty="0"/>
          </a:p>
          <a:p>
            <a:pPr marL="228600" indent="-228600">
              <a:lnSpc>
                <a:spcPct val="108000"/>
              </a:lnSpc>
              <a:spcAft>
                <a:spcPts val="1000"/>
              </a:spcAft>
              <a:buSzPct val="100000"/>
              <a:buChar char="•"/>
            </a:pPr>
            <a:r>
              <a:rPr lang="en-US" sz="1350" b="1" dirty="0">
                <a:solidFill>
                  <a:srgbClr val="0B2E44"/>
                </a:solidFill>
                <a:latin typeface="Calibri" pitchFamily="34" charset="0"/>
                <a:ea typeface="Calibri" pitchFamily="34" charset="-122"/>
                <a:cs typeface="Calibri" pitchFamily="34" charset="-120"/>
              </a:rPr>
              <a:t>Public consortium:  </a:t>
            </a:r>
            <a:r>
              <a:rPr lang="en-US" sz="1350" dirty="0">
                <a:solidFill>
                  <a:srgbClr val="1B2430"/>
                </a:solidFill>
                <a:latin typeface="Calibri" pitchFamily="34" charset="0"/>
                <a:ea typeface="Calibri" pitchFamily="34" charset="-122"/>
                <a:cs typeface="Calibri" pitchFamily="34" charset="-120"/>
              </a:rPr>
              <a:t>The International Human Genome Sequencing Consortium — 20 research groups and hundreds of researchers worldwide — used a map-based strategy.</a:t>
            </a:r>
            <a:endParaRPr lang="en-US" sz="1350" dirty="0"/>
          </a:p>
          <a:p>
            <a:pPr marL="228600" indent="-228600">
              <a:lnSpc>
                <a:spcPct val="108000"/>
              </a:lnSpc>
              <a:spcAft>
                <a:spcPts val="1000"/>
              </a:spcAft>
              <a:buSzPct val="100000"/>
              <a:buChar char="•"/>
            </a:pPr>
            <a:r>
              <a:rPr lang="en-US" sz="1350" b="1" dirty="0">
                <a:solidFill>
                  <a:srgbClr val="0B2E44"/>
                </a:solidFill>
                <a:latin typeface="Calibri" pitchFamily="34" charset="0"/>
                <a:ea typeface="Calibri" pitchFamily="34" charset="-122"/>
                <a:cs typeface="Calibri" pitchFamily="34" charset="-120"/>
              </a:rPr>
              <a:t>Private effort:  </a:t>
            </a:r>
            <a:r>
              <a:rPr lang="en-US" sz="1350" dirty="0">
                <a:solidFill>
                  <a:srgbClr val="1B2430"/>
                </a:solidFill>
                <a:latin typeface="Calibri" pitchFamily="34" charset="0"/>
                <a:ea typeface="Calibri" pitchFamily="34" charset="-122"/>
                <a:cs typeface="Calibri" pitchFamily="34" charset="-120"/>
              </a:rPr>
              <a:t>Craig Venter's Celera Genomics (1998) pursued whole-genome shotgun sequencing in parallel, aiming to be faster than the public map-based approach.</a:t>
            </a:r>
            <a:endParaRPr lang="en-US" sz="1350" dirty="0"/>
          </a:p>
          <a:p>
            <a:pPr marL="228600" indent="-228600">
              <a:lnSpc>
                <a:spcPct val="108000"/>
              </a:lnSpc>
              <a:spcAft>
                <a:spcPts val="1000"/>
              </a:spcAft>
              <a:buSzPct val="100000"/>
              <a:buChar char="•"/>
            </a:pPr>
            <a:r>
              <a:rPr lang="en-US" sz="1350" b="1" dirty="0">
                <a:solidFill>
                  <a:srgbClr val="0B2E44"/>
                </a:solidFill>
                <a:latin typeface="Calibri" pitchFamily="34" charset="0"/>
                <a:ea typeface="Calibri" pitchFamily="34" charset="-122"/>
                <a:cs typeface="Calibri" pitchFamily="34" charset="-120"/>
              </a:rPr>
              <a:t>Completion:  </a:t>
            </a:r>
            <a:r>
              <a:rPr lang="en-US" sz="1350" dirty="0">
                <a:solidFill>
                  <a:srgbClr val="1B2430"/>
                </a:solidFill>
                <a:latin typeface="Calibri" pitchFamily="34" charset="0"/>
                <a:ea typeface="Calibri" pitchFamily="34" charset="-122"/>
                <a:cs typeface="Calibri" pitchFamily="34" charset="-120"/>
              </a:rPr>
              <a:t>Sequencing of the human genome was completed in the spring of 2003.</a:t>
            </a:r>
            <a:endParaRPr lang="en-US" sz="1350" dirty="0"/>
          </a:p>
        </p:txBody>
      </p:sp>
      <p:sp>
        <p:nvSpPr>
          <p:cNvPr id="5" name="Text 3"/>
          <p:cNvSpPr/>
          <p:nvPr/>
        </p:nvSpPr>
        <p:spPr>
          <a:xfrm>
            <a:off x="457200" y="6473952"/>
            <a:ext cx="5486400" cy="274320"/>
          </a:xfrm>
          <a:prstGeom prst="rect">
            <a:avLst/>
          </a:prstGeom>
          <a:noFill/>
          <a:ln/>
        </p:spPr>
        <p:txBody>
          <a:bodyPr wrap="square" lIns="0" tIns="0" rIns="0" bIns="0" rtlCol="0" anchor="ctr"/>
          <a:lstStyle/>
          <a:p>
            <a:pPr marL="0" indent="0" algn="l">
              <a:buNone/>
            </a:pPr>
            <a:r>
              <a:rPr lang="en-US" sz="900" kern="0" spc="100" dirty="0">
                <a:solidFill>
                  <a:srgbClr val="5B6B77"/>
                </a:solidFill>
                <a:latin typeface="Calibri" pitchFamily="34" charset="0"/>
                <a:ea typeface="Calibri" pitchFamily="34" charset="-122"/>
                <a:cs typeface="Calibri" pitchFamily="34" charset="-120"/>
              </a:rPr>
              <a:t>GENOMICS</a:t>
            </a:r>
            <a:endParaRPr lang="en-US" sz="900" dirty="0"/>
          </a:p>
        </p:txBody>
      </p:sp>
      <p:sp>
        <p:nvSpPr>
          <p:cNvPr id="6" name="Text 4"/>
          <p:cNvSpPr/>
          <p:nvPr/>
        </p:nvSpPr>
        <p:spPr>
          <a:xfrm>
            <a:off x="11274552" y="6473952"/>
            <a:ext cx="457200" cy="274320"/>
          </a:xfrm>
          <a:prstGeom prst="rect">
            <a:avLst/>
          </a:prstGeom>
          <a:noFill/>
          <a:ln/>
        </p:spPr>
        <p:txBody>
          <a:bodyPr wrap="square" lIns="0" tIns="0" rIns="0" bIns="0" rtlCol="0" anchor="ctr"/>
          <a:lstStyle/>
          <a:p>
            <a:pPr marL="0" indent="0" algn="r">
              <a:buNone/>
            </a:pPr>
            <a:r>
              <a:rPr lang="en-US" sz="900" dirty="0">
                <a:solidFill>
                  <a:srgbClr val="5B6B77"/>
                </a:solidFill>
                <a:latin typeface="Calibri" pitchFamily="34" charset="0"/>
                <a:ea typeface="Calibri" pitchFamily="34" charset="-122"/>
                <a:cs typeface="Calibri" pitchFamily="34" charset="-120"/>
              </a:rPr>
              <a:t>13</a:t>
            </a:r>
            <a:endParaRPr lang="en-US"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29184"/>
            <a:ext cx="10058400" cy="292608"/>
          </a:xfrm>
          <a:prstGeom prst="rect">
            <a:avLst/>
          </a:prstGeom>
          <a:noFill/>
          <a:ln/>
        </p:spPr>
        <p:txBody>
          <a:bodyPr wrap="square" lIns="0" tIns="0" rIns="0" bIns="0" rtlCol="0" anchor="ctr"/>
          <a:lstStyle/>
          <a:p>
            <a:pPr marL="0" indent="0">
              <a:buNone/>
            </a:pPr>
            <a:r>
              <a:rPr lang="en-US" sz="1200" b="1" kern="0" spc="200" dirty="0">
                <a:solidFill>
                  <a:srgbClr val="C4863A"/>
                </a:solidFill>
                <a:latin typeface="Calibri" pitchFamily="34" charset="0"/>
                <a:ea typeface="Calibri" pitchFamily="34" charset="-122"/>
                <a:cs typeface="Calibri" pitchFamily="34" charset="-120"/>
              </a:rPr>
              <a:t>20.1 STRUCTURAL GENOMICS</a:t>
            </a:r>
            <a:endParaRPr lang="en-US" sz="1200" dirty="0"/>
          </a:p>
        </p:txBody>
      </p:sp>
      <p:sp>
        <p:nvSpPr>
          <p:cNvPr id="3" name="Text 1"/>
          <p:cNvSpPr/>
          <p:nvPr/>
        </p:nvSpPr>
        <p:spPr>
          <a:xfrm>
            <a:off x="548640" y="603504"/>
            <a:ext cx="11064240" cy="777240"/>
          </a:xfrm>
          <a:prstGeom prst="rect">
            <a:avLst/>
          </a:prstGeom>
          <a:noFill/>
          <a:ln/>
        </p:spPr>
        <p:txBody>
          <a:bodyPr wrap="square" lIns="0" tIns="0" rIns="0" bIns="0" rtlCol="0" anchor="ctr"/>
          <a:lstStyle/>
          <a:p>
            <a:pPr marL="0" indent="0" algn="l">
              <a:buNone/>
            </a:pPr>
            <a:r>
              <a:rPr lang="en-US" sz="2800" b="1" dirty="0">
                <a:solidFill>
                  <a:srgbClr val="0B2E44"/>
                </a:solidFill>
                <a:latin typeface="Cambria" pitchFamily="34" charset="0"/>
                <a:ea typeface="Cambria" pitchFamily="34" charset="-122"/>
                <a:cs typeface="Cambria" pitchFamily="34" charset="-120"/>
              </a:rPr>
              <a:t>Single-Nucleotide Polymorphisms (SNPs)</a:t>
            </a:r>
            <a:endParaRPr lang="en-US" sz="2800" dirty="0"/>
          </a:p>
        </p:txBody>
      </p:sp>
      <p:sp>
        <p:nvSpPr>
          <p:cNvPr id="4" name="Text 2"/>
          <p:cNvSpPr/>
          <p:nvPr/>
        </p:nvSpPr>
        <p:spPr>
          <a:xfrm>
            <a:off x="548640" y="1554480"/>
            <a:ext cx="6492240" cy="4572000"/>
          </a:xfrm>
          <a:prstGeom prst="rect">
            <a:avLst/>
          </a:prstGeom>
          <a:noFill/>
          <a:ln/>
        </p:spPr>
        <p:txBody>
          <a:bodyPr wrap="square" lIns="0" tIns="0" rIns="0" bIns="0" rtlCol="0" anchor="t"/>
          <a:lstStyle/>
          <a:p>
            <a:pPr marL="228600" indent="-228600">
              <a:lnSpc>
                <a:spcPct val="108000"/>
              </a:lnSpc>
              <a:spcAft>
                <a:spcPts val="1000"/>
              </a:spcAft>
              <a:buSzPct val="100000"/>
              <a:buChar char="•"/>
            </a:pPr>
            <a:r>
              <a:rPr lang="en-US" sz="1200" b="1" dirty="0">
                <a:solidFill>
                  <a:srgbClr val="0B2E44"/>
                </a:solidFill>
                <a:latin typeface="Calibri" pitchFamily="34" charset="0"/>
                <a:ea typeface="Calibri" pitchFamily="34" charset="-122"/>
                <a:cs typeface="Calibri" pitchFamily="34" charset="-120"/>
              </a:rPr>
              <a:t>Definition:  </a:t>
            </a:r>
            <a:r>
              <a:rPr lang="en-US" sz="1200" dirty="0">
                <a:solidFill>
                  <a:srgbClr val="1B2430"/>
                </a:solidFill>
                <a:latin typeface="Calibri" pitchFamily="34" charset="0"/>
                <a:ea typeface="Calibri" pitchFamily="34" charset="-122"/>
                <a:cs typeface="Calibri" pitchFamily="34" charset="-120"/>
              </a:rPr>
              <a:t>A SNP (“snip”) is a site in the genome where individual members of a species differ at a single base pair — inherited as allelic variants, though usually without a phenotypic effect.</a:t>
            </a:r>
            <a:endParaRPr lang="en-US" sz="1200" dirty="0"/>
          </a:p>
          <a:p>
            <a:pPr marL="228600" indent="-228600">
              <a:lnSpc>
                <a:spcPct val="108000"/>
              </a:lnSpc>
              <a:spcAft>
                <a:spcPts val="1000"/>
              </a:spcAft>
              <a:buSzPct val="100000"/>
              <a:buChar char="•"/>
            </a:pPr>
            <a:r>
              <a:rPr lang="en-US" sz="1200" b="1" dirty="0">
                <a:solidFill>
                  <a:srgbClr val="0B2E44"/>
                </a:solidFill>
                <a:latin typeface="Calibri" pitchFamily="34" charset="0"/>
                <a:ea typeface="Calibri" pitchFamily="34" charset="-122"/>
                <a:cs typeface="Calibri" pitchFamily="34" charset="-120"/>
              </a:rPr>
              <a:t>How common:  </a:t>
            </a:r>
            <a:r>
              <a:rPr lang="en-US" sz="1200" dirty="0">
                <a:solidFill>
                  <a:srgbClr val="1B2430"/>
                </a:solidFill>
                <a:latin typeface="Calibri" pitchFamily="34" charset="0"/>
                <a:ea typeface="Calibri" pitchFamily="34" charset="-122"/>
                <a:cs typeface="Calibri" pitchFamily="34" charset="-120"/>
              </a:rPr>
              <a:t>Two random people are identical at ~99.9% of DNA sequence, but because the genome is 3.2 billion bp, they still differ at &gt;3 million base pairs. A SNP occurs roughly every 1000 bp between two people's chromosomes.</a:t>
            </a:r>
            <a:endParaRPr lang="en-US" sz="1200" dirty="0"/>
          </a:p>
          <a:p>
            <a:pPr marL="228600" indent="-228600">
              <a:lnSpc>
                <a:spcPct val="108000"/>
              </a:lnSpc>
              <a:spcAft>
                <a:spcPts val="1000"/>
              </a:spcAft>
              <a:buSzPct val="100000"/>
              <a:buChar char="•"/>
            </a:pPr>
            <a:r>
              <a:rPr lang="en-US" sz="1200" b="1" dirty="0">
                <a:solidFill>
                  <a:srgbClr val="0B2E44"/>
                </a:solidFill>
                <a:latin typeface="Calibri" pitchFamily="34" charset="0"/>
                <a:ea typeface="Calibri" pitchFamily="34" charset="-122"/>
                <a:cs typeface="Calibri" pitchFamily="34" charset="-120"/>
              </a:rPr>
              <a:t>Haplotypes:  </a:t>
            </a:r>
            <a:r>
              <a:rPr lang="en-US" sz="1200" dirty="0">
                <a:solidFill>
                  <a:srgbClr val="1B2430"/>
                </a:solidFill>
                <a:latin typeface="Calibri" pitchFamily="34" charset="0"/>
                <a:ea typeface="Calibri" pitchFamily="34" charset="-122"/>
                <a:cs typeface="Calibri" pitchFamily="34" charset="-120"/>
              </a:rPr>
              <a:t>SNPs that arose on one ancestral chromosome remain physically linked to nearby variants; the specific set of SNPs/variants on one chromosome (or part of it) is a haplotype.</a:t>
            </a:r>
            <a:endParaRPr lang="en-US" sz="1200" dirty="0"/>
          </a:p>
          <a:p>
            <a:pPr marL="228600" indent="-228600">
              <a:lnSpc>
                <a:spcPct val="108000"/>
              </a:lnSpc>
              <a:spcAft>
                <a:spcPts val="1000"/>
              </a:spcAft>
              <a:buSzPct val="100000"/>
              <a:buChar char="•"/>
            </a:pPr>
            <a:r>
              <a:rPr lang="en-US" sz="1200" b="1" dirty="0">
                <a:solidFill>
                  <a:srgbClr val="0B2E44"/>
                </a:solidFill>
                <a:latin typeface="Calibri" pitchFamily="34" charset="0"/>
                <a:ea typeface="Calibri" pitchFamily="34" charset="-122"/>
                <a:cs typeface="Calibri" pitchFamily="34" charset="-120"/>
              </a:rPr>
              <a:t>Linkage disequilibrium:  </a:t>
            </a:r>
            <a:r>
              <a:rPr lang="en-US" sz="1200" dirty="0">
                <a:solidFill>
                  <a:srgbClr val="1B2430"/>
                </a:solidFill>
                <a:latin typeface="Calibri" pitchFamily="34" charset="0"/>
                <a:ea typeface="Calibri" pitchFamily="34" charset="-122"/>
                <a:cs typeface="Calibri" pitchFamily="34" charset="-120"/>
              </a:rPr>
              <a:t>The nonrandom association of variants within a haplotype. Because SNPs in a haplotype are co-inherited, only a small number of tag-SNPs (perhaps 100,000 of ~10 million human SNPs) can identify most haplotypes.</a:t>
            </a:r>
            <a:endParaRPr lang="en-US" sz="1200" dirty="0"/>
          </a:p>
        </p:txBody>
      </p:sp>
      <p:sp>
        <p:nvSpPr>
          <p:cNvPr id="5" name="Shape 3"/>
          <p:cNvSpPr/>
          <p:nvPr/>
        </p:nvSpPr>
        <p:spPr>
          <a:xfrm>
            <a:off x="7132320" y="1554480"/>
            <a:ext cx="4343400" cy="4480560"/>
          </a:xfrm>
          <a:prstGeom prst="roundRect">
            <a:avLst>
              <a:gd name="adj" fmla="val 1263"/>
            </a:avLst>
          </a:prstGeom>
          <a:solidFill>
            <a:srgbClr val="F4F7F8"/>
          </a:solidFill>
          <a:ln w="12700">
            <a:solidFill>
              <a:srgbClr val="E3E9EB"/>
            </a:solidFill>
            <a:prstDash val="solid"/>
          </a:ln>
        </p:spPr>
      </p:sp>
      <p:pic>
        <p:nvPicPr>
          <p:cNvPr id="6" name="Image 0" descr="/home/claude/genomics_ppt/crops/fig_20_8.png"/>
          <p:cNvPicPr>
            <a:picLocks noChangeAspect="1"/>
          </p:cNvPicPr>
          <p:nvPr/>
        </p:nvPicPr>
        <p:blipFill>
          <a:blip r:embed="rId3"/>
          <a:srcRect/>
          <a:stretch/>
        </p:blipFill>
        <p:spPr>
          <a:xfrm>
            <a:off x="7315200" y="1737360"/>
            <a:ext cx="3977640" cy="3794760"/>
          </a:xfrm>
          <a:prstGeom prst="rect">
            <a:avLst/>
          </a:prstGeom>
        </p:spPr>
      </p:pic>
      <p:sp>
        <p:nvSpPr>
          <p:cNvPr id="7" name="Text 4"/>
          <p:cNvSpPr/>
          <p:nvPr/>
        </p:nvSpPr>
        <p:spPr>
          <a:xfrm>
            <a:off x="7315200" y="5577840"/>
            <a:ext cx="3977640" cy="411480"/>
          </a:xfrm>
          <a:prstGeom prst="rect">
            <a:avLst/>
          </a:prstGeom>
          <a:noFill/>
          <a:ln/>
        </p:spPr>
        <p:txBody>
          <a:bodyPr wrap="square" lIns="0" tIns="0" rIns="0" bIns="0" rtlCol="0" anchor="ctr"/>
          <a:lstStyle/>
          <a:p>
            <a:pPr marL="0" indent="0" algn="ctr">
              <a:buNone/>
            </a:pPr>
            <a:r>
              <a:rPr lang="en-US" sz="950" i="1" dirty="0">
                <a:solidFill>
                  <a:srgbClr val="5B6B77"/>
                </a:solidFill>
                <a:latin typeface="Calibri" pitchFamily="34" charset="0"/>
                <a:ea typeface="Calibri" pitchFamily="34" charset="-122"/>
                <a:cs typeface="Calibri" pitchFamily="34" charset="-120"/>
              </a:rPr>
              <a:t>Figure 20.8 — A haplotype is a specific set of SNPs and other genetic variants observed on a single chromosome or part of a chromosome.</a:t>
            </a:r>
            <a:endParaRPr lang="en-US" sz="950" dirty="0"/>
          </a:p>
        </p:txBody>
      </p:sp>
      <p:sp>
        <p:nvSpPr>
          <p:cNvPr id="8" name="Text 5"/>
          <p:cNvSpPr/>
          <p:nvPr/>
        </p:nvSpPr>
        <p:spPr>
          <a:xfrm>
            <a:off x="457200" y="6473952"/>
            <a:ext cx="5486400" cy="274320"/>
          </a:xfrm>
          <a:prstGeom prst="rect">
            <a:avLst/>
          </a:prstGeom>
          <a:noFill/>
          <a:ln/>
        </p:spPr>
        <p:txBody>
          <a:bodyPr wrap="square" lIns="0" tIns="0" rIns="0" bIns="0" rtlCol="0" anchor="ctr"/>
          <a:lstStyle/>
          <a:p>
            <a:pPr marL="0" indent="0" algn="l">
              <a:buNone/>
            </a:pPr>
            <a:r>
              <a:rPr lang="en-US" sz="900" kern="0" spc="100" dirty="0">
                <a:solidFill>
                  <a:srgbClr val="5B6B77"/>
                </a:solidFill>
                <a:latin typeface="Calibri" pitchFamily="34" charset="0"/>
                <a:ea typeface="Calibri" pitchFamily="34" charset="-122"/>
                <a:cs typeface="Calibri" pitchFamily="34" charset="-120"/>
              </a:rPr>
              <a:t>GENOMICS</a:t>
            </a:r>
            <a:endParaRPr lang="en-US" sz="900" dirty="0"/>
          </a:p>
        </p:txBody>
      </p:sp>
      <p:sp>
        <p:nvSpPr>
          <p:cNvPr id="9" name="Text 6"/>
          <p:cNvSpPr/>
          <p:nvPr/>
        </p:nvSpPr>
        <p:spPr>
          <a:xfrm>
            <a:off x="11274552" y="6473952"/>
            <a:ext cx="457200" cy="274320"/>
          </a:xfrm>
          <a:prstGeom prst="rect">
            <a:avLst/>
          </a:prstGeom>
          <a:noFill/>
          <a:ln/>
        </p:spPr>
        <p:txBody>
          <a:bodyPr wrap="square" lIns="0" tIns="0" rIns="0" bIns="0" rtlCol="0" anchor="ctr"/>
          <a:lstStyle/>
          <a:p>
            <a:pPr marL="0" indent="0" algn="r">
              <a:buNone/>
            </a:pPr>
            <a:r>
              <a:rPr lang="en-US" sz="900" dirty="0">
                <a:solidFill>
                  <a:srgbClr val="5B6B77"/>
                </a:solidFill>
                <a:latin typeface="Calibri" pitchFamily="34" charset="0"/>
                <a:ea typeface="Calibri" pitchFamily="34" charset="-122"/>
                <a:cs typeface="Calibri" pitchFamily="34" charset="-120"/>
              </a:rPr>
              <a:t>14</a:t>
            </a:r>
            <a:endParaRPr lang="en-US"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29184"/>
            <a:ext cx="10058400" cy="292608"/>
          </a:xfrm>
          <a:prstGeom prst="rect">
            <a:avLst/>
          </a:prstGeom>
          <a:noFill/>
          <a:ln/>
        </p:spPr>
        <p:txBody>
          <a:bodyPr wrap="square" lIns="0" tIns="0" rIns="0" bIns="0" rtlCol="0" anchor="ctr"/>
          <a:lstStyle/>
          <a:p>
            <a:pPr marL="0" indent="0">
              <a:buNone/>
            </a:pPr>
            <a:r>
              <a:rPr lang="en-US" sz="1200" b="1" kern="0" spc="200" dirty="0">
                <a:solidFill>
                  <a:srgbClr val="C4863A"/>
                </a:solidFill>
                <a:latin typeface="Calibri" pitchFamily="34" charset="0"/>
                <a:ea typeface="Calibri" pitchFamily="34" charset="-122"/>
                <a:cs typeface="Calibri" pitchFamily="34" charset="-120"/>
              </a:rPr>
              <a:t>20.1 STRUCTURAL GENOMICS</a:t>
            </a:r>
            <a:endParaRPr lang="en-US" sz="1200" dirty="0"/>
          </a:p>
        </p:txBody>
      </p:sp>
      <p:sp>
        <p:nvSpPr>
          <p:cNvPr id="3" name="Text 1"/>
          <p:cNvSpPr/>
          <p:nvPr/>
        </p:nvSpPr>
        <p:spPr>
          <a:xfrm>
            <a:off x="548640" y="603504"/>
            <a:ext cx="11064240" cy="777240"/>
          </a:xfrm>
          <a:prstGeom prst="rect">
            <a:avLst/>
          </a:prstGeom>
          <a:noFill/>
          <a:ln/>
        </p:spPr>
        <p:txBody>
          <a:bodyPr wrap="square" lIns="0" tIns="0" rIns="0" bIns="0" rtlCol="0" anchor="ctr"/>
          <a:lstStyle/>
          <a:p>
            <a:pPr marL="0" indent="0" algn="l">
              <a:buNone/>
            </a:pPr>
            <a:r>
              <a:rPr lang="en-US" sz="2800" b="1" dirty="0">
                <a:solidFill>
                  <a:srgbClr val="0B2E44"/>
                </a:solidFill>
                <a:latin typeface="Cambria" pitchFamily="34" charset="0"/>
                <a:ea typeface="Cambria" pitchFamily="34" charset="-122"/>
                <a:cs typeface="Cambria" pitchFamily="34" charset="-120"/>
              </a:rPr>
              <a:t>The HapMap Project &amp; Genome-Wide Association Studies</a:t>
            </a:r>
            <a:endParaRPr lang="en-US" sz="2800" dirty="0"/>
          </a:p>
        </p:txBody>
      </p:sp>
      <p:sp>
        <p:nvSpPr>
          <p:cNvPr id="4" name="Text 2"/>
          <p:cNvSpPr/>
          <p:nvPr/>
        </p:nvSpPr>
        <p:spPr>
          <a:xfrm>
            <a:off x="548640" y="1554480"/>
            <a:ext cx="11064240" cy="4572000"/>
          </a:xfrm>
          <a:prstGeom prst="rect">
            <a:avLst/>
          </a:prstGeom>
          <a:noFill/>
          <a:ln/>
        </p:spPr>
        <p:txBody>
          <a:bodyPr wrap="square" lIns="0" tIns="0" rIns="0" bIns="0" rtlCol="0" anchor="t"/>
          <a:lstStyle/>
          <a:p>
            <a:pPr marL="228600" indent="-228600">
              <a:lnSpc>
                <a:spcPct val="108000"/>
              </a:lnSpc>
              <a:spcAft>
                <a:spcPts val="1000"/>
              </a:spcAft>
              <a:buSzPct val="100000"/>
              <a:buChar char="•"/>
            </a:pPr>
            <a:r>
              <a:rPr lang="en-US" sz="1150" b="1" dirty="0">
                <a:solidFill>
                  <a:srgbClr val="0B2E44"/>
                </a:solidFill>
                <a:latin typeface="Calibri" pitchFamily="34" charset="0"/>
                <a:ea typeface="Calibri" pitchFamily="34" charset="-122"/>
                <a:cs typeface="Calibri" pitchFamily="34" charset="-120"/>
              </a:rPr>
              <a:t>International HapMap Project:  </a:t>
            </a:r>
            <a:r>
              <a:rPr lang="en-US" sz="1150" dirty="0">
                <a:solidFill>
                  <a:srgbClr val="1B2430"/>
                </a:solidFill>
                <a:latin typeface="Calibri" pitchFamily="34" charset="0"/>
                <a:ea typeface="Calibri" pitchFamily="34" charset="-122"/>
                <a:cs typeface="Calibri" pitchFamily="34" charset="-120"/>
              </a:rPr>
              <a:t>Cataloged and mapped SNPs/variants to identify common haplotypes for linkage and family studies — 4.6 million SNPs across all 23 human chromosome pairs, in four ethnic groups (African, Japanese, Chinese, European). Greatest SNP diversity found within Africans, consistent with an African origin of modern humans.</a:t>
            </a:r>
            <a:endParaRPr lang="en-US" sz="1150" dirty="0"/>
          </a:p>
          <a:p>
            <a:pPr marL="228600" indent="-228600">
              <a:lnSpc>
                <a:spcPct val="108000"/>
              </a:lnSpc>
              <a:spcAft>
                <a:spcPts val="1000"/>
              </a:spcAft>
              <a:buSzPct val="100000"/>
              <a:buChar char="•"/>
            </a:pPr>
            <a:r>
              <a:rPr lang="en-US" sz="1150" b="1" dirty="0">
                <a:solidFill>
                  <a:srgbClr val="0B2E44"/>
                </a:solidFill>
                <a:latin typeface="Calibri" pitchFamily="34" charset="0"/>
                <a:ea typeface="Calibri" pitchFamily="34" charset="-122"/>
                <a:cs typeface="Calibri" pitchFamily="34" charset="-120"/>
              </a:rPr>
              <a:t>Recombination hotspots:  </a:t>
            </a:r>
            <a:r>
              <a:rPr lang="en-US" sz="1150" dirty="0">
                <a:solidFill>
                  <a:srgbClr val="1B2430"/>
                </a:solidFill>
                <a:latin typeface="Calibri" pitchFamily="34" charset="0"/>
                <a:ea typeface="Calibri" pitchFamily="34" charset="-122"/>
                <a:cs typeface="Calibri" pitchFamily="34" charset="-120"/>
              </a:rPr>
              <a:t>HapMap linkage-disequilibrium data show recombination is not random across chromosomes — numerous hotspots exist where recombination occurs more often than expected by chance.</a:t>
            </a:r>
            <a:endParaRPr lang="en-US" sz="1150" dirty="0"/>
          </a:p>
          <a:p>
            <a:pPr marL="228600" indent="-228600">
              <a:lnSpc>
                <a:spcPct val="108000"/>
              </a:lnSpc>
              <a:spcAft>
                <a:spcPts val="1000"/>
              </a:spcAft>
              <a:buSzPct val="100000"/>
              <a:buChar char="•"/>
            </a:pPr>
            <a:r>
              <a:rPr lang="en-US" sz="1150" b="1" dirty="0">
                <a:solidFill>
                  <a:srgbClr val="0B2E44"/>
                </a:solidFill>
                <a:latin typeface="Calibri" pitchFamily="34" charset="0"/>
                <a:ea typeface="Calibri" pitchFamily="34" charset="-122"/>
                <a:cs typeface="Calibri" pitchFamily="34" charset="-120"/>
              </a:rPr>
              <a:t>Genome-wide association studies (GWAS):  </a:t>
            </a:r>
            <a:r>
              <a:rPr lang="en-US" sz="1150" dirty="0">
                <a:solidFill>
                  <a:srgbClr val="1B2430"/>
                </a:solidFill>
                <a:latin typeface="Calibri" pitchFamily="34" charset="0"/>
                <a:ea typeface="Calibri" pitchFamily="34" charset="-122"/>
                <a:cs typeface="Calibri" pitchFamily="34" charset="-120"/>
              </a:rPr>
              <a:t>Use numerous SNPs scattered across the genome to locate genes of interest by comparing haplotypes in affected vs. healthy individuals.</a:t>
            </a:r>
            <a:endParaRPr lang="en-US" sz="1150" dirty="0"/>
          </a:p>
          <a:p>
            <a:pPr marL="228600" indent="-228600">
              <a:lnSpc>
                <a:spcPct val="108000"/>
              </a:lnSpc>
              <a:spcAft>
                <a:spcPts val="1000"/>
              </a:spcAft>
              <a:buSzPct val="100000"/>
              <a:buChar char="•"/>
            </a:pPr>
            <a:r>
              <a:rPr lang="en-US" sz="1150" b="1" dirty="0">
                <a:solidFill>
                  <a:srgbClr val="0B2E44"/>
                </a:solidFill>
                <a:latin typeface="Calibri" pitchFamily="34" charset="0"/>
                <a:ea typeface="Calibri" pitchFamily="34" charset="-122"/>
                <a:cs typeface="Calibri" pitchFamily="34" charset="-120"/>
              </a:rPr>
              <a:t>Examples:  </a:t>
            </a:r>
            <a:r>
              <a:rPr lang="en-US" sz="1150" dirty="0">
                <a:solidFill>
                  <a:srgbClr val="1B2430"/>
                </a:solidFill>
                <a:latin typeface="Calibri" pitchFamily="34" charset="0"/>
                <a:ea typeface="Calibri" pitchFamily="34" charset="-122"/>
                <a:cs typeface="Calibri" pitchFamily="34" charset="-120"/>
              </a:rPr>
              <a:t>Age-related macular degeneration linked to a complement factor H gene on chromosome 1 (96 cases, 50 controls, &gt;100,000 SNPs); a major Crohn disease gene; a 2007 UK study of 17,000 people and 500,000 SNPs found associations between 24 genes/segments and 7 diseases (coronary artery disease, Crohn disease, rheumatoid arthritis, bipolar disorder, hypertension, two types of diabetes).</a:t>
            </a:r>
            <a:endParaRPr lang="en-US" sz="1150" dirty="0"/>
          </a:p>
          <a:p>
            <a:pPr marL="228600" indent="-228600">
              <a:lnSpc>
                <a:spcPct val="108000"/>
              </a:lnSpc>
              <a:spcAft>
                <a:spcPts val="1000"/>
              </a:spcAft>
              <a:buSzPct val="100000"/>
              <a:buChar char="•"/>
            </a:pPr>
            <a:r>
              <a:rPr lang="en-US" sz="1150" b="1" dirty="0">
                <a:solidFill>
                  <a:srgbClr val="0B2E44"/>
                </a:solidFill>
                <a:latin typeface="Calibri" pitchFamily="34" charset="0"/>
                <a:ea typeface="Calibri" pitchFamily="34" charset="-122"/>
                <a:cs typeface="Calibri" pitchFamily="34" charset="-120"/>
              </a:rPr>
              <a:t>“Missing heritability”:  </a:t>
            </a:r>
            <a:r>
              <a:rPr lang="en-US" sz="1150" dirty="0">
                <a:solidFill>
                  <a:srgbClr val="1B2430"/>
                </a:solidFill>
                <a:latin typeface="Calibri" pitchFamily="34" charset="0"/>
                <a:ea typeface="Calibri" pitchFamily="34" charset="-122"/>
                <a:cs typeface="Calibri" pitchFamily="34" charset="-120"/>
              </a:rPr>
              <a:t>GWAS genes often explain only a modest fraction of genetic influence (e.g., 95 loci for blood lipids explained only 25–30% of variation) — the undetected remainder is called the “dark matter of the genome.”</a:t>
            </a:r>
            <a:endParaRPr lang="en-US" sz="1150" dirty="0"/>
          </a:p>
        </p:txBody>
      </p:sp>
      <p:sp>
        <p:nvSpPr>
          <p:cNvPr id="5" name="Text 3"/>
          <p:cNvSpPr/>
          <p:nvPr/>
        </p:nvSpPr>
        <p:spPr>
          <a:xfrm>
            <a:off x="457200" y="6473952"/>
            <a:ext cx="5486400" cy="274320"/>
          </a:xfrm>
          <a:prstGeom prst="rect">
            <a:avLst/>
          </a:prstGeom>
          <a:noFill/>
          <a:ln/>
        </p:spPr>
        <p:txBody>
          <a:bodyPr wrap="square" lIns="0" tIns="0" rIns="0" bIns="0" rtlCol="0" anchor="ctr"/>
          <a:lstStyle/>
          <a:p>
            <a:pPr marL="0" indent="0" algn="l">
              <a:buNone/>
            </a:pPr>
            <a:r>
              <a:rPr lang="en-US" sz="900" kern="0" spc="100" dirty="0">
                <a:solidFill>
                  <a:srgbClr val="5B6B77"/>
                </a:solidFill>
                <a:latin typeface="Calibri" pitchFamily="34" charset="0"/>
                <a:ea typeface="Calibri" pitchFamily="34" charset="-122"/>
                <a:cs typeface="Calibri" pitchFamily="34" charset="-120"/>
              </a:rPr>
              <a:t>GENOMICS</a:t>
            </a:r>
            <a:endParaRPr lang="en-US" sz="900" dirty="0"/>
          </a:p>
        </p:txBody>
      </p:sp>
      <p:sp>
        <p:nvSpPr>
          <p:cNvPr id="6" name="Text 4"/>
          <p:cNvSpPr/>
          <p:nvPr/>
        </p:nvSpPr>
        <p:spPr>
          <a:xfrm>
            <a:off x="11274552" y="6473952"/>
            <a:ext cx="457200" cy="274320"/>
          </a:xfrm>
          <a:prstGeom prst="rect">
            <a:avLst/>
          </a:prstGeom>
          <a:noFill/>
          <a:ln/>
        </p:spPr>
        <p:txBody>
          <a:bodyPr wrap="square" lIns="0" tIns="0" rIns="0" bIns="0" rtlCol="0" anchor="ctr"/>
          <a:lstStyle/>
          <a:p>
            <a:pPr marL="0" indent="0" algn="r">
              <a:buNone/>
            </a:pPr>
            <a:r>
              <a:rPr lang="en-US" sz="900" dirty="0">
                <a:solidFill>
                  <a:srgbClr val="5B6B77"/>
                </a:solidFill>
                <a:latin typeface="Calibri" pitchFamily="34" charset="0"/>
                <a:ea typeface="Calibri" pitchFamily="34" charset="-122"/>
                <a:cs typeface="Calibri" pitchFamily="34" charset="-120"/>
              </a:rPr>
              <a:t>15</a:t>
            </a:r>
            <a:endParaRPr lang="en-US" sz="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29184"/>
            <a:ext cx="10058400" cy="292608"/>
          </a:xfrm>
          <a:prstGeom prst="rect">
            <a:avLst/>
          </a:prstGeom>
          <a:noFill/>
          <a:ln/>
        </p:spPr>
        <p:txBody>
          <a:bodyPr wrap="square" lIns="0" tIns="0" rIns="0" bIns="0" rtlCol="0" anchor="ctr"/>
          <a:lstStyle/>
          <a:p>
            <a:pPr marL="0" indent="0">
              <a:buNone/>
            </a:pPr>
            <a:r>
              <a:rPr lang="en-US" sz="1200" b="1" kern="0" spc="200" dirty="0">
                <a:solidFill>
                  <a:srgbClr val="C4863A"/>
                </a:solidFill>
                <a:latin typeface="Calibri" pitchFamily="34" charset="0"/>
                <a:ea typeface="Calibri" pitchFamily="34" charset="-122"/>
                <a:cs typeface="Calibri" pitchFamily="34" charset="-120"/>
              </a:rPr>
              <a:t>20.1 STRUCTURAL GENOMICS</a:t>
            </a:r>
            <a:endParaRPr lang="en-US" sz="1200" dirty="0"/>
          </a:p>
        </p:txBody>
      </p:sp>
      <p:sp>
        <p:nvSpPr>
          <p:cNvPr id="3" name="Text 1"/>
          <p:cNvSpPr/>
          <p:nvPr/>
        </p:nvSpPr>
        <p:spPr>
          <a:xfrm>
            <a:off x="548640" y="603504"/>
            <a:ext cx="11064240" cy="777240"/>
          </a:xfrm>
          <a:prstGeom prst="rect">
            <a:avLst/>
          </a:prstGeom>
          <a:noFill/>
          <a:ln/>
        </p:spPr>
        <p:txBody>
          <a:bodyPr wrap="square" lIns="0" tIns="0" rIns="0" bIns="0" rtlCol="0" anchor="ctr"/>
          <a:lstStyle/>
          <a:p>
            <a:pPr marL="0" indent="0" algn="l">
              <a:buNone/>
            </a:pPr>
            <a:r>
              <a:rPr lang="en-US" sz="2800" b="1" dirty="0">
                <a:solidFill>
                  <a:srgbClr val="0B2E44"/>
                </a:solidFill>
                <a:latin typeface="Cambria" pitchFamily="34" charset="0"/>
                <a:ea typeface="Cambria" pitchFamily="34" charset="-122"/>
                <a:cs typeface="Cambria" pitchFamily="34" charset="-120"/>
              </a:rPr>
              <a:t>Copy-Number Variations (CNVs)</a:t>
            </a:r>
            <a:endParaRPr lang="en-US" sz="2800" dirty="0"/>
          </a:p>
        </p:txBody>
      </p:sp>
      <p:sp>
        <p:nvSpPr>
          <p:cNvPr id="4" name="Text 2"/>
          <p:cNvSpPr/>
          <p:nvPr/>
        </p:nvSpPr>
        <p:spPr>
          <a:xfrm>
            <a:off x="548640" y="1554480"/>
            <a:ext cx="11064240" cy="4572000"/>
          </a:xfrm>
          <a:prstGeom prst="rect">
            <a:avLst/>
          </a:prstGeom>
          <a:noFill/>
          <a:ln/>
        </p:spPr>
        <p:txBody>
          <a:bodyPr wrap="square" lIns="0" tIns="0" rIns="0" bIns="0" rtlCol="0" anchor="t"/>
          <a:lstStyle/>
          <a:p>
            <a:pPr marL="228600" indent="-228600">
              <a:lnSpc>
                <a:spcPct val="108000"/>
              </a:lnSpc>
              <a:spcAft>
                <a:spcPts val="1000"/>
              </a:spcAft>
              <a:buSzPct val="100000"/>
              <a:buChar char="•"/>
            </a:pPr>
            <a:r>
              <a:rPr lang="en-US" sz="1400" b="1" dirty="0">
                <a:solidFill>
                  <a:srgbClr val="0B2E44"/>
                </a:solidFill>
                <a:latin typeface="Calibri" pitchFamily="34" charset="0"/>
                <a:ea typeface="Calibri" pitchFamily="34" charset="-122"/>
                <a:cs typeface="Calibri" pitchFamily="34" charset="-120"/>
              </a:rPr>
              <a:t>Definition:  </a:t>
            </a:r>
            <a:r>
              <a:rPr lang="en-US" sz="1400" dirty="0">
                <a:solidFill>
                  <a:srgbClr val="1B2430"/>
                </a:solidFill>
                <a:latin typeface="Calibri" pitchFamily="34" charset="0"/>
                <a:ea typeface="Calibri" pitchFamily="34" charset="-122"/>
                <a:cs typeface="Calibri" pitchFamily="34" charset="-120"/>
              </a:rPr>
              <a:t>A diploid person normally has two copies of every gene, but studies reveal differences among people in the number of copies of large DNA sequences (&gt;1000 bp) — called copy-number variations (CNVs), including deletions and duplications.</a:t>
            </a:r>
            <a:endParaRPr lang="en-US" sz="1400" dirty="0"/>
          </a:p>
          <a:p>
            <a:pPr marL="228600" indent="-228600">
              <a:lnSpc>
                <a:spcPct val="108000"/>
              </a:lnSpc>
              <a:spcAft>
                <a:spcPts val="1000"/>
              </a:spcAft>
              <a:buSzPct val="100000"/>
              <a:buChar char="•"/>
            </a:pPr>
            <a:r>
              <a:rPr lang="en-US" sz="1400" b="1" dirty="0">
                <a:solidFill>
                  <a:srgbClr val="0B2E44"/>
                </a:solidFill>
                <a:latin typeface="Calibri" pitchFamily="34" charset="0"/>
                <a:ea typeface="Calibri" pitchFamily="34" charset="-122"/>
                <a:cs typeface="Calibri" pitchFamily="34" charset="-120"/>
              </a:rPr>
              <a:t>Scale:  </a:t>
            </a:r>
            <a:r>
              <a:rPr lang="en-US" sz="1400" dirty="0">
                <a:solidFill>
                  <a:srgbClr val="1B2430"/>
                </a:solidFill>
                <a:latin typeface="Calibri" pitchFamily="34" charset="0"/>
                <a:ea typeface="Calibri" pitchFamily="34" charset="-122"/>
                <a:cs typeface="Calibri" pitchFamily="34" charset="-120"/>
              </a:rPr>
              <a:t>A study of 270 people from four populations found more than 1447 genomic regions varying in copy number, encompassing 12% of the human genome — likely only a subset of all CNVs, and often spanning several hundred thousand bp.</a:t>
            </a:r>
            <a:endParaRPr lang="en-US" sz="1400" dirty="0"/>
          </a:p>
          <a:p>
            <a:pPr marL="228600" indent="-228600">
              <a:lnSpc>
                <a:spcPct val="108000"/>
              </a:lnSpc>
              <a:spcAft>
                <a:spcPts val="1000"/>
              </a:spcAft>
              <a:buSzPct val="100000"/>
              <a:buChar char="•"/>
            </a:pPr>
            <a:r>
              <a:rPr lang="en-US" sz="1400" b="1" dirty="0">
                <a:solidFill>
                  <a:srgbClr val="0B2E44"/>
                </a:solidFill>
                <a:latin typeface="Calibri" pitchFamily="34" charset="0"/>
                <a:ea typeface="Calibri" pitchFamily="34" charset="-122"/>
                <a:cs typeface="Calibri" pitchFamily="34" charset="-120"/>
              </a:rPr>
              <a:t>Functional impact:  </a:t>
            </a:r>
            <a:r>
              <a:rPr lang="en-US" sz="1400" dirty="0">
                <a:solidFill>
                  <a:srgbClr val="1B2430"/>
                </a:solidFill>
                <a:latin typeface="Calibri" pitchFamily="34" charset="0"/>
                <a:ea typeface="Calibri" pitchFamily="34" charset="-122"/>
                <a:cs typeface="Calibri" pitchFamily="34" charset="-120"/>
              </a:rPr>
              <a:t>Most CNVs contain multiple genes and can affect phenotype by altering gene dosage or repositioning sequences that change nearby gene regulation.</a:t>
            </a:r>
            <a:endParaRPr lang="en-US" sz="1400" dirty="0"/>
          </a:p>
          <a:p>
            <a:pPr marL="228600" indent="-228600">
              <a:lnSpc>
                <a:spcPct val="108000"/>
              </a:lnSpc>
              <a:spcAft>
                <a:spcPts val="1000"/>
              </a:spcAft>
              <a:buSzPct val="100000"/>
              <a:buChar char="•"/>
            </a:pPr>
            <a:r>
              <a:rPr lang="en-US" sz="1400" b="1" dirty="0">
                <a:solidFill>
                  <a:srgbClr val="0B2E44"/>
                </a:solidFill>
                <a:latin typeface="Calibri" pitchFamily="34" charset="0"/>
                <a:ea typeface="Calibri" pitchFamily="34" charset="-122"/>
                <a:cs typeface="Calibri" pitchFamily="34" charset="-120"/>
              </a:rPr>
              <a:t>Disease associations:  </a:t>
            </a:r>
            <a:r>
              <a:rPr lang="en-US" sz="1400" dirty="0">
                <a:solidFill>
                  <a:srgbClr val="1B2430"/>
                </a:solidFill>
                <a:latin typeface="Calibri" pitchFamily="34" charset="0"/>
                <a:ea typeface="Calibri" pitchFamily="34" charset="-122"/>
                <a:cs typeface="Calibri" pitchFamily="34" charset="-120"/>
              </a:rPr>
              <a:t>CNVs in UGT2B17 affect testosterone metabolism and prostate cancer risk; CNVs are also linked to Crohn disease, rheumatoid arthritis, psoriasis, schizophrenia, autism, diabetes, and intellectual disability.</a:t>
            </a:r>
            <a:endParaRPr lang="en-US" sz="1400" dirty="0"/>
          </a:p>
        </p:txBody>
      </p:sp>
      <p:sp>
        <p:nvSpPr>
          <p:cNvPr id="5" name="Text 3"/>
          <p:cNvSpPr/>
          <p:nvPr/>
        </p:nvSpPr>
        <p:spPr>
          <a:xfrm>
            <a:off x="457200" y="6473952"/>
            <a:ext cx="5486400" cy="274320"/>
          </a:xfrm>
          <a:prstGeom prst="rect">
            <a:avLst/>
          </a:prstGeom>
          <a:noFill/>
          <a:ln/>
        </p:spPr>
        <p:txBody>
          <a:bodyPr wrap="square" lIns="0" tIns="0" rIns="0" bIns="0" rtlCol="0" anchor="ctr"/>
          <a:lstStyle/>
          <a:p>
            <a:pPr marL="0" indent="0" algn="l">
              <a:buNone/>
            </a:pPr>
            <a:r>
              <a:rPr lang="en-US" sz="900" kern="0" spc="100" dirty="0">
                <a:solidFill>
                  <a:srgbClr val="5B6B77"/>
                </a:solidFill>
                <a:latin typeface="Calibri" pitchFamily="34" charset="0"/>
                <a:ea typeface="Calibri" pitchFamily="34" charset="-122"/>
                <a:cs typeface="Calibri" pitchFamily="34" charset="-120"/>
              </a:rPr>
              <a:t>GENOMICS</a:t>
            </a:r>
            <a:endParaRPr lang="en-US" sz="900" dirty="0"/>
          </a:p>
        </p:txBody>
      </p:sp>
      <p:sp>
        <p:nvSpPr>
          <p:cNvPr id="6" name="Text 4"/>
          <p:cNvSpPr/>
          <p:nvPr/>
        </p:nvSpPr>
        <p:spPr>
          <a:xfrm>
            <a:off x="11274552" y="6473952"/>
            <a:ext cx="457200" cy="274320"/>
          </a:xfrm>
          <a:prstGeom prst="rect">
            <a:avLst/>
          </a:prstGeom>
          <a:noFill/>
          <a:ln/>
        </p:spPr>
        <p:txBody>
          <a:bodyPr wrap="square" lIns="0" tIns="0" rIns="0" bIns="0" rtlCol="0" anchor="ctr"/>
          <a:lstStyle/>
          <a:p>
            <a:pPr marL="0" indent="0" algn="r">
              <a:buNone/>
            </a:pPr>
            <a:r>
              <a:rPr lang="en-US" sz="900" dirty="0">
                <a:solidFill>
                  <a:srgbClr val="5B6B77"/>
                </a:solidFill>
                <a:latin typeface="Calibri" pitchFamily="34" charset="0"/>
                <a:ea typeface="Calibri" pitchFamily="34" charset="-122"/>
                <a:cs typeface="Calibri" pitchFamily="34" charset="-120"/>
              </a:rPr>
              <a:t>16</a:t>
            </a:r>
            <a:endParaRPr lang="en-US" sz="9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29184"/>
            <a:ext cx="10058400" cy="292608"/>
          </a:xfrm>
          <a:prstGeom prst="rect">
            <a:avLst/>
          </a:prstGeom>
          <a:noFill/>
          <a:ln/>
        </p:spPr>
        <p:txBody>
          <a:bodyPr wrap="square" lIns="0" tIns="0" rIns="0" bIns="0" rtlCol="0" anchor="ctr"/>
          <a:lstStyle/>
          <a:p>
            <a:pPr marL="0" indent="0">
              <a:buNone/>
            </a:pPr>
            <a:r>
              <a:rPr lang="en-US" sz="1200" b="1" kern="0" spc="200" dirty="0">
                <a:solidFill>
                  <a:srgbClr val="C4863A"/>
                </a:solidFill>
                <a:latin typeface="Calibri" pitchFamily="34" charset="0"/>
                <a:ea typeface="Calibri" pitchFamily="34" charset="-122"/>
                <a:cs typeface="Calibri" pitchFamily="34" charset="-120"/>
              </a:rPr>
              <a:t>20.1 STRUCTURAL GENOMICS</a:t>
            </a:r>
            <a:endParaRPr lang="en-US" sz="1200" dirty="0"/>
          </a:p>
        </p:txBody>
      </p:sp>
      <p:sp>
        <p:nvSpPr>
          <p:cNvPr id="3" name="Text 1"/>
          <p:cNvSpPr/>
          <p:nvPr/>
        </p:nvSpPr>
        <p:spPr>
          <a:xfrm>
            <a:off x="548640" y="603504"/>
            <a:ext cx="11064240" cy="777240"/>
          </a:xfrm>
          <a:prstGeom prst="rect">
            <a:avLst/>
          </a:prstGeom>
          <a:noFill/>
          <a:ln/>
        </p:spPr>
        <p:txBody>
          <a:bodyPr wrap="square" lIns="0" tIns="0" rIns="0" bIns="0" rtlCol="0" anchor="ctr"/>
          <a:lstStyle/>
          <a:p>
            <a:pPr marL="0" indent="0" algn="l">
              <a:buNone/>
            </a:pPr>
            <a:r>
              <a:rPr lang="en-US" sz="2800" b="1" dirty="0">
                <a:solidFill>
                  <a:srgbClr val="0B2E44"/>
                </a:solidFill>
                <a:latin typeface="Cambria" pitchFamily="34" charset="0"/>
                <a:ea typeface="Cambria" pitchFamily="34" charset="-122"/>
                <a:cs typeface="Cambria" pitchFamily="34" charset="-120"/>
              </a:rPr>
              <a:t>Bioinformatics</a:t>
            </a:r>
            <a:endParaRPr lang="en-US" sz="2800" dirty="0"/>
          </a:p>
        </p:txBody>
      </p:sp>
      <p:sp>
        <p:nvSpPr>
          <p:cNvPr id="4" name="Text 2"/>
          <p:cNvSpPr/>
          <p:nvPr/>
        </p:nvSpPr>
        <p:spPr>
          <a:xfrm>
            <a:off x="548640" y="1554480"/>
            <a:ext cx="11064240" cy="4572000"/>
          </a:xfrm>
          <a:prstGeom prst="rect">
            <a:avLst/>
          </a:prstGeom>
          <a:noFill/>
          <a:ln/>
        </p:spPr>
        <p:txBody>
          <a:bodyPr wrap="square" lIns="0" tIns="0" rIns="0" bIns="0" rtlCol="0" anchor="t"/>
          <a:lstStyle/>
          <a:p>
            <a:pPr marL="228600" indent="-228600">
              <a:lnSpc>
                <a:spcPct val="108000"/>
              </a:lnSpc>
              <a:spcAft>
                <a:spcPts val="1000"/>
              </a:spcAft>
              <a:buSzPct val="100000"/>
              <a:buChar char="•"/>
            </a:pPr>
            <a:r>
              <a:rPr lang="en-US" sz="1150" b="1" dirty="0">
                <a:solidFill>
                  <a:srgbClr val="0B2E44"/>
                </a:solidFill>
                <a:latin typeface="Calibri" pitchFamily="34" charset="0"/>
                <a:ea typeface="Calibri" pitchFamily="34" charset="-122"/>
                <a:cs typeface="Calibri" pitchFamily="34" charset="-120"/>
              </a:rPr>
              <a:t>Definition:  </a:t>
            </a:r>
            <a:r>
              <a:rPr lang="en-US" sz="1150" dirty="0">
                <a:solidFill>
                  <a:srgbClr val="1B2430"/>
                </a:solidFill>
                <a:latin typeface="Calibri" pitchFamily="34" charset="0"/>
                <a:ea typeface="Calibri" pitchFamily="34" charset="-122"/>
                <a:cs typeface="Calibri" pitchFamily="34" charset="-120"/>
              </a:rPr>
              <a:t>Bioinformatics is an interdisciplinary field combining molecular biology and computer science; it centers on databases, search algorithms, gene-prediction software, and analytical tools that “mine” DNA-, RNA-, and protein-sequence data.</a:t>
            </a:r>
            <a:endParaRPr lang="en-US" sz="1150" dirty="0"/>
          </a:p>
          <a:p>
            <a:pPr marL="228600" indent="-228600">
              <a:lnSpc>
                <a:spcPct val="108000"/>
              </a:lnSpc>
              <a:spcAft>
                <a:spcPts val="1000"/>
              </a:spcAft>
              <a:buSzPct val="100000"/>
              <a:buChar char="•"/>
            </a:pPr>
            <a:r>
              <a:rPr lang="en-US" sz="1150" b="1" dirty="0">
                <a:solidFill>
                  <a:srgbClr val="0B2E44"/>
                </a:solidFill>
                <a:latin typeface="Calibri" pitchFamily="34" charset="0"/>
                <a:ea typeface="Calibri" pitchFamily="34" charset="-122"/>
                <a:cs typeface="Calibri" pitchFamily="34" charset="-120"/>
              </a:rPr>
              <a:t>Databases:  </a:t>
            </a:r>
            <a:r>
              <a:rPr lang="en-US" sz="1150" dirty="0">
                <a:solidFill>
                  <a:srgbClr val="1B2430"/>
                </a:solidFill>
                <a:latin typeface="Calibri" pitchFamily="34" charset="0"/>
                <a:ea typeface="Calibri" pitchFamily="34" charset="-122"/>
                <a:cs typeface="Calibri" pitchFamily="34" charset="-120"/>
              </a:rPr>
              <a:t>Primary databases contain sequence information plus its source and determination method; secondary databases contain analysis results — sequence patterns, variations, mutations, and evolutionary relationships.</a:t>
            </a:r>
            <a:endParaRPr lang="en-US" sz="1150" dirty="0"/>
          </a:p>
          <a:p>
            <a:pPr marL="228600" indent="-228600">
              <a:lnSpc>
                <a:spcPct val="108000"/>
              </a:lnSpc>
              <a:spcAft>
                <a:spcPts val="1000"/>
              </a:spcAft>
              <a:buSzPct val="100000"/>
              <a:buChar char="•"/>
            </a:pPr>
            <a:r>
              <a:rPr lang="en-US" sz="1150" b="1" dirty="0">
                <a:solidFill>
                  <a:srgbClr val="0B2E44"/>
                </a:solidFill>
                <a:latin typeface="Calibri" pitchFamily="34" charset="0"/>
                <a:ea typeface="Calibri" pitchFamily="34" charset="-122"/>
                <a:cs typeface="Calibri" pitchFamily="34" charset="-120"/>
              </a:rPr>
              <a:t>Finding genes:  </a:t>
            </a:r>
            <a:r>
              <a:rPr lang="en-US" sz="1150" dirty="0">
                <a:solidFill>
                  <a:srgbClr val="1B2430"/>
                </a:solidFill>
                <a:latin typeface="Calibri" pitchFamily="34" charset="0"/>
                <a:ea typeface="Calibri" pitchFamily="34" charset="-122"/>
                <a:cs typeface="Calibri" pitchFamily="34" charset="-120"/>
              </a:rPr>
              <a:t>The ab initio approach scans sequence for features typical of genes (open reading frames with start/stop codons, splice sites, promoter sequences). The comparative approach looks for similarity to sequences of known genes. Reported gene counts remain estimates because of introns, alternative splicing, and gene duplication.</a:t>
            </a:r>
            <a:endParaRPr lang="en-US" sz="1150" dirty="0"/>
          </a:p>
          <a:p>
            <a:pPr marL="228600" indent="-228600">
              <a:lnSpc>
                <a:spcPct val="108000"/>
              </a:lnSpc>
              <a:spcAft>
                <a:spcPts val="1000"/>
              </a:spcAft>
              <a:buSzPct val="100000"/>
              <a:buChar char="•"/>
            </a:pPr>
            <a:r>
              <a:rPr lang="en-US" sz="1150" b="1" dirty="0">
                <a:solidFill>
                  <a:srgbClr val="0B2E44"/>
                </a:solidFill>
                <a:latin typeface="Calibri" pitchFamily="34" charset="0"/>
                <a:ea typeface="Calibri" pitchFamily="34" charset="-122"/>
                <a:cs typeface="Calibri" pitchFamily="34" charset="-120"/>
              </a:rPr>
              <a:t>Annotation:  </a:t>
            </a:r>
            <a:r>
              <a:rPr lang="en-US" sz="1150" dirty="0">
                <a:solidFill>
                  <a:srgbClr val="1B2430"/>
                </a:solidFill>
                <a:latin typeface="Calibri" pitchFamily="34" charset="0"/>
                <a:ea typeface="Calibri" pitchFamily="34" charset="-122"/>
                <a:cs typeface="Calibri" pitchFamily="34" charset="-120"/>
              </a:rPr>
              <a:t>Once identified, a gene is annotated — linking its sequence to information on function, expression, protein product, and homologous genes in other species.</a:t>
            </a:r>
            <a:endParaRPr lang="en-US" sz="1150" dirty="0"/>
          </a:p>
          <a:p>
            <a:pPr marL="228600" indent="-228600">
              <a:lnSpc>
                <a:spcPct val="108000"/>
              </a:lnSpc>
              <a:spcAft>
                <a:spcPts val="1000"/>
              </a:spcAft>
              <a:buSzPct val="100000"/>
              <a:buChar char="•"/>
            </a:pPr>
            <a:r>
              <a:rPr lang="en-US" sz="1150" b="1" dirty="0">
                <a:solidFill>
                  <a:srgbClr val="0B2E44"/>
                </a:solidFill>
                <a:latin typeface="Calibri" pitchFamily="34" charset="0"/>
                <a:ea typeface="Calibri" pitchFamily="34" charset="-122"/>
                <a:cs typeface="Calibri" pitchFamily="34" charset="-120"/>
              </a:rPr>
              <a:t>BLAST:  </a:t>
            </a:r>
            <a:r>
              <a:rPr lang="en-US" sz="1150" dirty="0">
                <a:solidFill>
                  <a:srgbClr val="1B2430"/>
                </a:solidFill>
                <a:latin typeface="Calibri" pitchFamily="34" charset="0"/>
                <a:ea typeface="Calibri" pitchFamily="34" charset="-122"/>
                <a:cs typeface="Calibri" pitchFamily="34" charset="-120"/>
              </a:rPr>
              <a:t>The Basic Local Alignment Search Tool (BLAST) is the most widely used program for searching sequence databases for regions of high similarity to a query sequence, along with a significance score.</a:t>
            </a:r>
            <a:endParaRPr lang="en-US" sz="1150" dirty="0"/>
          </a:p>
          <a:p>
            <a:pPr marL="228600" indent="-228600">
              <a:lnSpc>
                <a:spcPct val="108000"/>
              </a:lnSpc>
              <a:spcAft>
                <a:spcPts val="1000"/>
              </a:spcAft>
              <a:buSzPct val="100000"/>
              <a:buChar char="•"/>
            </a:pPr>
            <a:r>
              <a:rPr lang="en-US" sz="1150" b="1" dirty="0">
                <a:solidFill>
                  <a:srgbClr val="0B2E44"/>
                </a:solidFill>
                <a:latin typeface="Calibri" pitchFamily="34" charset="0"/>
                <a:ea typeface="Calibri" pitchFamily="34" charset="-122"/>
                <a:cs typeface="Calibri" pitchFamily="34" charset="-120"/>
              </a:rPr>
              <a:t>Other resources:  </a:t>
            </a:r>
            <a:r>
              <a:rPr lang="en-US" sz="1150" dirty="0">
                <a:solidFill>
                  <a:srgbClr val="1B2430"/>
                </a:solidFill>
                <a:latin typeface="Calibri" pitchFamily="34" charset="0"/>
                <a:ea typeface="Calibri" pitchFamily="34" charset="-122"/>
                <a:cs typeface="Calibri" pitchFamily="34" charset="-120"/>
              </a:rPr>
              <a:t>Databases catalog SNP frequencies across populations, disease-causing mutations (e.g., the Human Variome Project), and gene expression patterns.</a:t>
            </a:r>
            <a:endParaRPr lang="en-US" sz="1150" dirty="0"/>
          </a:p>
        </p:txBody>
      </p:sp>
      <p:sp>
        <p:nvSpPr>
          <p:cNvPr id="5" name="Text 3"/>
          <p:cNvSpPr/>
          <p:nvPr/>
        </p:nvSpPr>
        <p:spPr>
          <a:xfrm>
            <a:off x="457200" y="6473952"/>
            <a:ext cx="5486400" cy="274320"/>
          </a:xfrm>
          <a:prstGeom prst="rect">
            <a:avLst/>
          </a:prstGeom>
          <a:noFill/>
          <a:ln/>
        </p:spPr>
        <p:txBody>
          <a:bodyPr wrap="square" lIns="0" tIns="0" rIns="0" bIns="0" rtlCol="0" anchor="ctr"/>
          <a:lstStyle/>
          <a:p>
            <a:pPr marL="0" indent="0" algn="l">
              <a:buNone/>
            </a:pPr>
            <a:r>
              <a:rPr lang="en-US" sz="900" kern="0" spc="100" dirty="0">
                <a:solidFill>
                  <a:srgbClr val="5B6B77"/>
                </a:solidFill>
                <a:latin typeface="Calibri" pitchFamily="34" charset="0"/>
                <a:ea typeface="Calibri" pitchFamily="34" charset="-122"/>
                <a:cs typeface="Calibri" pitchFamily="34" charset="-120"/>
              </a:rPr>
              <a:t>GENOMICS</a:t>
            </a:r>
            <a:endParaRPr lang="en-US" sz="900" dirty="0"/>
          </a:p>
        </p:txBody>
      </p:sp>
      <p:sp>
        <p:nvSpPr>
          <p:cNvPr id="6" name="Text 4"/>
          <p:cNvSpPr/>
          <p:nvPr/>
        </p:nvSpPr>
        <p:spPr>
          <a:xfrm>
            <a:off x="11274552" y="6473952"/>
            <a:ext cx="457200" cy="274320"/>
          </a:xfrm>
          <a:prstGeom prst="rect">
            <a:avLst/>
          </a:prstGeom>
          <a:noFill/>
          <a:ln/>
        </p:spPr>
        <p:txBody>
          <a:bodyPr wrap="square" lIns="0" tIns="0" rIns="0" bIns="0" rtlCol="0" anchor="ctr"/>
          <a:lstStyle/>
          <a:p>
            <a:pPr marL="0" indent="0" algn="r">
              <a:buNone/>
            </a:pPr>
            <a:r>
              <a:rPr lang="en-US" sz="900" dirty="0">
                <a:solidFill>
                  <a:srgbClr val="5B6B77"/>
                </a:solidFill>
                <a:latin typeface="Calibri" pitchFamily="34" charset="0"/>
                <a:ea typeface="Calibri" pitchFamily="34" charset="-122"/>
                <a:cs typeface="Calibri" pitchFamily="34" charset="-120"/>
              </a:rPr>
              <a:t>17</a:t>
            </a:r>
            <a:endParaRPr lang="en-US" sz="9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29184"/>
            <a:ext cx="10058400" cy="292608"/>
          </a:xfrm>
          <a:prstGeom prst="rect">
            <a:avLst/>
          </a:prstGeom>
          <a:noFill/>
          <a:ln/>
        </p:spPr>
        <p:txBody>
          <a:bodyPr wrap="square" lIns="0" tIns="0" rIns="0" bIns="0" rtlCol="0" anchor="ctr"/>
          <a:lstStyle/>
          <a:p>
            <a:pPr marL="0" indent="0">
              <a:buNone/>
            </a:pPr>
            <a:r>
              <a:rPr lang="en-US" sz="1200" b="1" kern="0" spc="200" dirty="0">
                <a:solidFill>
                  <a:srgbClr val="C4863A"/>
                </a:solidFill>
                <a:latin typeface="Calibri" pitchFamily="34" charset="0"/>
                <a:ea typeface="Calibri" pitchFamily="34" charset="-122"/>
                <a:cs typeface="Calibri" pitchFamily="34" charset="-120"/>
              </a:rPr>
              <a:t>20.1 STRUCTURAL GENOMICS</a:t>
            </a:r>
            <a:endParaRPr lang="en-US" sz="1200" dirty="0"/>
          </a:p>
        </p:txBody>
      </p:sp>
      <p:sp>
        <p:nvSpPr>
          <p:cNvPr id="3" name="Text 1"/>
          <p:cNvSpPr/>
          <p:nvPr/>
        </p:nvSpPr>
        <p:spPr>
          <a:xfrm>
            <a:off x="548640" y="603504"/>
            <a:ext cx="11064240" cy="777240"/>
          </a:xfrm>
          <a:prstGeom prst="rect">
            <a:avLst/>
          </a:prstGeom>
          <a:noFill/>
          <a:ln/>
        </p:spPr>
        <p:txBody>
          <a:bodyPr wrap="square" lIns="0" tIns="0" rIns="0" bIns="0" rtlCol="0" anchor="ctr"/>
          <a:lstStyle/>
          <a:p>
            <a:pPr marL="0" indent="0" algn="l">
              <a:buNone/>
            </a:pPr>
            <a:r>
              <a:rPr lang="en-US" sz="2800" b="1" dirty="0">
                <a:solidFill>
                  <a:srgbClr val="0B2E44"/>
                </a:solidFill>
                <a:latin typeface="Cambria" pitchFamily="34" charset="0"/>
                <a:ea typeface="Cambria" pitchFamily="34" charset="-122"/>
                <a:cs typeface="Cambria" pitchFamily="34" charset="-120"/>
              </a:rPr>
              <a:t>Metagenomics</a:t>
            </a:r>
            <a:endParaRPr lang="en-US" sz="2800" dirty="0"/>
          </a:p>
        </p:txBody>
      </p:sp>
      <p:sp>
        <p:nvSpPr>
          <p:cNvPr id="4" name="Text 2"/>
          <p:cNvSpPr/>
          <p:nvPr/>
        </p:nvSpPr>
        <p:spPr>
          <a:xfrm>
            <a:off x="548640" y="1554480"/>
            <a:ext cx="11064240" cy="4572000"/>
          </a:xfrm>
          <a:prstGeom prst="rect">
            <a:avLst/>
          </a:prstGeom>
          <a:noFill/>
          <a:ln/>
        </p:spPr>
        <p:txBody>
          <a:bodyPr wrap="square" lIns="0" tIns="0" rIns="0" bIns="0" rtlCol="0" anchor="t"/>
          <a:lstStyle/>
          <a:p>
            <a:pPr marL="228600" indent="-228600">
              <a:lnSpc>
                <a:spcPct val="108000"/>
              </a:lnSpc>
              <a:spcAft>
                <a:spcPts val="1000"/>
              </a:spcAft>
              <a:buSzPct val="100000"/>
              <a:buChar char="•"/>
            </a:pPr>
            <a:r>
              <a:rPr lang="en-US" sz="1250" b="1" dirty="0">
                <a:solidFill>
                  <a:srgbClr val="0B2E44"/>
                </a:solidFill>
                <a:latin typeface="Calibri" pitchFamily="34" charset="0"/>
                <a:ea typeface="Calibri" pitchFamily="34" charset="-122"/>
                <a:cs typeface="Calibri" pitchFamily="34" charset="-120"/>
              </a:rPr>
              <a:t>Definition:  </a:t>
            </a:r>
            <a:r>
              <a:rPr lang="en-US" sz="1250" dirty="0">
                <a:solidFill>
                  <a:srgbClr val="1B2430"/>
                </a:solidFill>
                <a:latin typeface="Calibri" pitchFamily="34" charset="0"/>
                <a:ea typeface="Calibri" pitchFamily="34" charset="-122"/>
                <a:cs typeface="Calibri" pitchFamily="34" charset="-120"/>
              </a:rPr>
              <a:t>Metagenomics is an emerging field in which the genome sequences of an entire community of organisms inhabiting a common environment are sampled and determined directly from environmental DNA — without culturing individual species.</a:t>
            </a:r>
            <a:endParaRPr lang="en-US" sz="1250" dirty="0"/>
          </a:p>
          <a:p>
            <a:pPr marL="228600" indent="-228600">
              <a:lnSpc>
                <a:spcPct val="108000"/>
              </a:lnSpc>
              <a:spcAft>
                <a:spcPts val="1000"/>
              </a:spcAft>
              <a:buSzPct val="100000"/>
              <a:buChar char="•"/>
            </a:pPr>
            <a:r>
              <a:rPr lang="en-US" sz="1250" b="1" dirty="0">
                <a:solidFill>
                  <a:srgbClr val="0B2E44"/>
                </a:solidFill>
                <a:latin typeface="Calibri" pitchFamily="34" charset="0"/>
                <a:ea typeface="Calibri" pitchFamily="34" charset="-122"/>
                <a:cs typeface="Calibri" pitchFamily="34" charset="-120"/>
              </a:rPr>
              <a:t>Two key applications:  </a:t>
            </a:r>
            <a:r>
              <a:rPr lang="en-US" sz="1250" dirty="0">
                <a:solidFill>
                  <a:srgbClr val="1B2430"/>
                </a:solidFill>
                <a:latin typeface="Calibri" pitchFamily="34" charset="0"/>
                <a:ea typeface="Calibri" pitchFamily="34" charset="-122"/>
                <a:cs typeface="Calibri" pitchFamily="34" charset="-120"/>
              </a:rPr>
              <a:t>(1) identifying and studying microbes that cannot be cultured in the lab, and (2) studying the community structure of microorganisms.</a:t>
            </a:r>
            <a:endParaRPr lang="en-US" sz="1250" dirty="0"/>
          </a:p>
          <a:p>
            <a:pPr marL="228600" indent="-228600">
              <a:lnSpc>
                <a:spcPct val="108000"/>
              </a:lnSpc>
              <a:spcAft>
                <a:spcPts val="1000"/>
              </a:spcAft>
              <a:buSzPct val="100000"/>
              <a:buChar char="•"/>
            </a:pPr>
            <a:r>
              <a:rPr lang="en-US" sz="1250" b="1" dirty="0">
                <a:solidFill>
                  <a:srgbClr val="0B2E44"/>
                </a:solidFill>
                <a:latin typeface="Calibri" pitchFamily="34" charset="0"/>
                <a:ea typeface="Calibri" pitchFamily="34" charset="-122"/>
                <a:cs typeface="Calibri" pitchFamily="34" charset="-120"/>
              </a:rPr>
              <a:t>Acid mine drainage study:  </a:t>
            </a:r>
            <a:r>
              <a:rPr lang="en-US" sz="1250" dirty="0">
                <a:solidFill>
                  <a:srgbClr val="1B2430"/>
                </a:solidFill>
                <a:latin typeface="Calibri" pitchFamily="34" charset="0"/>
                <a:ea typeface="Calibri" pitchFamily="34" charset="-122"/>
                <a:cs typeface="Calibri" pitchFamily="34" charset="-120"/>
              </a:rPr>
              <a:t>An early metagenomic study of a mine's acid drainage found the community consisted of only a few dominant bacterial species.</a:t>
            </a:r>
            <a:endParaRPr lang="en-US" sz="1250" dirty="0"/>
          </a:p>
          <a:p>
            <a:pPr marL="228600" indent="-228600">
              <a:lnSpc>
                <a:spcPct val="108000"/>
              </a:lnSpc>
              <a:spcAft>
                <a:spcPts val="1000"/>
              </a:spcAft>
              <a:buSzPct val="100000"/>
              <a:buChar char="•"/>
            </a:pPr>
            <a:r>
              <a:rPr lang="en-US" sz="1250" b="1" dirty="0">
                <a:solidFill>
                  <a:srgbClr val="0B2E44"/>
                </a:solidFill>
                <a:latin typeface="Calibri" pitchFamily="34" charset="0"/>
                <a:ea typeface="Calibri" pitchFamily="34" charset="-122"/>
                <a:cs typeface="Calibri" pitchFamily="34" charset="-120"/>
              </a:rPr>
              <a:t>Global Ocean Sampling Expedition:  </a:t>
            </a:r>
            <a:r>
              <a:rPr lang="en-US" sz="1250" dirty="0">
                <a:solidFill>
                  <a:srgbClr val="1B2430"/>
                </a:solidFill>
                <a:latin typeface="Calibri" pitchFamily="34" charset="0"/>
                <a:ea typeface="Calibri" pitchFamily="34" charset="-122"/>
                <a:cs typeface="Calibri" pitchFamily="34" charset="-120"/>
              </a:rPr>
              <a:t>Followed the route of Darwin's HMS Beagle voyage; cataloged sequences for more than 6 million proteins, including 1700+ new protein families, and led to discovery of proteorhodopsins — light-driven proton pumps that are a major source of energy flux in the world's oceans.</a:t>
            </a:r>
            <a:endParaRPr lang="en-US" sz="1250" dirty="0"/>
          </a:p>
          <a:p>
            <a:pPr marL="228600" indent="-228600">
              <a:lnSpc>
                <a:spcPct val="108000"/>
              </a:lnSpc>
              <a:spcAft>
                <a:spcPts val="1000"/>
              </a:spcAft>
              <a:buSzPct val="100000"/>
              <a:buChar char="•"/>
            </a:pPr>
            <a:r>
              <a:rPr lang="en-US" sz="1250" b="1" dirty="0">
                <a:solidFill>
                  <a:srgbClr val="0B2E44"/>
                </a:solidFill>
                <a:latin typeface="Calibri" pitchFamily="34" charset="0"/>
                <a:ea typeface="Calibri" pitchFamily="34" charset="-122"/>
                <a:cs typeface="Calibri" pitchFamily="34" charset="-120"/>
              </a:rPr>
              <a:t>Gene-centric approach:  </a:t>
            </a:r>
            <a:r>
              <a:rPr lang="en-US" sz="1250" dirty="0">
                <a:solidFill>
                  <a:srgbClr val="1B2430"/>
                </a:solidFill>
                <a:latin typeface="Calibri" pitchFamily="34" charset="0"/>
                <a:ea typeface="Calibri" pitchFamily="34" charset="-122"/>
                <a:cs typeface="Calibri" pitchFamily="34" charset="-120"/>
              </a:rPr>
              <a:t>Metagenomics also allows communities to be characterized by their component genes rather than species — asking which genes are common to, or essential within, a community.</a:t>
            </a:r>
            <a:endParaRPr lang="en-US" sz="1250" dirty="0"/>
          </a:p>
        </p:txBody>
      </p:sp>
      <p:sp>
        <p:nvSpPr>
          <p:cNvPr id="5" name="Text 3"/>
          <p:cNvSpPr/>
          <p:nvPr/>
        </p:nvSpPr>
        <p:spPr>
          <a:xfrm>
            <a:off x="457200" y="6473952"/>
            <a:ext cx="5486400" cy="274320"/>
          </a:xfrm>
          <a:prstGeom prst="rect">
            <a:avLst/>
          </a:prstGeom>
          <a:noFill/>
          <a:ln/>
        </p:spPr>
        <p:txBody>
          <a:bodyPr wrap="square" lIns="0" tIns="0" rIns="0" bIns="0" rtlCol="0" anchor="ctr"/>
          <a:lstStyle/>
          <a:p>
            <a:pPr marL="0" indent="0" algn="l">
              <a:buNone/>
            </a:pPr>
            <a:r>
              <a:rPr lang="en-US" sz="900" kern="0" spc="100" dirty="0">
                <a:solidFill>
                  <a:srgbClr val="5B6B77"/>
                </a:solidFill>
                <a:latin typeface="Calibri" pitchFamily="34" charset="0"/>
                <a:ea typeface="Calibri" pitchFamily="34" charset="-122"/>
                <a:cs typeface="Calibri" pitchFamily="34" charset="-120"/>
              </a:rPr>
              <a:t>GENOMICS</a:t>
            </a:r>
            <a:endParaRPr lang="en-US" sz="900" dirty="0"/>
          </a:p>
        </p:txBody>
      </p:sp>
      <p:sp>
        <p:nvSpPr>
          <p:cNvPr id="6" name="Text 4"/>
          <p:cNvSpPr/>
          <p:nvPr/>
        </p:nvSpPr>
        <p:spPr>
          <a:xfrm>
            <a:off x="11274552" y="6473952"/>
            <a:ext cx="457200" cy="274320"/>
          </a:xfrm>
          <a:prstGeom prst="rect">
            <a:avLst/>
          </a:prstGeom>
          <a:noFill/>
          <a:ln/>
        </p:spPr>
        <p:txBody>
          <a:bodyPr wrap="square" lIns="0" tIns="0" rIns="0" bIns="0" rtlCol="0" anchor="ctr"/>
          <a:lstStyle/>
          <a:p>
            <a:pPr marL="0" indent="0" algn="r">
              <a:buNone/>
            </a:pPr>
            <a:r>
              <a:rPr lang="en-US" sz="900" dirty="0">
                <a:solidFill>
                  <a:srgbClr val="5B6B77"/>
                </a:solidFill>
                <a:latin typeface="Calibri" pitchFamily="34" charset="0"/>
                <a:ea typeface="Calibri" pitchFamily="34" charset="-122"/>
                <a:cs typeface="Calibri" pitchFamily="34" charset="-120"/>
              </a:rPr>
              <a:t>18</a:t>
            </a:r>
            <a:endParaRPr lang="en-US" sz="9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29184"/>
            <a:ext cx="10058400" cy="292608"/>
          </a:xfrm>
          <a:prstGeom prst="rect">
            <a:avLst/>
          </a:prstGeom>
          <a:noFill/>
          <a:ln/>
        </p:spPr>
        <p:txBody>
          <a:bodyPr wrap="square" lIns="0" tIns="0" rIns="0" bIns="0" rtlCol="0" anchor="ctr"/>
          <a:lstStyle/>
          <a:p>
            <a:pPr marL="0" indent="0">
              <a:buNone/>
            </a:pPr>
            <a:r>
              <a:rPr lang="en-US" sz="1200" b="1" kern="0" spc="200" dirty="0">
                <a:solidFill>
                  <a:srgbClr val="C4863A"/>
                </a:solidFill>
                <a:latin typeface="Calibri" pitchFamily="34" charset="0"/>
                <a:ea typeface="Calibri" pitchFamily="34" charset="-122"/>
                <a:cs typeface="Calibri" pitchFamily="34" charset="-120"/>
              </a:rPr>
              <a:t>20.1 STRUCTURAL GENOMICS</a:t>
            </a:r>
            <a:endParaRPr lang="en-US" sz="1200" dirty="0"/>
          </a:p>
        </p:txBody>
      </p:sp>
      <p:sp>
        <p:nvSpPr>
          <p:cNvPr id="3" name="Text 1"/>
          <p:cNvSpPr/>
          <p:nvPr/>
        </p:nvSpPr>
        <p:spPr>
          <a:xfrm>
            <a:off x="548640" y="603504"/>
            <a:ext cx="11064240" cy="777240"/>
          </a:xfrm>
          <a:prstGeom prst="rect">
            <a:avLst/>
          </a:prstGeom>
          <a:noFill/>
          <a:ln/>
        </p:spPr>
        <p:txBody>
          <a:bodyPr wrap="square" lIns="0" tIns="0" rIns="0" bIns="0" rtlCol="0" anchor="ctr"/>
          <a:lstStyle/>
          <a:p>
            <a:pPr marL="0" indent="0" algn="l">
              <a:buNone/>
            </a:pPr>
            <a:r>
              <a:rPr lang="en-US" sz="2800" b="1" dirty="0">
                <a:solidFill>
                  <a:srgbClr val="0B2E44"/>
                </a:solidFill>
                <a:latin typeface="Cambria" pitchFamily="34" charset="0"/>
                <a:ea typeface="Cambria" pitchFamily="34" charset="-122"/>
                <a:cs typeface="Cambria" pitchFamily="34" charset="-120"/>
              </a:rPr>
              <a:t>The Human Microbiome</a:t>
            </a:r>
            <a:endParaRPr lang="en-US" sz="2800" dirty="0"/>
          </a:p>
        </p:txBody>
      </p:sp>
      <p:sp>
        <p:nvSpPr>
          <p:cNvPr id="4" name="Text 2"/>
          <p:cNvSpPr/>
          <p:nvPr/>
        </p:nvSpPr>
        <p:spPr>
          <a:xfrm>
            <a:off x="548640" y="1417320"/>
            <a:ext cx="11064240" cy="457200"/>
          </a:xfrm>
          <a:prstGeom prst="rect">
            <a:avLst/>
          </a:prstGeom>
          <a:noFill/>
          <a:ln/>
        </p:spPr>
        <p:txBody>
          <a:bodyPr wrap="square" lIns="0" tIns="0" rIns="0" bIns="0" rtlCol="0" anchor="ctr"/>
          <a:lstStyle/>
          <a:p>
            <a:pPr marL="0" indent="0">
              <a:buNone/>
            </a:pPr>
            <a:r>
              <a:rPr lang="en-US" sz="1250" i="1" dirty="0">
                <a:solidFill>
                  <a:srgbClr val="5B6B77"/>
                </a:solidFill>
                <a:latin typeface="Calibri" pitchFamily="34" charset="0"/>
                <a:ea typeface="Calibri" pitchFamily="34" charset="-122"/>
                <a:cs typeface="Calibri" pitchFamily="34" charset="-120"/>
              </a:rPr>
              <a:t>Bacteria inhabiting the human gut, skin, and other body sites are collectively termed the human microbiome.</a:t>
            </a:r>
            <a:endParaRPr lang="en-US" sz="1250" dirty="0"/>
          </a:p>
        </p:txBody>
      </p:sp>
      <p:sp>
        <p:nvSpPr>
          <p:cNvPr id="5" name="Shape 3"/>
          <p:cNvSpPr/>
          <p:nvPr/>
        </p:nvSpPr>
        <p:spPr>
          <a:xfrm>
            <a:off x="548640" y="2103120"/>
            <a:ext cx="3505200" cy="1828800"/>
          </a:xfrm>
          <a:prstGeom prst="roundRect">
            <a:avLst>
              <a:gd name="adj" fmla="val 3500"/>
            </a:avLst>
          </a:prstGeom>
          <a:solidFill>
            <a:srgbClr val="0B2E44"/>
          </a:solidFill>
          <a:ln/>
        </p:spPr>
      </p:sp>
      <p:sp>
        <p:nvSpPr>
          <p:cNvPr id="6" name="Text 4"/>
          <p:cNvSpPr/>
          <p:nvPr/>
        </p:nvSpPr>
        <p:spPr>
          <a:xfrm>
            <a:off x="548640" y="2240280"/>
            <a:ext cx="3505200" cy="960120"/>
          </a:xfrm>
          <a:prstGeom prst="rect">
            <a:avLst/>
          </a:prstGeom>
          <a:noFill/>
          <a:ln/>
        </p:spPr>
        <p:txBody>
          <a:bodyPr wrap="square" lIns="0" tIns="0" rIns="0" bIns="0" rtlCol="0" anchor="ctr"/>
          <a:lstStyle/>
          <a:p>
            <a:pPr marL="0" indent="0" algn="ctr">
              <a:buNone/>
            </a:pPr>
            <a:r>
              <a:rPr lang="en-US" sz="3000" b="1" dirty="0">
                <a:solidFill>
                  <a:srgbClr val="E3A857"/>
                </a:solidFill>
                <a:latin typeface="Cambria" pitchFamily="34" charset="0"/>
                <a:ea typeface="Cambria" pitchFamily="34" charset="-122"/>
                <a:cs typeface="Cambria" pitchFamily="34" charset="-120"/>
              </a:rPr>
              <a:t>&gt;100 trillion</a:t>
            </a:r>
            <a:endParaRPr lang="en-US" sz="3000" dirty="0"/>
          </a:p>
        </p:txBody>
      </p:sp>
      <p:sp>
        <p:nvSpPr>
          <p:cNvPr id="7" name="Text 5"/>
          <p:cNvSpPr/>
          <p:nvPr/>
        </p:nvSpPr>
        <p:spPr>
          <a:xfrm>
            <a:off x="685800" y="3200400"/>
            <a:ext cx="3230880" cy="640080"/>
          </a:xfrm>
          <a:prstGeom prst="rect">
            <a:avLst/>
          </a:prstGeom>
          <a:noFill/>
          <a:ln/>
        </p:spPr>
        <p:txBody>
          <a:bodyPr wrap="square" lIns="0" tIns="0" rIns="0" bIns="0" rtlCol="0" anchor="ctr"/>
          <a:lstStyle/>
          <a:p>
            <a:pPr marL="0" indent="0" algn="ctr">
              <a:buNone/>
            </a:pPr>
            <a:r>
              <a:rPr lang="en-US" sz="1100" dirty="0">
                <a:solidFill>
                  <a:srgbClr val="E8F0F2"/>
                </a:solidFill>
                <a:latin typeface="Calibri" pitchFamily="34" charset="0"/>
                <a:ea typeface="Calibri" pitchFamily="34" charset="-122"/>
                <a:cs typeface="Calibri" pitchFamily="34" charset="-120"/>
              </a:rPr>
              <a:t>Microbiome cells — more than 10× the number of human cells in the body</a:t>
            </a:r>
            <a:endParaRPr lang="en-US" sz="1100" dirty="0"/>
          </a:p>
        </p:txBody>
      </p:sp>
      <p:sp>
        <p:nvSpPr>
          <p:cNvPr id="8" name="Shape 6"/>
          <p:cNvSpPr/>
          <p:nvPr/>
        </p:nvSpPr>
        <p:spPr>
          <a:xfrm>
            <a:off x="4328160" y="2103120"/>
            <a:ext cx="3505200" cy="1828800"/>
          </a:xfrm>
          <a:prstGeom prst="roundRect">
            <a:avLst>
              <a:gd name="adj" fmla="val 3500"/>
            </a:avLst>
          </a:prstGeom>
          <a:solidFill>
            <a:srgbClr val="0B2E44"/>
          </a:solidFill>
          <a:ln/>
        </p:spPr>
      </p:sp>
      <p:sp>
        <p:nvSpPr>
          <p:cNvPr id="9" name="Text 7"/>
          <p:cNvSpPr/>
          <p:nvPr/>
        </p:nvSpPr>
        <p:spPr>
          <a:xfrm>
            <a:off x="4328160" y="2240280"/>
            <a:ext cx="3505200" cy="960120"/>
          </a:xfrm>
          <a:prstGeom prst="rect">
            <a:avLst/>
          </a:prstGeom>
          <a:noFill/>
          <a:ln/>
        </p:spPr>
        <p:txBody>
          <a:bodyPr wrap="square" lIns="0" tIns="0" rIns="0" bIns="0" rtlCol="0" anchor="ctr"/>
          <a:lstStyle/>
          <a:p>
            <a:pPr marL="0" indent="0" algn="ctr">
              <a:buNone/>
            </a:pPr>
            <a:r>
              <a:rPr lang="en-US" sz="3000" b="1" dirty="0">
                <a:solidFill>
                  <a:srgbClr val="E3A857"/>
                </a:solidFill>
                <a:latin typeface="Cambria" pitchFamily="34" charset="0"/>
                <a:ea typeface="Cambria" pitchFamily="34" charset="-122"/>
                <a:cs typeface="Cambria" pitchFamily="34" charset="-120"/>
              </a:rPr>
              <a:t>100×</a:t>
            </a:r>
            <a:endParaRPr lang="en-US" sz="3000" dirty="0"/>
          </a:p>
        </p:txBody>
      </p:sp>
      <p:sp>
        <p:nvSpPr>
          <p:cNvPr id="10" name="Text 8"/>
          <p:cNvSpPr/>
          <p:nvPr/>
        </p:nvSpPr>
        <p:spPr>
          <a:xfrm>
            <a:off x="4465320" y="3200400"/>
            <a:ext cx="3230880" cy="640080"/>
          </a:xfrm>
          <a:prstGeom prst="rect">
            <a:avLst/>
          </a:prstGeom>
          <a:noFill/>
          <a:ln/>
        </p:spPr>
        <p:txBody>
          <a:bodyPr wrap="square" lIns="0" tIns="0" rIns="0" bIns="0" rtlCol="0" anchor="ctr"/>
          <a:lstStyle/>
          <a:p>
            <a:pPr marL="0" indent="0" algn="ctr">
              <a:buNone/>
            </a:pPr>
            <a:r>
              <a:rPr lang="en-US" sz="1100" dirty="0">
                <a:solidFill>
                  <a:srgbClr val="E8F0F2"/>
                </a:solidFill>
                <a:latin typeface="Calibri" pitchFamily="34" charset="0"/>
                <a:ea typeface="Calibri" pitchFamily="34" charset="-122"/>
                <a:cs typeface="Calibri" pitchFamily="34" charset="-120"/>
              </a:rPr>
              <a:t>As many genes as the human genome itself</a:t>
            </a:r>
            <a:endParaRPr lang="en-US" sz="1100" dirty="0"/>
          </a:p>
        </p:txBody>
      </p:sp>
      <p:sp>
        <p:nvSpPr>
          <p:cNvPr id="11" name="Shape 9"/>
          <p:cNvSpPr/>
          <p:nvPr/>
        </p:nvSpPr>
        <p:spPr>
          <a:xfrm>
            <a:off x="8107680" y="2103120"/>
            <a:ext cx="3505200" cy="1828800"/>
          </a:xfrm>
          <a:prstGeom prst="roundRect">
            <a:avLst>
              <a:gd name="adj" fmla="val 3500"/>
            </a:avLst>
          </a:prstGeom>
          <a:solidFill>
            <a:srgbClr val="0B2E44"/>
          </a:solidFill>
          <a:ln/>
        </p:spPr>
      </p:sp>
      <p:sp>
        <p:nvSpPr>
          <p:cNvPr id="12" name="Text 10"/>
          <p:cNvSpPr/>
          <p:nvPr/>
        </p:nvSpPr>
        <p:spPr>
          <a:xfrm>
            <a:off x="8107680" y="2240280"/>
            <a:ext cx="3505200" cy="960120"/>
          </a:xfrm>
          <a:prstGeom prst="rect">
            <a:avLst/>
          </a:prstGeom>
          <a:noFill/>
          <a:ln/>
        </p:spPr>
        <p:txBody>
          <a:bodyPr wrap="square" lIns="0" tIns="0" rIns="0" bIns="0" rtlCol="0" anchor="ctr"/>
          <a:lstStyle/>
          <a:p>
            <a:pPr marL="0" indent="0" algn="ctr">
              <a:buNone/>
            </a:pPr>
            <a:r>
              <a:rPr lang="en-US" sz="3000" b="1" dirty="0">
                <a:solidFill>
                  <a:srgbClr val="E3A857"/>
                </a:solidFill>
                <a:latin typeface="Cambria" pitchFamily="34" charset="0"/>
                <a:ea typeface="Cambria" pitchFamily="34" charset="-122"/>
                <a:cs typeface="Cambria" pitchFamily="34" charset="-120"/>
              </a:rPr>
              <a:t>2016</a:t>
            </a:r>
            <a:endParaRPr lang="en-US" sz="3000" dirty="0"/>
          </a:p>
        </p:txBody>
      </p:sp>
      <p:sp>
        <p:nvSpPr>
          <p:cNvPr id="13" name="Text 11"/>
          <p:cNvSpPr/>
          <p:nvPr/>
        </p:nvSpPr>
        <p:spPr>
          <a:xfrm>
            <a:off x="8244840" y="3200400"/>
            <a:ext cx="3230880" cy="640080"/>
          </a:xfrm>
          <a:prstGeom prst="rect">
            <a:avLst/>
          </a:prstGeom>
          <a:noFill/>
          <a:ln/>
        </p:spPr>
        <p:txBody>
          <a:bodyPr wrap="square" lIns="0" tIns="0" rIns="0" bIns="0" rtlCol="0" anchor="ctr"/>
          <a:lstStyle/>
          <a:p>
            <a:pPr marL="0" indent="0" algn="ctr">
              <a:buNone/>
            </a:pPr>
            <a:r>
              <a:rPr lang="en-US" sz="1100" dirty="0">
                <a:solidFill>
                  <a:srgbClr val="E8F0F2"/>
                </a:solidFill>
                <a:latin typeface="Calibri" pitchFamily="34" charset="0"/>
                <a:ea typeface="Calibri" pitchFamily="34" charset="-122"/>
                <a:cs typeface="Calibri" pitchFamily="34" charset="-120"/>
              </a:rPr>
              <a:t>National Microbiome Initiative unveiled to advance understanding of microbiomes</a:t>
            </a:r>
            <a:endParaRPr lang="en-US" sz="1100" dirty="0"/>
          </a:p>
        </p:txBody>
      </p:sp>
      <p:sp>
        <p:nvSpPr>
          <p:cNvPr id="14" name="Text 12"/>
          <p:cNvSpPr/>
          <p:nvPr/>
        </p:nvSpPr>
        <p:spPr>
          <a:xfrm>
            <a:off x="548640" y="4206240"/>
            <a:ext cx="11064240" cy="1828800"/>
          </a:xfrm>
          <a:prstGeom prst="rect">
            <a:avLst/>
          </a:prstGeom>
          <a:noFill/>
          <a:ln/>
        </p:spPr>
        <p:txBody>
          <a:bodyPr wrap="square" lIns="0" tIns="0" rIns="0" bIns="0" rtlCol="0" anchor="t"/>
          <a:lstStyle/>
          <a:p>
            <a:pPr marL="228600" indent="-228600">
              <a:lnSpc>
                <a:spcPct val="108000"/>
              </a:lnSpc>
              <a:spcAft>
                <a:spcPts val="1000"/>
              </a:spcAft>
              <a:buSzPct val="100000"/>
              <a:buChar char="•"/>
            </a:pPr>
            <a:r>
              <a:rPr lang="en-US" sz="1300" b="1" dirty="0">
                <a:solidFill>
                  <a:srgbClr val="0B2E44"/>
                </a:solidFill>
                <a:latin typeface="Calibri" pitchFamily="34" charset="0"/>
                <a:ea typeface="Calibri" pitchFamily="34" charset="-122"/>
                <a:cs typeface="Calibri" pitchFamily="34" charset="-120"/>
              </a:rPr>
              <a:t>Gut microbiota &amp; obesity:  </a:t>
            </a:r>
            <a:r>
              <a:rPr lang="en-US" sz="1300" dirty="0">
                <a:solidFill>
                  <a:srgbClr val="1B2430"/>
                </a:solidFill>
                <a:latin typeface="Calibri" pitchFamily="34" charset="0"/>
                <a:ea typeface="Calibri" pitchFamily="34" charset="-122"/>
                <a:cs typeface="Calibri" pitchFamily="34" charset="-120"/>
              </a:rPr>
              <a:t>Bacteroidetes and Firmicutes dominate the human gut; obese people have relatively more Firmicutes, and this proportion falls in obese people who lose weight on a low-calorie diet — mirrored in obese vs. lean mice.</a:t>
            </a:r>
            <a:endParaRPr lang="en-US" sz="1300" dirty="0"/>
          </a:p>
          <a:p>
            <a:pPr marL="228600" indent="-228600">
              <a:lnSpc>
                <a:spcPct val="108000"/>
              </a:lnSpc>
              <a:spcAft>
                <a:spcPts val="1000"/>
              </a:spcAft>
              <a:buSzPct val="100000"/>
              <a:buChar char="•"/>
            </a:pPr>
            <a:r>
              <a:rPr lang="en-US" sz="1300" b="1" dirty="0">
                <a:solidFill>
                  <a:srgbClr val="0B2E44"/>
                </a:solidFill>
                <a:latin typeface="Calibri" pitchFamily="34" charset="0"/>
                <a:ea typeface="Calibri" pitchFamily="34" charset="-122"/>
                <a:cs typeface="Calibri" pitchFamily="34" charset="-120"/>
              </a:rPr>
              <a:t>Transplant experiment:  </a:t>
            </a:r>
            <a:r>
              <a:rPr lang="en-US" sz="1300" dirty="0">
                <a:solidFill>
                  <a:srgbClr val="1B2430"/>
                </a:solidFill>
                <a:latin typeface="Calibri" pitchFamily="34" charset="0"/>
                <a:ea typeface="Calibri" pitchFamily="34" charset="-122"/>
                <a:cs typeface="Calibri" pitchFamily="34" charset="-120"/>
              </a:rPr>
              <a:t>Lean mice given gut bacteria from obese mice extracted more calories from food and stored more fat — suggesting gut microflora contributes to obesity.</a:t>
            </a:r>
            <a:endParaRPr lang="en-US" sz="1300" dirty="0"/>
          </a:p>
        </p:txBody>
      </p:sp>
      <p:sp>
        <p:nvSpPr>
          <p:cNvPr id="15" name="Text 13"/>
          <p:cNvSpPr/>
          <p:nvPr/>
        </p:nvSpPr>
        <p:spPr>
          <a:xfrm>
            <a:off x="457200" y="6473952"/>
            <a:ext cx="5486400" cy="274320"/>
          </a:xfrm>
          <a:prstGeom prst="rect">
            <a:avLst/>
          </a:prstGeom>
          <a:noFill/>
          <a:ln/>
        </p:spPr>
        <p:txBody>
          <a:bodyPr wrap="square" lIns="0" tIns="0" rIns="0" bIns="0" rtlCol="0" anchor="ctr"/>
          <a:lstStyle/>
          <a:p>
            <a:pPr marL="0" indent="0" algn="l">
              <a:buNone/>
            </a:pPr>
            <a:r>
              <a:rPr lang="en-US" sz="900" kern="0" spc="100" dirty="0">
                <a:solidFill>
                  <a:srgbClr val="5B6B77"/>
                </a:solidFill>
                <a:latin typeface="Calibri" pitchFamily="34" charset="0"/>
                <a:ea typeface="Calibri" pitchFamily="34" charset="-122"/>
                <a:cs typeface="Calibri" pitchFamily="34" charset="-120"/>
              </a:rPr>
              <a:t>GENOMICS</a:t>
            </a:r>
            <a:endParaRPr lang="en-US" sz="900" dirty="0"/>
          </a:p>
        </p:txBody>
      </p:sp>
      <p:sp>
        <p:nvSpPr>
          <p:cNvPr id="16" name="Text 14"/>
          <p:cNvSpPr/>
          <p:nvPr/>
        </p:nvSpPr>
        <p:spPr>
          <a:xfrm>
            <a:off x="11274552" y="6473952"/>
            <a:ext cx="457200" cy="274320"/>
          </a:xfrm>
          <a:prstGeom prst="rect">
            <a:avLst/>
          </a:prstGeom>
          <a:noFill/>
          <a:ln/>
        </p:spPr>
        <p:txBody>
          <a:bodyPr wrap="square" lIns="0" tIns="0" rIns="0" bIns="0" rtlCol="0" anchor="ctr"/>
          <a:lstStyle/>
          <a:p>
            <a:pPr marL="0" indent="0" algn="r">
              <a:buNone/>
            </a:pPr>
            <a:r>
              <a:rPr lang="en-US" sz="900" dirty="0">
                <a:solidFill>
                  <a:srgbClr val="5B6B77"/>
                </a:solidFill>
                <a:latin typeface="Calibri" pitchFamily="34" charset="0"/>
                <a:ea typeface="Calibri" pitchFamily="34" charset="-122"/>
                <a:cs typeface="Calibri" pitchFamily="34" charset="-120"/>
              </a:rPr>
              <a:t>19</a:t>
            </a:r>
            <a:endParaRPr lang="en-US" sz="9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29184"/>
            <a:ext cx="10058400" cy="292608"/>
          </a:xfrm>
          <a:prstGeom prst="rect">
            <a:avLst/>
          </a:prstGeom>
          <a:noFill/>
          <a:ln/>
        </p:spPr>
        <p:txBody>
          <a:bodyPr wrap="square" lIns="0" tIns="0" rIns="0" bIns="0" rtlCol="0" anchor="ctr"/>
          <a:lstStyle/>
          <a:p>
            <a:pPr marL="0" indent="0">
              <a:buNone/>
            </a:pPr>
            <a:r>
              <a:rPr lang="en-US" sz="1200" b="1" kern="0" spc="200" dirty="0">
                <a:solidFill>
                  <a:srgbClr val="C4863A"/>
                </a:solidFill>
                <a:latin typeface="Calibri" pitchFamily="34" charset="0"/>
                <a:ea typeface="Calibri" pitchFamily="34" charset="-122"/>
                <a:cs typeface="Calibri" pitchFamily="34" charset="-120"/>
              </a:rPr>
              <a:t>20.1 STRUCTURAL GENOMICS</a:t>
            </a:r>
            <a:endParaRPr lang="en-US" sz="1200" dirty="0"/>
          </a:p>
        </p:txBody>
      </p:sp>
      <p:sp>
        <p:nvSpPr>
          <p:cNvPr id="3" name="Text 1"/>
          <p:cNvSpPr/>
          <p:nvPr/>
        </p:nvSpPr>
        <p:spPr>
          <a:xfrm>
            <a:off x="548640" y="603504"/>
            <a:ext cx="11064240" cy="777240"/>
          </a:xfrm>
          <a:prstGeom prst="rect">
            <a:avLst/>
          </a:prstGeom>
          <a:noFill/>
          <a:ln/>
        </p:spPr>
        <p:txBody>
          <a:bodyPr wrap="square" lIns="0" tIns="0" rIns="0" bIns="0" rtlCol="0" anchor="ctr"/>
          <a:lstStyle/>
          <a:p>
            <a:pPr marL="0" indent="0" algn="l">
              <a:buNone/>
            </a:pPr>
            <a:r>
              <a:rPr lang="en-US" sz="2800" b="1" dirty="0">
                <a:solidFill>
                  <a:srgbClr val="0B2E44"/>
                </a:solidFill>
                <a:latin typeface="Cambria" pitchFamily="34" charset="0"/>
                <a:ea typeface="Cambria" pitchFamily="34" charset="-122"/>
                <a:cs typeface="Cambria" pitchFamily="34" charset="-120"/>
              </a:rPr>
              <a:t>Synthetic Biology</a:t>
            </a:r>
            <a:endParaRPr lang="en-US" sz="2800" dirty="0"/>
          </a:p>
        </p:txBody>
      </p:sp>
      <p:sp>
        <p:nvSpPr>
          <p:cNvPr id="4" name="Text 2"/>
          <p:cNvSpPr/>
          <p:nvPr/>
        </p:nvSpPr>
        <p:spPr>
          <a:xfrm>
            <a:off x="548640" y="1554480"/>
            <a:ext cx="11064240" cy="4572000"/>
          </a:xfrm>
          <a:prstGeom prst="rect">
            <a:avLst/>
          </a:prstGeom>
          <a:noFill/>
          <a:ln/>
        </p:spPr>
        <p:txBody>
          <a:bodyPr wrap="square" lIns="0" tIns="0" rIns="0" bIns="0" rtlCol="0" anchor="t"/>
          <a:lstStyle/>
          <a:p>
            <a:pPr marL="228600" indent="-228600">
              <a:lnSpc>
                <a:spcPct val="108000"/>
              </a:lnSpc>
              <a:spcAft>
                <a:spcPts val="1000"/>
              </a:spcAft>
              <a:buSzPct val="100000"/>
              <a:buChar char="•"/>
            </a:pPr>
            <a:r>
              <a:rPr lang="en-US" sz="1250" b="1" dirty="0">
                <a:solidFill>
                  <a:srgbClr val="0B2E44"/>
                </a:solidFill>
                <a:latin typeface="Calibri" pitchFamily="34" charset="0"/>
                <a:ea typeface="Calibri" pitchFamily="34" charset="-122"/>
                <a:cs typeface="Calibri" pitchFamily="34" charset="-120"/>
              </a:rPr>
              <a:t>Definition:  </a:t>
            </a:r>
            <a:r>
              <a:rPr lang="en-US" sz="1250" dirty="0">
                <a:solidFill>
                  <a:srgbClr val="1B2430"/>
                </a:solidFill>
                <a:latin typeface="Calibri" pitchFamily="34" charset="0"/>
                <a:ea typeface="Calibri" pitchFamily="34" charset="-122"/>
                <a:cs typeface="Calibri" pitchFamily="34" charset="-120"/>
              </a:rPr>
              <a:t>Synthetic biology is a new field that seeks to design organisms — built entirely from scratch — that might provide useful functions, such as microbes that generate clean energy or break down toxic waste.</a:t>
            </a:r>
            <a:endParaRPr lang="en-US" sz="1250" dirty="0"/>
          </a:p>
          <a:p>
            <a:pPr marL="228600" indent="-228600">
              <a:lnSpc>
                <a:spcPct val="108000"/>
              </a:lnSpc>
              <a:spcAft>
                <a:spcPts val="1000"/>
              </a:spcAft>
              <a:buSzPct val="100000"/>
              <a:buChar char="•"/>
            </a:pPr>
            <a:r>
              <a:rPr lang="en-US" sz="1250" b="1" dirty="0">
                <a:solidFill>
                  <a:srgbClr val="0B2E44"/>
                </a:solidFill>
                <a:latin typeface="Calibri" pitchFamily="34" charset="0"/>
                <a:ea typeface="Calibri" pitchFamily="34" charset="-122"/>
                <a:cs typeface="Calibri" pitchFamily="34" charset="-120"/>
              </a:rPr>
              <a:t>2002 — Poliovirus:  </a:t>
            </a:r>
            <a:r>
              <a:rPr lang="en-US" sz="1250" dirty="0">
                <a:solidFill>
                  <a:srgbClr val="1B2430"/>
                </a:solidFill>
                <a:latin typeface="Calibri" pitchFamily="34" charset="0"/>
                <a:ea typeface="Calibri" pitchFamily="34" charset="-122"/>
                <a:cs typeface="Calibri" pitchFamily="34" charset="-120"/>
              </a:rPr>
              <a:t>Geneticists re-created the poliovirus by joining together laboratory-synthesized pieces of DNA.</a:t>
            </a:r>
            <a:endParaRPr lang="en-US" sz="1250" dirty="0"/>
          </a:p>
          <a:p>
            <a:pPr marL="228600" indent="-228600">
              <a:lnSpc>
                <a:spcPct val="108000"/>
              </a:lnSpc>
              <a:spcAft>
                <a:spcPts val="1000"/>
              </a:spcAft>
              <a:buSzPct val="100000"/>
              <a:buChar char="•"/>
            </a:pPr>
            <a:r>
              <a:rPr lang="en-US" sz="1250" b="1" dirty="0">
                <a:solidFill>
                  <a:srgbClr val="0B2E44"/>
                </a:solidFill>
                <a:latin typeface="Calibri" pitchFamily="34" charset="0"/>
                <a:ea typeface="Calibri" pitchFamily="34" charset="-122"/>
                <a:cs typeface="Calibri" pitchFamily="34" charset="-120"/>
              </a:rPr>
              <a:t>2010 — Mycoplasma mycoides:  </a:t>
            </a:r>
            <a:r>
              <a:rPr lang="en-US" sz="1250" dirty="0">
                <a:solidFill>
                  <a:srgbClr val="1B2430"/>
                </a:solidFill>
                <a:latin typeface="Calibri" pitchFamily="34" charset="0"/>
                <a:ea typeface="Calibri" pitchFamily="34" charset="-122"/>
                <a:cs typeface="Calibri" pitchFamily="34" charset="-120"/>
              </a:rPr>
              <a:t>Daniel Gibson and colleagues synthesized the complete 1.08-million-bp genome from about a thousand synthesized DNA pieces, joined into successively larger fragments; the synthetic genome even encoded, in DNA code, an email address, researcher names, and quotations. The genome was transplanted into an emptied M. capricolum cell, which then expressed the traits of the synthetic genome.</a:t>
            </a:r>
            <a:endParaRPr lang="en-US" sz="1250" dirty="0"/>
          </a:p>
          <a:p>
            <a:pPr marL="228600" indent="-228600">
              <a:lnSpc>
                <a:spcPct val="108000"/>
              </a:lnSpc>
              <a:spcAft>
                <a:spcPts val="1000"/>
              </a:spcAft>
              <a:buSzPct val="100000"/>
              <a:buChar char="•"/>
            </a:pPr>
            <a:r>
              <a:rPr lang="en-US" sz="1250" b="1" dirty="0">
                <a:solidFill>
                  <a:srgbClr val="0B2E44"/>
                </a:solidFill>
                <a:latin typeface="Calibri" pitchFamily="34" charset="0"/>
                <a:ea typeface="Calibri" pitchFamily="34" charset="-122"/>
                <a:cs typeface="Calibri" pitchFamily="34" charset="-120"/>
              </a:rPr>
              <a:t>2014 — Synthetic yeast chromosome:  </a:t>
            </a:r>
            <a:r>
              <a:rPr lang="en-US" sz="1250" dirty="0">
                <a:solidFill>
                  <a:srgbClr val="1B2430"/>
                </a:solidFill>
                <a:latin typeface="Calibri" pitchFamily="34" charset="0"/>
                <a:ea typeface="Calibri" pitchFamily="34" charset="-122"/>
                <a:cs typeface="Calibri" pitchFamily="34" charset="-120"/>
              </a:rPr>
              <a:t>Geneticists created a synthetic chromosome that successfully replaced a natural chromosome in yeast cells; work continues toward a fully synthetic yeast genome.</a:t>
            </a:r>
            <a:endParaRPr lang="en-US" sz="1250" dirty="0"/>
          </a:p>
          <a:p>
            <a:pPr marL="228600" indent="-228600">
              <a:lnSpc>
                <a:spcPct val="108000"/>
              </a:lnSpc>
              <a:spcAft>
                <a:spcPts val="1000"/>
              </a:spcAft>
              <a:buSzPct val="100000"/>
              <a:buChar char="•"/>
            </a:pPr>
            <a:r>
              <a:rPr lang="en-US" sz="1250" b="1" dirty="0">
                <a:solidFill>
                  <a:srgbClr val="0B2E44"/>
                </a:solidFill>
                <a:latin typeface="Calibri" pitchFamily="34" charset="0"/>
                <a:ea typeface="Calibri" pitchFamily="34" charset="-122"/>
                <a:cs typeface="Calibri" pitchFamily="34" charset="-120"/>
              </a:rPr>
              <a:t>Concerns:  </a:t>
            </a:r>
            <a:r>
              <a:rPr lang="en-US" sz="1250" dirty="0">
                <a:solidFill>
                  <a:srgbClr val="1B2430"/>
                </a:solidFill>
                <a:latin typeface="Calibri" pitchFamily="34" charset="0"/>
                <a:ea typeface="Calibri" pitchFamily="34" charset="-122"/>
                <a:cs typeface="Calibri" pitchFamily="34" charset="-120"/>
              </a:rPr>
              <a:t>The ability to tailor-make novel genomes raises biosafety and biosecurity concerns — accidental ecological escape or deliberate use in bioterrorism/biological warfare — prompting ongoing discussion among geneticists, ethicists, security experts, and policymakers.</a:t>
            </a:r>
            <a:endParaRPr lang="en-US" sz="1250" dirty="0"/>
          </a:p>
        </p:txBody>
      </p:sp>
      <p:sp>
        <p:nvSpPr>
          <p:cNvPr id="5" name="Text 3"/>
          <p:cNvSpPr/>
          <p:nvPr/>
        </p:nvSpPr>
        <p:spPr>
          <a:xfrm>
            <a:off x="457200" y="6473952"/>
            <a:ext cx="5486400" cy="274320"/>
          </a:xfrm>
          <a:prstGeom prst="rect">
            <a:avLst/>
          </a:prstGeom>
          <a:noFill/>
          <a:ln/>
        </p:spPr>
        <p:txBody>
          <a:bodyPr wrap="square" lIns="0" tIns="0" rIns="0" bIns="0" rtlCol="0" anchor="ctr"/>
          <a:lstStyle/>
          <a:p>
            <a:pPr marL="0" indent="0" algn="l">
              <a:buNone/>
            </a:pPr>
            <a:r>
              <a:rPr lang="en-US" sz="900" kern="0" spc="100" dirty="0">
                <a:solidFill>
                  <a:srgbClr val="5B6B77"/>
                </a:solidFill>
                <a:latin typeface="Calibri" pitchFamily="34" charset="0"/>
                <a:ea typeface="Calibri" pitchFamily="34" charset="-122"/>
                <a:cs typeface="Calibri" pitchFamily="34" charset="-120"/>
              </a:rPr>
              <a:t>GENOMICS</a:t>
            </a:r>
            <a:endParaRPr lang="en-US" sz="900" dirty="0"/>
          </a:p>
        </p:txBody>
      </p:sp>
      <p:sp>
        <p:nvSpPr>
          <p:cNvPr id="6" name="Text 4"/>
          <p:cNvSpPr/>
          <p:nvPr/>
        </p:nvSpPr>
        <p:spPr>
          <a:xfrm>
            <a:off x="11274552" y="6473952"/>
            <a:ext cx="457200" cy="274320"/>
          </a:xfrm>
          <a:prstGeom prst="rect">
            <a:avLst/>
          </a:prstGeom>
          <a:noFill/>
          <a:ln/>
        </p:spPr>
        <p:txBody>
          <a:bodyPr wrap="square" lIns="0" tIns="0" rIns="0" bIns="0" rtlCol="0" anchor="ctr"/>
          <a:lstStyle/>
          <a:p>
            <a:pPr marL="0" indent="0" algn="r">
              <a:buNone/>
            </a:pPr>
            <a:r>
              <a:rPr lang="en-US" sz="900" dirty="0">
                <a:solidFill>
                  <a:srgbClr val="5B6B77"/>
                </a:solidFill>
                <a:latin typeface="Calibri" pitchFamily="34" charset="0"/>
                <a:ea typeface="Calibri" pitchFamily="34" charset="-122"/>
                <a:cs typeface="Calibri" pitchFamily="34" charset="-120"/>
              </a:rPr>
              <a:t>20</a:t>
            </a:r>
            <a:endParaRPr lang="en-US" sz="9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0B2E44"/>
        </a:solidFill>
        <a:effectLst/>
      </p:bgPr>
    </p:bg>
    <p:spTree>
      <p:nvGrpSpPr>
        <p:cNvPr id="1" name=""/>
        <p:cNvGrpSpPr/>
        <p:nvPr/>
      </p:nvGrpSpPr>
      <p:grpSpPr>
        <a:xfrm>
          <a:off x="0" y="0"/>
          <a:ext cx="0" cy="0"/>
          <a:chOff x="0" y="0"/>
          <a:chExt cx="0" cy="0"/>
        </a:xfrm>
      </p:grpSpPr>
      <p:sp>
        <p:nvSpPr>
          <p:cNvPr id="2" name="Shape 0"/>
          <p:cNvSpPr/>
          <p:nvPr/>
        </p:nvSpPr>
        <p:spPr>
          <a:xfrm>
            <a:off x="11384280" y="-274320"/>
            <a:ext cx="0" cy="914"/>
          </a:xfrm>
          <a:prstGeom prst="line">
            <a:avLst/>
          </a:prstGeom>
          <a:noFill/>
          <a:ln w="13970">
            <a:solidFill>
              <a:srgbClr val="E3A857">
                <a:alpha val="70000"/>
              </a:srgbClr>
            </a:solidFill>
            <a:prstDash val="solid"/>
          </a:ln>
        </p:spPr>
      </p:sp>
      <p:sp>
        <p:nvSpPr>
          <p:cNvPr id="3" name="Shape 1"/>
          <p:cNvSpPr/>
          <p:nvPr/>
        </p:nvSpPr>
        <p:spPr>
          <a:xfrm>
            <a:off x="11343132" y="-315468"/>
            <a:ext cx="82296" cy="82296"/>
          </a:xfrm>
          <a:prstGeom prst="ellipse">
            <a:avLst/>
          </a:prstGeom>
          <a:solidFill>
            <a:srgbClr val="E3A857"/>
          </a:solidFill>
          <a:ln/>
        </p:spPr>
      </p:sp>
      <p:sp>
        <p:nvSpPr>
          <p:cNvPr id="4" name="Shape 2"/>
          <p:cNvSpPr/>
          <p:nvPr/>
        </p:nvSpPr>
        <p:spPr>
          <a:xfrm>
            <a:off x="11343132" y="-315468"/>
            <a:ext cx="82296" cy="82296"/>
          </a:xfrm>
          <a:prstGeom prst="ellipse">
            <a:avLst/>
          </a:prstGeom>
          <a:solidFill>
            <a:srgbClr val="5FA8B8"/>
          </a:solidFill>
          <a:ln/>
        </p:spPr>
      </p:sp>
      <p:sp>
        <p:nvSpPr>
          <p:cNvPr id="5" name="Shape 3"/>
          <p:cNvSpPr/>
          <p:nvPr/>
        </p:nvSpPr>
        <p:spPr>
          <a:xfrm>
            <a:off x="11050782" y="295422"/>
            <a:ext cx="666995" cy="914"/>
          </a:xfrm>
          <a:prstGeom prst="line">
            <a:avLst/>
          </a:prstGeom>
          <a:noFill/>
          <a:ln w="13970">
            <a:solidFill>
              <a:srgbClr val="5FA8B8">
                <a:alpha val="70000"/>
              </a:srgbClr>
            </a:solidFill>
            <a:prstDash val="solid"/>
          </a:ln>
        </p:spPr>
      </p:sp>
      <p:sp>
        <p:nvSpPr>
          <p:cNvPr id="6" name="Shape 4"/>
          <p:cNvSpPr/>
          <p:nvPr/>
        </p:nvSpPr>
        <p:spPr>
          <a:xfrm>
            <a:off x="10885027" y="865163"/>
            <a:ext cx="998506" cy="914"/>
          </a:xfrm>
          <a:prstGeom prst="line">
            <a:avLst/>
          </a:prstGeom>
          <a:noFill/>
          <a:ln w="13970">
            <a:solidFill>
              <a:srgbClr val="E3A857">
                <a:alpha val="70000"/>
              </a:srgbClr>
            </a:solidFill>
            <a:prstDash val="solid"/>
          </a:ln>
        </p:spPr>
      </p:sp>
      <p:sp>
        <p:nvSpPr>
          <p:cNvPr id="7" name="Shape 5"/>
          <p:cNvSpPr/>
          <p:nvPr/>
        </p:nvSpPr>
        <p:spPr>
          <a:xfrm>
            <a:off x="10843879" y="824015"/>
            <a:ext cx="82296" cy="82296"/>
          </a:xfrm>
          <a:prstGeom prst="ellipse">
            <a:avLst/>
          </a:prstGeom>
          <a:solidFill>
            <a:srgbClr val="E3A857"/>
          </a:solidFill>
          <a:ln/>
        </p:spPr>
      </p:sp>
      <p:sp>
        <p:nvSpPr>
          <p:cNvPr id="8" name="Shape 6"/>
          <p:cNvSpPr/>
          <p:nvPr/>
        </p:nvSpPr>
        <p:spPr>
          <a:xfrm>
            <a:off x="11842385" y="824015"/>
            <a:ext cx="82296" cy="82296"/>
          </a:xfrm>
          <a:prstGeom prst="ellipse">
            <a:avLst/>
          </a:prstGeom>
          <a:solidFill>
            <a:srgbClr val="5FA8B8"/>
          </a:solidFill>
          <a:ln/>
        </p:spPr>
      </p:sp>
      <p:sp>
        <p:nvSpPr>
          <p:cNvPr id="9" name="Shape 7"/>
          <p:cNvSpPr/>
          <p:nvPr/>
        </p:nvSpPr>
        <p:spPr>
          <a:xfrm>
            <a:off x="10970385" y="1434905"/>
            <a:ext cx="827790" cy="914"/>
          </a:xfrm>
          <a:prstGeom prst="line">
            <a:avLst/>
          </a:prstGeom>
          <a:noFill/>
          <a:ln w="13970">
            <a:solidFill>
              <a:srgbClr val="5FA8B8">
                <a:alpha val="70000"/>
              </a:srgbClr>
            </a:solidFill>
            <a:prstDash val="solid"/>
          </a:ln>
        </p:spPr>
      </p:sp>
      <p:sp>
        <p:nvSpPr>
          <p:cNvPr id="10" name="Shape 8"/>
          <p:cNvSpPr/>
          <p:nvPr/>
        </p:nvSpPr>
        <p:spPr>
          <a:xfrm>
            <a:off x="11263923" y="2004646"/>
            <a:ext cx="240713" cy="914"/>
          </a:xfrm>
          <a:prstGeom prst="line">
            <a:avLst/>
          </a:prstGeom>
          <a:noFill/>
          <a:ln w="13970">
            <a:solidFill>
              <a:srgbClr val="E3A857">
                <a:alpha val="70000"/>
              </a:srgbClr>
            </a:solidFill>
            <a:prstDash val="solid"/>
          </a:ln>
        </p:spPr>
      </p:sp>
      <p:sp>
        <p:nvSpPr>
          <p:cNvPr id="11" name="Shape 9"/>
          <p:cNvSpPr/>
          <p:nvPr/>
        </p:nvSpPr>
        <p:spPr>
          <a:xfrm>
            <a:off x="11222775" y="1963498"/>
            <a:ext cx="82296" cy="82296"/>
          </a:xfrm>
          <a:prstGeom prst="ellipse">
            <a:avLst/>
          </a:prstGeom>
          <a:solidFill>
            <a:srgbClr val="E3A857"/>
          </a:solidFill>
          <a:ln/>
        </p:spPr>
      </p:sp>
      <p:sp>
        <p:nvSpPr>
          <p:cNvPr id="12" name="Shape 10"/>
          <p:cNvSpPr/>
          <p:nvPr/>
        </p:nvSpPr>
        <p:spPr>
          <a:xfrm>
            <a:off x="11463489" y="1963498"/>
            <a:ext cx="82296" cy="82296"/>
          </a:xfrm>
          <a:prstGeom prst="ellipse">
            <a:avLst/>
          </a:prstGeom>
          <a:solidFill>
            <a:srgbClr val="5FA8B8"/>
          </a:solidFill>
          <a:ln/>
        </p:spPr>
      </p:sp>
      <p:sp>
        <p:nvSpPr>
          <p:cNvPr id="13" name="Shape 11"/>
          <p:cNvSpPr/>
          <p:nvPr/>
        </p:nvSpPr>
        <p:spPr>
          <a:xfrm>
            <a:off x="11150561" y="2574388"/>
            <a:ext cx="467437" cy="914"/>
          </a:xfrm>
          <a:prstGeom prst="line">
            <a:avLst/>
          </a:prstGeom>
          <a:noFill/>
          <a:ln w="13970">
            <a:solidFill>
              <a:srgbClr val="5FA8B8">
                <a:alpha val="70000"/>
              </a:srgbClr>
            </a:solidFill>
            <a:prstDash val="solid"/>
          </a:ln>
        </p:spPr>
      </p:sp>
      <p:sp>
        <p:nvSpPr>
          <p:cNvPr id="14" name="Shape 12"/>
          <p:cNvSpPr/>
          <p:nvPr/>
        </p:nvSpPr>
        <p:spPr>
          <a:xfrm>
            <a:off x="10914042" y="3144129"/>
            <a:ext cx="940477" cy="914"/>
          </a:xfrm>
          <a:prstGeom prst="line">
            <a:avLst/>
          </a:prstGeom>
          <a:noFill/>
          <a:ln w="13970">
            <a:solidFill>
              <a:srgbClr val="E3A857">
                <a:alpha val="70000"/>
              </a:srgbClr>
            </a:solidFill>
            <a:prstDash val="solid"/>
          </a:ln>
        </p:spPr>
      </p:sp>
      <p:sp>
        <p:nvSpPr>
          <p:cNvPr id="15" name="Shape 13"/>
          <p:cNvSpPr/>
          <p:nvPr/>
        </p:nvSpPr>
        <p:spPr>
          <a:xfrm>
            <a:off x="11813370" y="3102981"/>
            <a:ext cx="82296" cy="82296"/>
          </a:xfrm>
          <a:prstGeom prst="ellipse">
            <a:avLst/>
          </a:prstGeom>
          <a:solidFill>
            <a:srgbClr val="E3A857"/>
          </a:solidFill>
          <a:ln/>
        </p:spPr>
      </p:sp>
      <p:sp>
        <p:nvSpPr>
          <p:cNvPr id="16" name="Shape 14"/>
          <p:cNvSpPr/>
          <p:nvPr/>
        </p:nvSpPr>
        <p:spPr>
          <a:xfrm>
            <a:off x="10872894" y="3102981"/>
            <a:ext cx="82296" cy="82296"/>
          </a:xfrm>
          <a:prstGeom prst="ellipse">
            <a:avLst/>
          </a:prstGeom>
          <a:solidFill>
            <a:srgbClr val="5FA8B8"/>
          </a:solidFill>
          <a:ln/>
        </p:spPr>
      </p:sp>
      <p:sp>
        <p:nvSpPr>
          <p:cNvPr id="17" name="Shape 15"/>
          <p:cNvSpPr/>
          <p:nvPr/>
        </p:nvSpPr>
        <p:spPr>
          <a:xfrm>
            <a:off x="10914042" y="3713871"/>
            <a:ext cx="940477" cy="914"/>
          </a:xfrm>
          <a:prstGeom prst="line">
            <a:avLst/>
          </a:prstGeom>
          <a:noFill/>
          <a:ln w="13970">
            <a:solidFill>
              <a:srgbClr val="5FA8B8">
                <a:alpha val="70000"/>
              </a:srgbClr>
            </a:solidFill>
            <a:prstDash val="solid"/>
          </a:ln>
        </p:spPr>
      </p:sp>
      <p:sp>
        <p:nvSpPr>
          <p:cNvPr id="18" name="Shape 16"/>
          <p:cNvSpPr/>
          <p:nvPr/>
        </p:nvSpPr>
        <p:spPr>
          <a:xfrm>
            <a:off x="11150561" y="4283612"/>
            <a:ext cx="467437" cy="914"/>
          </a:xfrm>
          <a:prstGeom prst="line">
            <a:avLst/>
          </a:prstGeom>
          <a:noFill/>
          <a:ln w="13970">
            <a:solidFill>
              <a:srgbClr val="E3A857">
                <a:alpha val="70000"/>
              </a:srgbClr>
            </a:solidFill>
            <a:prstDash val="solid"/>
          </a:ln>
        </p:spPr>
      </p:sp>
      <p:sp>
        <p:nvSpPr>
          <p:cNvPr id="19" name="Shape 17"/>
          <p:cNvSpPr/>
          <p:nvPr/>
        </p:nvSpPr>
        <p:spPr>
          <a:xfrm>
            <a:off x="11576851" y="4242464"/>
            <a:ext cx="82296" cy="82296"/>
          </a:xfrm>
          <a:prstGeom prst="ellipse">
            <a:avLst/>
          </a:prstGeom>
          <a:solidFill>
            <a:srgbClr val="E3A857"/>
          </a:solidFill>
          <a:ln/>
        </p:spPr>
      </p:sp>
      <p:sp>
        <p:nvSpPr>
          <p:cNvPr id="20" name="Shape 18"/>
          <p:cNvSpPr/>
          <p:nvPr/>
        </p:nvSpPr>
        <p:spPr>
          <a:xfrm>
            <a:off x="11109413" y="4242464"/>
            <a:ext cx="82296" cy="82296"/>
          </a:xfrm>
          <a:prstGeom prst="ellipse">
            <a:avLst/>
          </a:prstGeom>
          <a:solidFill>
            <a:srgbClr val="5FA8B8"/>
          </a:solidFill>
          <a:ln/>
        </p:spPr>
      </p:sp>
      <p:sp>
        <p:nvSpPr>
          <p:cNvPr id="21" name="Shape 19"/>
          <p:cNvSpPr/>
          <p:nvPr/>
        </p:nvSpPr>
        <p:spPr>
          <a:xfrm>
            <a:off x="11263923" y="4853354"/>
            <a:ext cx="240713" cy="914"/>
          </a:xfrm>
          <a:prstGeom prst="line">
            <a:avLst/>
          </a:prstGeom>
          <a:noFill/>
          <a:ln w="13970">
            <a:solidFill>
              <a:srgbClr val="5FA8B8">
                <a:alpha val="70000"/>
              </a:srgbClr>
            </a:solidFill>
            <a:prstDash val="solid"/>
          </a:ln>
        </p:spPr>
      </p:sp>
      <p:sp>
        <p:nvSpPr>
          <p:cNvPr id="22" name="Shape 20"/>
          <p:cNvSpPr/>
          <p:nvPr/>
        </p:nvSpPr>
        <p:spPr>
          <a:xfrm>
            <a:off x="10970385" y="5423095"/>
            <a:ext cx="827790" cy="914"/>
          </a:xfrm>
          <a:prstGeom prst="line">
            <a:avLst/>
          </a:prstGeom>
          <a:noFill/>
          <a:ln w="13970">
            <a:solidFill>
              <a:srgbClr val="E3A857">
                <a:alpha val="70000"/>
              </a:srgbClr>
            </a:solidFill>
            <a:prstDash val="solid"/>
          </a:ln>
        </p:spPr>
      </p:sp>
      <p:sp>
        <p:nvSpPr>
          <p:cNvPr id="23" name="Shape 21"/>
          <p:cNvSpPr/>
          <p:nvPr/>
        </p:nvSpPr>
        <p:spPr>
          <a:xfrm>
            <a:off x="10929237" y="5381947"/>
            <a:ext cx="82296" cy="82296"/>
          </a:xfrm>
          <a:prstGeom prst="ellipse">
            <a:avLst/>
          </a:prstGeom>
          <a:solidFill>
            <a:srgbClr val="E3A857"/>
          </a:solidFill>
          <a:ln/>
        </p:spPr>
      </p:sp>
      <p:sp>
        <p:nvSpPr>
          <p:cNvPr id="24" name="Shape 22"/>
          <p:cNvSpPr/>
          <p:nvPr/>
        </p:nvSpPr>
        <p:spPr>
          <a:xfrm>
            <a:off x="11757027" y="5381947"/>
            <a:ext cx="82296" cy="82296"/>
          </a:xfrm>
          <a:prstGeom prst="ellipse">
            <a:avLst/>
          </a:prstGeom>
          <a:solidFill>
            <a:srgbClr val="5FA8B8"/>
          </a:solidFill>
          <a:ln/>
        </p:spPr>
      </p:sp>
      <p:sp>
        <p:nvSpPr>
          <p:cNvPr id="25" name="Shape 23"/>
          <p:cNvSpPr/>
          <p:nvPr/>
        </p:nvSpPr>
        <p:spPr>
          <a:xfrm>
            <a:off x="10885027" y="5992837"/>
            <a:ext cx="998506" cy="914"/>
          </a:xfrm>
          <a:prstGeom prst="line">
            <a:avLst/>
          </a:prstGeom>
          <a:noFill/>
          <a:ln w="13970">
            <a:solidFill>
              <a:srgbClr val="5FA8B8">
                <a:alpha val="70000"/>
              </a:srgbClr>
            </a:solidFill>
            <a:prstDash val="solid"/>
          </a:ln>
        </p:spPr>
      </p:sp>
      <p:sp>
        <p:nvSpPr>
          <p:cNvPr id="26" name="Shape 24"/>
          <p:cNvSpPr/>
          <p:nvPr/>
        </p:nvSpPr>
        <p:spPr>
          <a:xfrm>
            <a:off x="11050782" y="6562578"/>
            <a:ext cx="666995" cy="914"/>
          </a:xfrm>
          <a:prstGeom prst="line">
            <a:avLst/>
          </a:prstGeom>
          <a:noFill/>
          <a:ln w="13970">
            <a:solidFill>
              <a:srgbClr val="E3A857">
                <a:alpha val="70000"/>
              </a:srgbClr>
            </a:solidFill>
            <a:prstDash val="solid"/>
          </a:ln>
        </p:spPr>
      </p:sp>
      <p:sp>
        <p:nvSpPr>
          <p:cNvPr id="27" name="Shape 25"/>
          <p:cNvSpPr/>
          <p:nvPr/>
        </p:nvSpPr>
        <p:spPr>
          <a:xfrm>
            <a:off x="11009634" y="6521430"/>
            <a:ext cx="82296" cy="82296"/>
          </a:xfrm>
          <a:prstGeom prst="ellipse">
            <a:avLst/>
          </a:prstGeom>
          <a:solidFill>
            <a:srgbClr val="E3A857"/>
          </a:solidFill>
          <a:ln/>
        </p:spPr>
      </p:sp>
      <p:sp>
        <p:nvSpPr>
          <p:cNvPr id="28" name="Shape 26"/>
          <p:cNvSpPr/>
          <p:nvPr/>
        </p:nvSpPr>
        <p:spPr>
          <a:xfrm>
            <a:off x="11676630" y="6521430"/>
            <a:ext cx="82296" cy="82296"/>
          </a:xfrm>
          <a:prstGeom prst="ellipse">
            <a:avLst/>
          </a:prstGeom>
          <a:solidFill>
            <a:srgbClr val="5FA8B8"/>
          </a:solidFill>
          <a:ln/>
        </p:spPr>
      </p:sp>
      <p:sp>
        <p:nvSpPr>
          <p:cNvPr id="29" name="Shape 27"/>
          <p:cNvSpPr/>
          <p:nvPr/>
        </p:nvSpPr>
        <p:spPr>
          <a:xfrm>
            <a:off x="11384280" y="7132320"/>
            <a:ext cx="0" cy="914"/>
          </a:xfrm>
          <a:prstGeom prst="line">
            <a:avLst/>
          </a:prstGeom>
          <a:noFill/>
          <a:ln w="13970">
            <a:solidFill>
              <a:srgbClr val="5FA8B8">
                <a:alpha val="70000"/>
              </a:srgbClr>
            </a:solidFill>
            <a:prstDash val="solid"/>
          </a:ln>
        </p:spPr>
      </p:sp>
      <p:sp>
        <p:nvSpPr>
          <p:cNvPr id="30" name="Text 28"/>
          <p:cNvSpPr/>
          <p:nvPr/>
        </p:nvSpPr>
        <p:spPr>
          <a:xfrm>
            <a:off x="685800" y="1463040"/>
            <a:ext cx="5486400" cy="914400"/>
          </a:xfrm>
          <a:prstGeom prst="rect">
            <a:avLst/>
          </a:prstGeom>
          <a:noFill/>
          <a:ln/>
        </p:spPr>
        <p:txBody>
          <a:bodyPr wrap="square" lIns="0" tIns="0" rIns="0" bIns="0" rtlCol="0" anchor="ctr"/>
          <a:lstStyle/>
          <a:p>
            <a:pPr marL="0" indent="0">
              <a:buNone/>
            </a:pPr>
            <a:r>
              <a:rPr lang="en-US" sz="2200" b="1" kern="0" spc="200" dirty="0">
                <a:solidFill>
                  <a:srgbClr val="E3A857"/>
                </a:solidFill>
                <a:latin typeface="Cambria" pitchFamily="34" charset="0"/>
                <a:ea typeface="Cambria" pitchFamily="34" charset="-122"/>
                <a:cs typeface="Cambria" pitchFamily="34" charset="-120"/>
              </a:rPr>
              <a:t>20.2</a:t>
            </a:r>
            <a:endParaRPr lang="en-US" sz="2200" dirty="0"/>
          </a:p>
        </p:txBody>
      </p:sp>
      <p:sp>
        <p:nvSpPr>
          <p:cNvPr id="31" name="Text 29"/>
          <p:cNvSpPr/>
          <p:nvPr/>
        </p:nvSpPr>
        <p:spPr>
          <a:xfrm>
            <a:off x="685800" y="1965960"/>
            <a:ext cx="8778240" cy="1371600"/>
          </a:xfrm>
          <a:prstGeom prst="rect">
            <a:avLst/>
          </a:prstGeom>
          <a:noFill/>
          <a:ln/>
        </p:spPr>
        <p:txBody>
          <a:bodyPr wrap="square" lIns="0" tIns="0" rIns="0" bIns="0" rtlCol="0" anchor="ctr"/>
          <a:lstStyle/>
          <a:p>
            <a:pPr marL="0" indent="0">
              <a:buNone/>
            </a:pPr>
            <a:r>
              <a:rPr lang="en-US" sz="4600" b="1" dirty="0">
                <a:solidFill>
                  <a:srgbClr val="FFFFFF"/>
                </a:solidFill>
                <a:latin typeface="Cambria" pitchFamily="34" charset="0"/>
                <a:ea typeface="Cambria" pitchFamily="34" charset="-122"/>
                <a:cs typeface="Cambria" pitchFamily="34" charset="-120"/>
              </a:rPr>
              <a:t>Functional Genomics</a:t>
            </a:r>
            <a:endParaRPr lang="en-US" sz="4600" dirty="0"/>
          </a:p>
        </p:txBody>
      </p:sp>
      <p:sp>
        <p:nvSpPr>
          <p:cNvPr id="32" name="Shape 30"/>
          <p:cNvSpPr/>
          <p:nvPr/>
        </p:nvSpPr>
        <p:spPr>
          <a:xfrm>
            <a:off x="731520" y="3246120"/>
            <a:ext cx="2377440" cy="0"/>
          </a:xfrm>
          <a:prstGeom prst="line">
            <a:avLst/>
          </a:prstGeom>
          <a:noFill/>
          <a:ln w="25400">
            <a:solidFill>
              <a:srgbClr val="E3A857"/>
            </a:solidFill>
            <a:prstDash val="solid"/>
          </a:ln>
        </p:spPr>
      </p:sp>
      <p:sp>
        <p:nvSpPr>
          <p:cNvPr id="33" name="Text 31"/>
          <p:cNvSpPr/>
          <p:nvPr/>
        </p:nvSpPr>
        <p:spPr>
          <a:xfrm>
            <a:off x="731520" y="3429000"/>
            <a:ext cx="7863840" cy="822960"/>
          </a:xfrm>
          <a:prstGeom prst="rect">
            <a:avLst/>
          </a:prstGeom>
          <a:noFill/>
          <a:ln/>
        </p:spPr>
        <p:txBody>
          <a:bodyPr wrap="square" lIns="0" tIns="0" rIns="0" bIns="0" rtlCol="0" anchor="ctr"/>
          <a:lstStyle/>
          <a:p>
            <a:pPr marL="0" indent="0">
              <a:buNone/>
            </a:pPr>
            <a:r>
              <a:rPr lang="en-US" sz="1500" i="1" dirty="0">
                <a:solidFill>
                  <a:srgbClr val="CFE3EA"/>
                </a:solidFill>
                <a:latin typeface="Calibri" pitchFamily="34" charset="0"/>
                <a:ea typeface="Calibri" pitchFamily="34" charset="-122"/>
                <a:cs typeface="Calibri" pitchFamily="34" charset="-120"/>
              </a:rPr>
              <a:t>Determining the functions of genes by using genomic approaches.</a:t>
            </a:r>
            <a:endParaRPr lang="en-US" sz="1500" dirty="0"/>
          </a:p>
        </p:txBody>
      </p:sp>
      <p:sp>
        <p:nvSpPr>
          <p:cNvPr id="34" name="Shape 32"/>
          <p:cNvSpPr/>
          <p:nvPr/>
        </p:nvSpPr>
        <p:spPr>
          <a:xfrm>
            <a:off x="777240" y="4489704"/>
            <a:ext cx="82296" cy="82296"/>
          </a:xfrm>
          <a:prstGeom prst="ellipse">
            <a:avLst/>
          </a:prstGeom>
          <a:solidFill>
            <a:srgbClr val="E3A857"/>
          </a:solidFill>
          <a:ln/>
        </p:spPr>
      </p:sp>
      <p:sp>
        <p:nvSpPr>
          <p:cNvPr id="35" name="Text 33"/>
          <p:cNvSpPr/>
          <p:nvPr/>
        </p:nvSpPr>
        <p:spPr>
          <a:xfrm>
            <a:off x="1005840" y="4361688"/>
            <a:ext cx="7772400" cy="320040"/>
          </a:xfrm>
          <a:prstGeom prst="rect">
            <a:avLst/>
          </a:prstGeom>
          <a:noFill/>
          <a:ln/>
        </p:spPr>
        <p:txBody>
          <a:bodyPr wrap="square" lIns="0" tIns="0" rIns="0" bIns="0" rtlCol="0" anchor="ctr"/>
          <a:lstStyle/>
          <a:p>
            <a:pPr marL="0" indent="0">
              <a:buNone/>
            </a:pPr>
            <a:r>
              <a:rPr lang="en-US" sz="1300" dirty="0">
                <a:solidFill>
                  <a:srgbClr val="E8F0F2"/>
                </a:solidFill>
                <a:latin typeface="Calibri" pitchFamily="34" charset="0"/>
                <a:ea typeface="Calibri" pitchFamily="34" charset="-122"/>
                <a:cs typeface="Calibri" pitchFamily="34" charset="-120"/>
              </a:rPr>
              <a:t>Predicting function from sequence: homology, domains</a:t>
            </a:r>
            <a:endParaRPr lang="en-US" sz="1300" dirty="0"/>
          </a:p>
        </p:txBody>
      </p:sp>
      <p:sp>
        <p:nvSpPr>
          <p:cNvPr id="36" name="Shape 34"/>
          <p:cNvSpPr/>
          <p:nvPr/>
        </p:nvSpPr>
        <p:spPr>
          <a:xfrm>
            <a:off x="777240" y="4855464"/>
            <a:ext cx="82296" cy="82296"/>
          </a:xfrm>
          <a:prstGeom prst="ellipse">
            <a:avLst/>
          </a:prstGeom>
          <a:solidFill>
            <a:srgbClr val="E3A857"/>
          </a:solidFill>
          <a:ln/>
        </p:spPr>
      </p:sp>
      <p:sp>
        <p:nvSpPr>
          <p:cNvPr id="37" name="Text 35"/>
          <p:cNvSpPr/>
          <p:nvPr/>
        </p:nvSpPr>
        <p:spPr>
          <a:xfrm>
            <a:off x="1005840" y="4727448"/>
            <a:ext cx="7772400" cy="320040"/>
          </a:xfrm>
          <a:prstGeom prst="rect">
            <a:avLst/>
          </a:prstGeom>
          <a:noFill/>
          <a:ln/>
        </p:spPr>
        <p:txBody>
          <a:bodyPr wrap="square" lIns="0" tIns="0" rIns="0" bIns="0" rtlCol="0" anchor="ctr"/>
          <a:lstStyle/>
          <a:p>
            <a:pPr marL="0" indent="0">
              <a:buNone/>
            </a:pPr>
            <a:r>
              <a:rPr lang="en-US" sz="1300" dirty="0">
                <a:solidFill>
                  <a:srgbClr val="E8F0F2"/>
                </a:solidFill>
                <a:latin typeface="Calibri" pitchFamily="34" charset="0"/>
                <a:ea typeface="Calibri" pitchFamily="34" charset="-122"/>
                <a:cs typeface="Calibri" pitchFamily="34" charset="-120"/>
              </a:rPr>
              <a:t>Transcriptomics: microarrays &amp; RNA sequencing</a:t>
            </a:r>
            <a:endParaRPr lang="en-US" sz="1300" dirty="0"/>
          </a:p>
        </p:txBody>
      </p:sp>
      <p:sp>
        <p:nvSpPr>
          <p:cNvPr id="38" name="Shape 36"/>
          <p:cNvSpPr/>
          <p:nvPr/>
        </p:nvSpPr>
        <p:spPr>
          <a:xfrm>
            <a:off x="777240" y="5221224"/>
            <a:ext cx="82296" cy="82296"/>
          </a:xfrm>
          <a:prstGeom prst="ellipse">
            <a:avLst/>
          </a:prstGeom>
          <a:solidFill>
            <a:srgbClr val="E3A857"/>
          </a:solidFill>
          <a:ln/>
        </p:spPr>
      </p:sp>
      <p:sp>
        <p:nvSpPr>
          <p:cNvPr id="39" name="Text 37"/>
          <p:cNvSpPr/>
          <p:nvPr/>
        </p:nvSpPr>
        <p:spPr>
          <a:xfrm>
            <a:off x="1005840" y="5093208"/>
            <a:ext cx="7772400" cy="320040"/>
          </a:xfrm>
          <a:prstGeom prst="rect">
            <a:avLst/>
          </a:prstGeom>
          <a:noFill/>
          <a:ln/>
        </p:spPr>
        <p:txBody>
          <a:bodyPr wrap="square" lIns="0" tIns="0" rIns="0" bIns="0" rtlCol="0" anchor="ctr"/>
          <a:lstStyle/>
          <a:p>
            <a:pPr marL="0" indent="0">
              <a:buNone/>
            </a:pPr>
            <a:r>
              <a:rPr lang="en-US" sz="1300" dirty="0">
                <a:solidFill>
                  <a:srgbClr val="E8F0F2"/>
                </a:solidFill>
                <a:latin typeface="Calibri" pitchFamily="34" charset="0"/>
                <a:ea typeface="Calibri" pitchFamily="34" charset="-122"/>
                <a:cs typeface="Calibri" pitchFamily="34" charset="-120"/>
              </a:rPr>
              <a:t>Reporter sequences &amp; genome-wide mutagenesis</a:t>
            </a:r>
            <a:endParaRPr lang="en-US" sz="13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29184"/>
            <a:ext cx="10058400" cy="292608"/>
          </a:xfrm>
          <a:prstGeom prst="rect">
            <a:avLst/>
          </a:prstGeom>
          <a:noFill/>
          <a:ln/>
        </p:spPr>
        <p:txBody>
          <a:bodyPr wrap="square" lIns="0" tIns="0" rIns="0" bIns="0" rtlCol="0" anchor="ctr"/>
          <a:lstStyle/>
          <a:p>
            <a:pPr marL="0" indent="0">
              <a:buNone/>
            </a:pPr>
            <a:r>
              <a:rPr lang="en-US" sz="1200" b="1" kern="0" spc="200" dirty="0">
                <a:solidFill>
                  <a:srgbClr val="C4863A"/>
                </a:solidFill>
                <a:latin typeface="Calibri" pitchFamily="34" charset="0"/>
                <a:ea typeface="Calibri" pitchFamily="34" charset="-122"/>
                <a:cs typeface="Calibri" pitchFamily="34" charset="-120"/>
              </a:rPr>
              <a:t>20.2 FUNCTIONAL GENOMICS</a:t>
            </a:r>
            <a:endParaRPr lang="en-US" sz="1200" dirty="0"/>
          </a:p>
        </p:txBody>
      </p:sp>
      <p:sp>
        <p:nvSpPr>
          <p:cNvPr id="3" name="Text 1"/>
          <p:cNvSpPr/>
          <p:nvPr/>
        </p:nvSpPr>
        <p:spPr>
          <a:xfrm>
            <a:off x="548640" y="603504"/>
            <a:ext cx="11064240" cy="777240"/>
          </a:xfrm>
          <a:prstGeom prst="rect">
            <a:avLst/>
          </a:prstGeom>
          <a:noFill/>
          <a:ln/>
        </p:spPr>
        <p:txBody>
          <a:bodyPr wrap="square" lIns="0" tIns="0" rIns="0" bIns="0" rtlCol="0" anchor="ctr"/>
          <a:lstStyle/>
          <a:p>
            <a:pPr marL="0" indent="0" algn="l">
              <a:buNone/>
            </a:pPr>
            <a:r>
              <a:rPr lang="en-US" sz="2800" b="1" dirty="0">
                <a:solidFill>
                  <a:srgbClr val="0B2E44"/>
                </a:solidFill>
                <a:latin typeface="Cambria" pitchFamily="34" charset="0"/>
                <a:ea typeface="Cambria" pitchFamily="34" charset="-122"/>
                <a:cs typeface="Cambria" pitchFamily="34" charset="-120"/>
              </a:rPr>
              <a:t>From Sequence to Function</a:t>
            </a:r>
            <a:endParaRPr lang="en-US" sz="2800" dirty="0"/>
          </a:p>
        </p:txBody>
      </p:sp>
      <p:sp>
        <p:nvSpPr>
          <p:cNvPr id="4" name="Text 2"/>
          <p:cNvSpPr/>
          <p:nvPr/>
        </p:nvSpPr>
        <p:spPr>
          <a:xfrm>
            <a:off x="548640" y="1554480"/>
            <a:ext cx="11064240" cy="4572000"/>
          </a:xfrm>
          <a:prstGeom prst="rect">
            <a:avLst/>
          </a:prstGeom>
          <a:noFill/>
          <a:ln/>
        </p:spPr>
        <p:txBody>
          <a:bodyPr wrap="square" lIns="0" tIns="0" rIns="0" bIns="0" rtlCol="0" anchor="t"/>
          <a:lstStyle/>
          <a:p>
            <a:pPr marL="228600" indent="-228600">
              <a:lnSpc>
                <a:spcPct val="108000"/>
              </a:lnSpc>
              <a:spcAft>
                <a:spcPts val="1000"/>
              </a:spcAft>
              <a:buSzPct val="100000"/>
              <a:buChar char="•"/>
            </a:pPr>
            <a:r>
              <a:rPr lang="en-US" sz="1450" b="1" dirty="0">
                <a:solidFill>
                  <a:srgbClr val="0B2E44"/>
                </a:solidFill>
                <a:latin typeface="Calibri" pitchFamily="34" charset="0"/>
                <a:ea typeface="Calibri" pitchFamily="34" charset="-122"/>
                <a:cs typeface="Calibri" pitchFamily="34" charset="-120"/>
              </a:rPr>
              <a:t>The limitation of sequence alone:  </a:t>
            </a:r>
            <a:r>
              <a:rPr lang="en-US" sz="1450" dirty="0">
                <a:solidFill>
                  <a:srgbClr val="1B2430"/>
                </a:solidFill>
                <a:latin typeface="Calibri" pitchFamily="34" charset="0"/>
                <a:ea typeface="Calibri" pitchFamily="34" charset="-122"/>
                <a:cs typeface="Calibri" pitchFamily="34" charset="-120"/>
              </a:rPr>
              <a:t>A genome sequence by itself is of limited use — like having a huge set of encyclopedias without being able to read: you recognize the letters, but the text is meaningless.</a:t>
            </a:r>
            <a:endParaRPr lang="en-US" sz="1450" dirty="0"/>
          </a:p>
          <a:p>
            <a:pPr marL="228600" indent="-228600">
              <a:lnSpc>
                <a:spcPct val="108000"/>
              </a:lnSpc>
              <a:spcAft>
                <a:spcPts val="1000"/>
              </a:spcAft>
              <a:buSzPct val="100000"/>
              <a:buChar char="•"/>
            </a:pPr>
            <a:r>
              <a:rPr lang="en-US" sz="1450" b="1" dirty="0">
                <a:solidFill>
                  <a:srgbClr val="0B2E44"/>
                </a:solidFill>
                <a:latin typeface="Calibri" pitchFamily="34" charset="0"/>
                <a:ea typeface="Calibri" pitchFamily="34" charset="-122"/>
                <a:cs typeface="Calibri" pitchFamily="34" charset="-120"/>
              </a:rPr>
              <a:t>Definition:  </a:t>
            </a:r>
            <a:r>
              <a:rPr lang="en-US" sz="1450" dirty="0">
                <a:solidFill>
                  <a:srgbClr val="1B2430"/>
                </a:solidFill>
                <a:latin typeface="Calibri" pitchFamily="34" charset="0"/>
                <a:ea typeface="Calibri" pitchFamily="34" charset="-122"/>
                <a:cs typeface="Calibri" pitchFamily="34" charset="-120"/>
              </a:rPr>
              <a:t>Functional genomics characterizes what sequences do — their function. Its goals include identifying the transcriptome (all RNA molecules transcribed from a genome) and the proteome (all proteins encoded by a genome).</a:t>
            </a:r>
            <a:endParaRPr lang="en-US" sz="1450" dirty="0"/>
          </a:p>
          <a:p>
            <a:pPr marL="228600" indent="-228600">
              <a:lnSpc>
                <a:spcPct val="108000"/>
              </a:lnSpc>
              <a:spcAft>
                <a:spcPts val="1000"/>
              </a:spcAft>
              <a:buSzPct val="100000"/>
              <a:buChar char="•"/>
            </a:pPr>
            <a:r>
              <a:rPr lang="en-US" sz="1450" b="1" dirty="0">
                <a:solidFill>
                  <a:srgbClr val="0B2E44"/>
                </a:solidFill>
                <a:latin typeface="Calibri" pitchFamily="34" charset="0"/>
                <a:ea typeface="Calibri" pitchFamily="34" charset="-122"/>
                <a:cs typeface="Calibri" pitchFamily="34" charset="-120"/>
              </a:rPr>
              <a:t>Two toolkits:  </a:t>
            </a:r>
            <a:r>
              <a:rPr lang="en-US" sz="1450" dirty="0">
                <a:solidFill>
                  <a:srgbClr val="1B2430"/>
                </a:solidFill>
                <a:latin typeface="Calibri" pitchFamily="34" charset="0"/>
                <a:ea typeface="Calibri" pitchFamily="34" charset="-122"/>
                <a:cs typeface="Calibri" pitchFamily="34" charset="-120"/>
              </a:rPr>
              <a:t>Functional genomics uses both bioinformatics and laboratory-based experimental approaches, building on gene-function methods from Chapter 19 — in situ hybridization, experimental mutagenesis, transgenic animals, and knockouts.</a:t>
            </a:r>
            <a:endParaRPr lang="en-US" sz="1450" dirty="0"/>
          </a:p>
          <a:p>
            <a:pPr marL="228600" indent="-228600">
              <a:lnSpc>
                <a:spcPct val="108000"/>
              </a:lnSpc>
              <a:spcAft>
                <a:spcPts val="1000"/>
              </a:spcAft>
              <a:buSzPct val="100000"/>
              <a:buChar char="•"/>
            </a:pPr>
            <a:r>
              <a:rPr lang="en-US" sz="1450" b="1" dirty="0">
                <a:solidFill>
                  <a:srgbClr val="0B2E44"/>
                </a:solidFill>
                <a:latin typeface="Calibri" pitchFamily="34" charset="0"/>
                <a:ea typeface="Calibri" pitchFamily="34" charset="-122"/>
                <a:cs typeface="Calibri" pitchFamily="34" charset="-120"/>
              </a:rPr>
              <a:t>This section's focus:  </a:t>
            </a:r>
            <a:r>
              <a:rPr lang="en-US" sz="1450" dirty="0">
                <a:solidFill>
                  <a:srgbClr val="1B2430"/>
                </a:solidFill>
                <a:latin typeface="Calibri" pitchFamily="34" charset="0"/>
                <a:ea typeface="Calibri" pitchFamily="34" charset="-122"/>
                <a:cs typeface="Calibri" pitchFamily="34" charset="-120"/>
              </a:rPr>
              <a:t>Methods that rely on knowing the sequences of other genes, and methods that can be applied to large numbers of genes simultaneously.</a:t>
            </a:r>
            <a:endParaRPr lang="en-US" sz="1450" dirty="0"/>
          </a:p>
        </p:txBody>
      </p:sp>
      <p:sp>
        <p:nvSpPr>
          <p:cNvPr id="5" name="Text 3"/>
          <p:cNvSpPr/>
          <p:nvPr/>
        </p:nvSpPr>
        <p:spPr>
          <a:xfrm>
            <a:off x="457200" y="6473952"/>
            <a:ext cx="5486400" cy="274320"/>
          </a:xfrm>
          <a:prstGeom prst="rect">
            <a:avLst/>
          </a:prstGeom>
          <a:noFill/>
          <a:ln/>
        </p:spPr>
        <p:txBody>
          <a:bodyPr wrap="square" lIns="0" tIns="0" rIns="0" bIns="0" rtlCol="0" anchor="ctr"/>
          <a:lstStyle/>
          <a:p>
            <a:pPr marL="0" indent="0" algn="l">
              <a:buNone/>
            </a:pPr>
            <a:r>
              <a:rPr lang="en-US" sz="900" kern="0" spc="100" dirty="0">
                <a:solidFill>
                  <a:srgbClr val="5B6B77"/>
                </a:solidFill>
                <a:latin typeface="Calibri" pitchFamily="34" charset="0"/>
                <a:ea typeface="Calibri" pitchFamily="34" charset="-122"/>
                <a:cs typeface="Calibri" pitchFamily="34" charset="-120"/>
              </a:rPr>
              <a:t>GENOMICS</a:t>
            </a:r>
            <a:endParaRPr lang="en-US" sz="900" dirty="0"/>
          </a:p>
        </p:txBody>
      </p:sp>
      <p:sp>
        <p:nvSpPr>
          <p:cNvPr id="6" name="Text 4"/>
          <p:cNvSpPr/>
          <p:nvPr/>
        </p:nvSpPr>
        <p:spPr>
          <a:xfrm>
            <a:off x="11274552" y="6473952"/>
            <a:ext cx="457200" cy="274320"/>
          </a:xfrm>
          <a:prstGeom prst="rect">
            <a:avLst/>
          </a:prstGeom>
          <a:noFill/>
          <a:ln/>
        </p:spPr>
        <p:txBody>
          <a:bodyPr wrap="square" lIns="0" tIns="0" rIns="0" bIns="0" rtlCol="0" anchor="ctr"/>
          <a:lstStyle/>
          <a:p>
            <a:pPr marL="0" indent="0" algn="r">
              <a:buNone/>
            </a:pPr>
            <a:r>
              <a:rPr lang="en-US" sz="900" dirty="0">
                <a:solidFill>
                  <a:srgbClr val="5B6B77"/>
                </a:solidFill>
                <a:latin typeface="Calibri" pitchFamily="34" charset="0"/>
                <a:ea typeface="Calibri" pitchFamily="34" charset="-122"/>
                <a:cs typeface="Calibri" pitchFamily="34" charset="-120"/>
              </a:rPr>
              <a:t>21</a:t>
            </a:r>
            <a:endParaRPr lang="en-US" sz="9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29184"/>
            <a:ext cx="10058400" cy="292608"/>
          </a:xfrm>
          <a:prstGeom prst="rect">
            <a:avLst/>
          </a:prstGeom>
          <a:noFill/>
          <a:ln/>
        </p:spPr>
        <p:txBody>
          <a:bodyPr wrap="square" lIns="0" tIns="0" rIns="0" bIns="0" rtlCol="0" anchor="ctr"/>
          <a:lstStyle/>
          <a:p>
            <a:pPr marL="0" indent="0">
              <a:buNone/>
            </a:pPr>
            <a:r>
              <a:rPr lang="en-US" sz="1200" b="1" kern="0" spc="200" dirty="0">
                <a:solidFill>
                  <a:srgbClr val="C4863A"/>
                </a:solidFill>
                <a:latin typeface="Calibri" pitchFamily="34" charset="0"/>
                <a:ea typeface="Calibri" pitchFamily="34" charset="-122"/>
                <a:cs typeface="Calibri" pitchFamily="34" charset="-120"/>
              </a:rPr>
              <a:t>20.2 FUNCTIONAL GENOMICS</a:t>
            </a:r>
            <a:endParaRPr lang="en-US" sz="1200" dirty="0"/>
          </a:p>
        </p:txBody>
      </p:sp>
      <p:sp>
        <p:nvSpPr>
          <p:cNvPr id="3" name="Text 1"/>
          <p:cNvSpPr/>
          <p:nvPr/>
        </p:nvSpPr>
        <p:spPr>
          <a:xfrm>
            <a:off x="548640" y="603504"/>
            <a:ext cx="11064240" cy="777240"/>
          </a:xfrm>
          <a:prstGeom prst="rect">
            <a:avLst/>
          </a:prstGeom>
          <a:noFill/>
          <a:ln/>
        </p:spPr>
        <p:txBody>
          <a:bodyPr wrap="square" lIns="0" tIns="0" rIns="0" bIns="0" rtlCol="0" anchor="ctr"/>
          <a:lstStyle/>
          <a:p>
            <a:pPr marL="0" indent="0" algn="l">
              <a:buNone/>
            </a:pPr>
            <a:r>
              <a:rPr lang="en-US" sz="2800" b="1" dirty="0">
                <a:solidFill>
                  <a:srgbClr val="0B2E44"/>
                </a:solidFill>
                <a:latin typeface="Cambria" pitchFamily="34" charset="0"/>
                <a:ea typeface="Cambria" pitchFamily="34" charset="-122"/>
                <a:cs typeface="Cambria" pitchFamily="34" charset="-120"/>
              </a:rPr>
              <a:t>Predicting Function from Sequence</a:t>
            </a:r>
            <a:endParaRPr lang="en-US" sz="2800" dirty="0"/>
          </a:p>
        </p:txBody>
      </p:sp>
      <p:sp>
        <p:nvSpPr>
          <p:cNvPr id="4" name="Text 2"/>
          <p:cNvSpPr/>
          <p:nvPr/>
        </p:nvSpPr>
        <p:spPr>
          <a:xfrm>
            <a:off x="548640" y="1554480"/>
            <a:ext cx="6492240" cy="4572000"/>
          </a:xfrm>
          <a:prstGeom prst="rect">
            <a:avLst/>
          </a:prstGeom>
          <a:noFill/>
          <a:ln/>
        </p:spPr>
        <p:txBody>
          <a:bodyPr wrap="square" lIns="0" tIns="0" rIns="0" bIns="0" rtlCol="0" anchor="t"/>
          <a:lstStyle/>
          <a:p>
            <a:pPr marL="228600" indent="-228600">
              <a:lnSpc>
                <a:spcPct val="108000"/>
              </a:lnSpc>
              <a:spcAft>
                <a:spcPts val="1000"/>
              </a:spcAft>
              <a:buSzPct val="100000"/>
              <a:buChar char="•"/>
            </a:pPr>
            <a:r>
              <a:rPr lang="en-US" sz="1150" b="1" dirty="0">
                <a:solidFill>
                  <a:srgbClr val="0B2E44"/>
                </a:solidFill>
                <a:latin typeface="Calibri" pitchFamily="34" charset="0"/>
                <a:ea typeface="Calibri" pitchFamily="34" charset="-122"/>
                <a:cs typeface="Calibri" pitchFamily="34" charset="-120"/>
              </a:rPr>
              <a:t>Why not just biochemistry?  </a:t>
            </a:r>
            <a:r>
              <a:rPr lang="en-US" sz="1150" dirty="0">
                <a:solidFill>
                  <a:srgbClr val="1B2430"/>
                </a:solidFill>
                <a:latin typeface="Calibri" pitchFamily="34" charset="0"/>
                <a:ea typeface="Calibri" pitchFamily="34" charset="-122"/>
                <a:cs typeface="Calibri" pitchFamily="34" charset="-120"/>
              </a:rPr>
              <a:t>Predicting an encoded protein's amino-acid sequence and then studying the isolated protein is time-consuming and expensive; a major goal is to predict function computationally, from DNA sequence alone.</a:t>
            </a:r>
            <a:endParaRPr lang="en-US" sz="1150" dirty="0"/>
          </a:p>
          <a:p>
            <a:pPr marL="228600" indent="-228600">
              <a:lnSpc>
                <a:spcPct val="108000"/>
              </a:lnSpc>
              <a:spcAft>
                <a:spcPts val="1000"/>
              </a:spcAft>
              <a:buSzPct val="100000"/>
              <a:buChar char="•"/>
            </a:pPr>
            <a:r>
              <a:rPr lang="en-US" sz="1150" b="1" dirty="0">
                <a:solidFill>
                  <a:srgbClr val="0B2E44"/>
                </a:solidFill>
                <a:latin typeface="Calibri" pitchFamily="34" charset="0"/>
                <a:ea typeface="Calibri" pitchFamily="34" charset="-122"/>
                <a:cs typeface="Calibri" pitchFamily="34" charset="-120"/>
              </a:rPr>
              <a:t>Homology searches:  </a:t>
            </a:r>
            <a:r>
              <a:rPr lang="en-US" sz="1150" dirty="0">
                <a:solidFill>
                  <a:srgbClr val="1B2430"/>
                </a:solidFill>
                <a:latin typeface="Calibri" pitchFamily="34" charset="0"/>
                <a:ea typeface="Calibri" pitchFamily="34" charset="-122"/>
                <a:cs typeface="Calibri" pitchFamily="34" charset="-120"/>
              </a:rPr>
              <a:t>Compare DNA/protein sequences within and between species. Evolutionarily related genes (homologous genes) tend to have similar sequences.</a:t>
            </a:r>
            <a:endParaRPr lang="en-US" sz="1150" dirty="0"/>
          </a:p>
          <a:p>
            <a:pPr marL="228600" indent="-228600">
              <a:lnSpc>
                <a:spcPct val="108000"/>
              </a:lnSpc>
              <a:spcAft>
                <a:spcPts val="1000"/>
              </a:spcAft>
              <a:buSzPct val="100000"/>
              <a:buChar char="•"/>
            </a:pPr>
            <a:r>
              <a:rPr lang="en-US" sz="1150" b="1" dirty="0">
                <a:solidFill>
                  <a:srgbClr val="0B2E44"/>
                </a:solidFill>
                <a:latin typeface="Calibri" pitchFamily="34" charset="0"/>
                <a:ea typeface="Calibri" pitchFamily="34" charset="-122"/>
                <a:cs typeface="Calibri" pitchFamily="34" charset="-120"/>
              </a:rPr>
              <a:t>Orthologs:  </a:t>
            </a:r>
            <a:r>
              <a:rPr lang="en-US" sz="1150" dirty="0">
                <a:solidFill>
                  <a:srgbClr val="1B2430"/>
                </a:solidFill>
                <a:latin typeface="Calibri" pitchFamily="34" charset="0"/>
                <a:ea typeface="Calibri" pitchFamily="34" charset="-122"/>
                <a:cs typeface="Calibri" pitchFamily="34" charset="-120"/>
              </a:rPr>
              <a:t>Homologous genes in different species that evolved from the same ancestral gene (e.g., mouse and human α-hemoglobin genes).</a:t>
            </a:r>
            <a:endParaRPr lang="en-US" sz="1150" dirty="0"/>
          </a:p>
          <a:p>
            <a:pPr marL="228600" indent="-228600">
              <a:lnSpc>
                <a:spcPct val="108000"/>
              </a:lnSpc>
              <a:spcAft>
                <a:spcPts val="1000"/>
              </a:spcAft>
              <a:buSzPct val="100000"/>
              <a:buChar char="•"/>
            </a:pPr>
            <a:r>
              <a:rPr lang="en-US" sz="1150" b="1" dirty="0">
                <a:solidFill>
                  <a:srgbClr val="0B2E44"/>
                </a:solidFill>
                <a:latin typeface="Calibri" pitchFamily="34" charset="0"/>
                <a:ea typeface="Calibri" pitchFamily="34" charset="-122"/>
                <a:cs typeface="Calibri" pitchFamily="34" charset="-120"/>
              </a:rPr>
              <a:t>Paralogs:  </a:t>
            </a:r>
            <a:r>
              <a:rPr lang="en-US" sz="1150" dirty="0">
                <a:solidFill>
                  <a:srgbClr val="1B2430"/>
                </a:solidFill>
                <a:latin typeface="Calibri" pitchFamily="34" charset="0"/>
                <a:ea typeface="Calibri" pitchFamily="34" charset="-122"/>
                <a:cs typeface="Calibri" pitchFamily="34" charset="-120"/>
              </a:rPr>
              <a:t>Homologous genes within the same species that arose by duplication of a single ancestral gene (e.g., human α- and β-hemoglobin genes).</a:t>
            </a:r>
            <a:endParaRPr lang="en-US" sz="1150" dirty="0"/>
          </a:p>
          <a:p>
            <a:pPr marL="228600" indent="-228600">
              <a:lnSpc>
                <a:spcPct val="108000"/>
              </a:lnSpc>
              <a:spcAft>
                <a:spcPts val="1000"/>
              </a:spcAft>
              <a:buSzPct val="100000"/>
              <a:buChar char="•"/>
            </a:pPr>
            <a:r>
              <a:rPr lang="en-US" sz="1150" b="1" dirty="0">
                <a:solidFill>
                  <a:srgbClr val="0B2E44"/>
                </a:solidFill>
                <a:latin typeface="Calibri" pitchFamily="34" charset="0"/>
                <a:ea typeface="Calibri" pitchFamily="34" charset="-122"/>
                <a:cs typeface="Calibri" pitchFamily="34" charset="-120"/>
              </a:rPr>
              <a:t>Using homology:  </a:t>
            </a:r>
            <a:r>
              <a:rPr lang="en-US" sz="1150" dirty="0">
                <a:solidFill>
                  <a:srgbClr val="1B2430"/>
                </a:solidFill>
                <a:latin typeface="Calibri" pitchFamily="34" charset="0"/>
                <a:ea typeface="Calibri" pitchFamily="34" charset="-122"/>
                <a:cs typeface="Calibri" pitchFamily="34" charset="-120"/>
              </a:rPr>
              <a:t>Databases and programs such as BLAST scan for orthologous/paralogous sequences; if a function is known for one homolog, it provides clues to the function of the newly discovered gene.</a:t>
            </a:r>
            <a:endParaRPr lang="en-US" sz="1150" dirty="0"/>
          </a:p>
        </p:txBody>
      </p:sp>
      <p:sp>
        <p:nvSpPr>
          <p:cNvPr id="5" name="Shape 3"/>
          <p:cNvSpPr/>
          <p:nvPr/>
        </p:nvSpPr>
        <p:spPr>
          <a:xfrm>
            <a:off x="7132320" y="1554480"/>
            <a:ext cx="4343400" cy="4480560"/>
          </a:xfrm>
          <a:prstGeom prst="roundRect">
            <a:avLst>
              <a:gd name="adj" fmla="val 1263"/>
            </a:avLst>
          </a:prstGeom>
          <a:solidFill>
            <a:srgbClr val="F4F7F8"/>
          </a:solidFill>
          <a:ln w="12700">
            <a:solidFill>
              <a:srgbClr val="E3E9EB"/>
            </a:solidFill>
            <a:prstDash val="solid"/>
          </a:ln>
        </p:spPr>
      </p:sp>
      <p:pic>
        <p:nvPicPr>
          <p:cNvPr id="6" name="Image 0" descr="/home/claude/genomics_ppt/crops/fig_20_9.png"/>
          <p:cNvPicPr>
            <a:picLocks noChangeAspect="1"/>
          </p:cNvPicPr>
          <p:nvPr/>
        </p:nvPicPr>
        <p:blipFill>
          <a:blip r:embed="rId3"/>
          <a:srcRect/>
          <a:stretch/>
        </p:blipFill>
        <p:spPr>
          <a:xfrm>
            <a:off x="7315200" y="1737360"/>
            <a:ext cx="3977640" cy="3794760"/>
          </a:xfrm>
          <a:prstGeom prst="rect">
            <a:avLst/>
          </a:prstGeom>
        </p:spPr>
      </p:pic>
      <p:sp>
        <p:nvSpPr>
          <p:cNvPr id="7" name="Text 4"/>
          <p:cNvSpPr/>
          <p:nvPr/>
        </p:nvSpPr>
        <p:spPr>
          <a:xfrm>
            <a:off x="7315200" y="5577840"/>
            <a:ext cx="3977640" cy="411480"/>
          </a:xfrm>
          <a:prstGeom prst="rect">
            <a:avLst/>
          </a:prstGeom>
          <a:noFill/>
          <a:ln/>
        </p:spPr>
        <p:txBody>
          <a:bodyPr wrap="square" lIns="0" tIns="0" rIns="0" bIns="0" rtlCol="0" anchor="ctr"/>
          <a:lstStyle/>
          <a:p>
            <a:pPr marL="0" indent="0" algn="ctr">
              <a:buNone/>
            </a:pPr>
            <a:r>
              <a:rPr lang="en-US" sz="950" i="1" dirty="0">
                <a:solidFill>
                  <a:srgbClr val="5B6B77"/>
                </a:solidFill>
                <a:latin typeface="Calibri" pitchFamily="34" charset="0"/>
                <a:ea typeface="Calibri" pitchFamily="34" charset="-122"/>
                <a:cs typeface="Calibri" pitchFamily="34" charset="-120"/>
              </a:rPr>
              <a:t>Figure 20.9 — Homologous genes are evolutionarily related. Orthologs are homologous genes in different species; paralogs are homologous genes in the same species.</a:t>
            </a:r>
            <a:endParaRPr lang="en-US" sz="950" dirty="0"/>
          </a:p>
        </p:txBody>
      </p:sp>
      <p:sp>
        <p:nvSpPr>
          <p:cNvPr id="8" name="Text 5"/>
          <p:cNvSpPr/>
          <p:nvPr/>
        </p:nvSpPr>
        <p:spPr>
          <a:xfrm>
            <a:off x="457200" y="6473952"/>
            <a:ext cx="5486400" cy="274320"/>
          </a:xfrm>
          <a:prstGeom prst="rect">
            <a:avLst/>
          </a:prstGeom>
          <a:noFill/>
          <a:ln/>
        </p:spPr>
        <p:txBody>
          <a:bodyPr wrap="square" lIns="0" tIns="0" rIns="0" bIns="0" rtlCol="0" anchor="ctr"/>
          <a:lstStyle/>
          <a:p>
            <a:pPr marL="0" indent="0" algn="l">
              <a:buNone/>
            </a:pPr>
            <a:r>
              <a:rPr lang="en-US" sz="900" kern="0" spc="100" dirty="0">
                <a:solidFill>
                  <a:srgbClr val="5B6B77"/>
                </a:solidFill>
                <a:latin typeface="Calibri" pitchFamily="34" charset="0"/>
                <a:ea typeface="Calibri" pitchFamily="34" charset="-122"/>
                <a:cs typeface="Calibri" pitchFamily="34" charset="-120"/>
              </a:rPr>
              <a:t>GENOMICS</a:t>
            </a:r>
            <a:endParaRPr lang="en-US" sz="900" dirty="0"/>
          </a:p>
        </p:txBody>
      </p:sp>
      <p:sp>
        <p:nvSpPr>
          <p:cNvPr id="9" name="Text 6"/>
          <p:cNvSpPr/>
          <p:nvPr/>
        </p:nvSpPr>
        <p:spPr>
          <a:xfrm>
            <a:off x="11274552" y="6473952"/>
            <a:ext cx="457200" cy="274320"/>
          </a:xfrm>
          <a:prstGeom prst="rect">
            <a:avLst/>
          </a:prstGeom>
          <a:noFill/>
          <a:ln/>
        </p:spPr>
        <p:txBody>
          <a:bodyPr wrap="square" lIns="0" tIns="0" rIns="0" bIns="0" rtlCol="0" anchor="ctr"/>
          <a:lstStyle/>
          <a:p>
            <a:pPr marL="0" indent="0" algn="r">
              <a:buNone/>
            </a:pPr>
            <a:r>
              <a:rPr lang="en-US" sz="900" dirty="0">
                <a:solidFill>
                  <a:srgbClr val="5B6B77"/>
                </a:solidFill>
                <a:latin typeface="Calibri" pitchFamily="34" charset="0"/>
                <a:ea typeface="Calibri" pitchFamily="34" charset="-122"/>
                <a:cs typeface="Calibri" pitchFamily="34" charset="-120"/>
              </a:rPr>
              <a:t>22</a:t>
            </a:r>
            <a:endParaRPr lang="en-US" sz="9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29184"/>
            <a:ext cx="10058400" cy="292608"/>
          </a:xfrm>
          <a:prstGeom prst="rect">
            <a:avLst/>
          </a:prstGeom>
          <a:noFill/>
          <a:ln/>
        </p:spPr>
        <p:txBody>
          <a:bodyPr wrap="square" lIns="0" tIns="0" rIns="0" bIns="0" rtlCol="0" anchor="ctr"/>
          <a:lstStyle/>
          <a:p>
            <a:pPr marL="0" indent="0">
              <a:buNone/>
            </a:pPr>
            <a:r>
              <a:rPr lang="en-US" sz="1200" b="1" kern="0" spc="200" dirty="0">
                <a:solidFill>
                  <a:srgbClr val="C4863A"/>
                </a:solidFill>
                <a:latin typeface="Calibri" pitchFamily="34" charset="0"/>
                <a:ea typeface="Calibri" pitchFamily="34" charset="-122"/>
                <a:cs typeface="Calibri" pitchFamily="34" charset="-120"/>
              </a:rPr>
              <a:t>20.2 FUNCTIONAL GENOMICS</a:t>
            </a:r>
            <a:endParaRPr lang="en-US" sz="1200" dirty="0"/>
          </a:p>
        </p:txBody>
      </p:sp>
      <p:sp>
        <p:nvSpPr>
          <p:cNvPr id="3" name="Text 1"/>
          <p:cNvSpPr/>
          <p:nvPr/>
        </p:nvSpPr>
        <p:spPr>
          <a:xfrm>
            <a:off x="548640" y="603504"/>
            <a:ext cx="11064240" cy="777240"/>
          </a:xfrm>
          <a:prstGeom prst="rect">
            <a:avLst/>
          </a:prstGeom>
          <a:noFill/>
          <a:ln/>
        </p:spPr>
        <p:txBody>
          <a:bodyPr wrap="square" lIns="0" tIns="0" rIns="0" bIns="0" rtlCol="0" anchor="ctr"/>
          <a:lstStyle/>
          <a:p>
            <a:pPr marL="0" indent="0" algn="l">
              <a:buNone/>
            </a:pPr>
            <a:r>
              <a:rPr lang="en-US" sz="2800" b="1" dirty="0">
                <a:solidFill>
                  <a:srgbClr val="0B2E44"/>
                </a:solidFill>
                <a:latin typeface="Cambria" pitchFamily="34" charset="0"/>
                <a:ea typeface="Cambria" pitchFamily="34" charset="-122"/>
                <a:cs typeface="Cambria" pitchFamily="34" charset="-120"/>
              </a:rPr>
              <a:t>Protein Domains</a:t>
            </a:r>
            <a:endParaRPr lang="en-US" sz="2800" dirty="0"/>
          </a:p>
        </p:txBody>
      </p:sp>
      <p:sp>
        <p:nvSpPr>
          <p:cNvPr id="4" name="Text 2"/>
          <p:cNvSpPr/>
          <p:nvPr/>
        </p:nvSpPr>
        <p:spPr>
          <a:xfrm>
            <a:off x="548640" y="1554480"/>
            <a:ext cx="11064240" cy="4572000"/>
          </a:xfrm>
          <a:prstGeom prst="rect">
            <a:avLst/>
          </a:prstGeom>
          <a:noFill/>
          <a:ln/>
        </p:spPr>
        <p:txBody>
          <a:bodyPr wrap="square" lIns="0" tIns="0" rIns="0" bIns="0" rtlCol="0" anchor="t"/>
          <a:lstStyle/>
          <a:p>
            <a:pPr marL="228600" indent="-228600">
              <a:lnSpc>
                <a:spcPct val="108000"/>
              </a:lnSpc>
              <a:spcAft>
                <a:spcPts val="1000"/>
              </a:spcAft>
              <a:buSzPct val="100000"/>
              <a:buChar char="•"/>
            </a:pPr>
            <a:r>
              <a:rPr lang="en-US" sz="1400" b="1" dirty="0">
                <a:solidFill>
                  <a:srgbClr val="0B2E44"/>
                </a:solidFill>
                <a:latin typeface="Calibri" pitchFamily="34" charset="0"/>
                <a:ea typeface="Calibri" pitchFamily="34" charset="-122"/>
                <a:cs typeface="Calibri" pitchFamily="34" charset="-120"/>
              </a:rPr>
              <a:t>Definition:  </a:t>
            </a:r>
            <a:r>
              <a:rPr lang="en-US" sz="1400" dirty="0">
                <a:solidFill>
                  <a:srgbClr val="1B2430"/>
                </a:solidFill>
                <a:latin typeface="Calibri" pitchFamily="34" charset="0"/>
                <a:ea typeface="Calibri" pitchFamily="34" charset="-122"/>
                <a:cs typeface="Calibri" pitchFamily="34" charset="-120"/>
              </a:rPr>
              <a:t>Complex proteins often contain protein domains — regions with specific shapes or functions. For example, many DNA-binding proteins share a domain that provides the DNA-binding function, such as the zinc finger — a loop of amino acids containing a zinc ion.</a:t>
            </a:r>
            <a:endParaRPr lang="en-US" sz="1400" dirty="0"/>
          </a:p>
          <a:p>
            <a:pPr marL="228600" indent="-228600">
              <a:lnSpc>
                <a:spcPct val="108000"/>
              </a:lnSpc>
              <a:spcAft>
                <a:spcPts val="1000"/>
              </a:spcAft>
              <a:buSzPct val="100000"/>
              <a:buChar char="•"/>
            </a:pPr>
            <a:r>
              <a:rPr lang="en-US" sz="1400" b="1" dirty="0">
                <a:solidFill>
                  <a:srgbClr val="0B2E44"/>
                </a:solidFill>
                <a:latin typeface="Calibri" pitchFamily="34" charset="0"/>
                <a:ea typeface="Calibri" pitchFamily="34" charset="-122"/>
                <a:cs typeface="Calibri" pitchFamily="34" charset="-120"/>
              </a:rPr>
              <a:t>Conservation:  </a:t>
            </a:r>
            <a:r>
              <a:rPr lang="en-US" sz="1400" dirty="0">
                <a:solidFill>
                  <a:srgbClr val="1B2430"/>
                </a:solidFill>
                <a:latin typeface="Calibri" pitchFamily="34" charset="0"/>
                <a:ea typeface="Calibri" pitchFamily="34" charset="-122"/>
                <a:cs typeface="Calibri" pitchFamily="34" charset="-120"/>
              </a:rPr>
              <a:t>Each domain has a characteristic amino-acid arrangement and has been relatively stable over evolutionary time; domains found in humans are also found in other multicellular eukaryotes.</a:t>
            </a:r>
            <a:endParaRPr lang="en-US" sz="1400" dirty="0"/>
          </a:p>
          <a:p>
            <a:pPr marL="228600" indent="-228600">
              <a:lnSpc>
                <a:spcPct val="108000"/>
              </a:lnSpc>
              <a:spcAft>
                <a:spcPts val="1000"/>
              </a:spcAft>
              <a:buSzPct val="100000"/>
              <a:buChar char="•"/>
            </a:pPr>
            <a:r>
              <a:rPr lang="en-US" sz="1400" b="1" dirty="0">
                <a:solidFill>
                  <a:srgbClr val="0B2E44"/>
                </a:solidFill>
                <a:latin typeface="Calibri" pitchFamily="34" charset="0"/>
                <a:ea typeface="Calibri" pitchFamily="34" charset="-122"/>
                <a:cs typeface="Calibri" pitchFamily="34" charset="-120"/>
              </a:rPr>
              <a:t>A limited “parts list”:  </a:t>
            </a:r>
            <a:r>
              <a:rPr lang="en-US" sz="1400" dirty="0">
                <a:solidFill>
                  <a:srgbClr val="1B2430"/>
                </a:solidFill>
                <a:latin typeface="Calibri" pitchFamily="34" charset="0"/>
                <a:ea typeface="Calibri" pitchFamily="34" charset="-122"/>
                <a:cs typeface="Calibri" pitchFamily="34" charset="-120"/>
              </a:rPr>
              <a:t>There is probably a limited, though large, number of protein domains, which have mixed and matched through evolutionary time to yield the protein diversity of present-day organisms.</a:t>
            </a:r>
            <a:endParaRPr lang="en-US" sz="1400" dirty="0"/>
          </a:p>
          <a:p>
            <a:pPr marL="228600" indent="-228600">
              <a:lnSpc>
                <a:spcPct val="108000"/>
              </a:lnSpc>
              <a:spcAft>
                <a:spcPts val="1000"/>
              </a:spcAft>
              <a:buSzPct val="100000"/>
              <a:buChar char="•"/>
            </a:pPr>
            <a:r>
              <a:rPr lang="en-US" sz="1400" b="1" dirty="0">
                <a:solidFill>
                  <a:srgbClr val="0B2E44"/>
                </a:solidFill>
                <a:latin typeface="Calibri" pitchFamily="34" charset="0"/>
                <a:ea typeface="Calibri" pitchFamily="34" charset="-122"/>
                <a:cs typeface="Calibri" pitchFamily="34" charset="-120"/>
              </a:rPr>
              <a:t>Using domains to predict function:  </a:t>
            </a:r>
            <a:r>
              <a:rPr lang="en-US" sz="1400" dirty="0">
                <a:solidFill>
                  <a:srgbClr val="1B2430"/>
                </a:solidFill>
                <a:latin typeface="Calibri" pitchFamily="34" charset="0"/>
                <a:ea typeface="Calibri" pitchFamily="34" charset="-122"/>
                <a:cs typeface="Calibri" pitchFamily="34" charset="-120"/>
              </a:rPr>
              <a:t>A newly identified gene's sequence can be scanned against a database of known domains; if it encodes one or more domains of known function, this provides important clues to the gene's possible role.</a:t>
            </a:r>
            <a:endParaRPr lang="en-US" sz="1400" dirty="0"/>
          </a:p>
        </p:txBody>
      </p:sp>
      <p:sp>
        <p:nvSpPr>
          <p:cNvPr id="5" name="Text 3"/>
          <p:cNvSpPr/>
          <p:nvPr/>
        </p:nvSpPr>
        <p:spPr>
          <a:xfrm>
            <a:off x="457200" y="6473952"/>
            <a:ext cx="5486400" cy="274320"/>
          </a:xfrm>
          <a:prstGeom prst="rect">
            <a:avLst/>
          </a:prstGeom>
          <a:noFill/>
          <a:ln/>
        </p:spPr>
        <p:txBody>
          <a:bodyPr wrap="square" lIns="0" tIns="0" rIns="0" bIns="0" rtlCol="0" anchor="ctr"/>
          <a:lstStyle/>
          <a:p>
            <a:pPr marL="0" indent="0" algn="l">
              <a:buNone/>
            </a:pPr>
            <a:r>
              <a:rPr lang="en-US" sz="900" kern="0" spc="100" dirty="0">
                <a:solidFill>
                  <a:srgbClr val="5B6B77"/>
                </a:solidFill>
                <a:latin typeface="Calibri" pitchFamily="34" charset="0"/>
                <a:ea typeface="Calibri" pitchFamily="34" charset="-122"/>
                <a:cs typeface="Calibri" pitchFamily="34" charset="-120"/>
              </a:rPr>
              <a:t>GENOMICS</a:t>
            </a:r>
            <a:endParaRPr lang="en-US" sz="900" dirty="0"/>
          </a:p>
        </p:txBody>
      </p:sp>
      <p:sp>
        <p:nvSpPr>
          <p:cNvPr id="6" name="Text 4"/>
          <p:cNvSpPr/>
          <p:nvPr/>
        </p:nvSpPr>
        <p:spPr>
          <a:xfrm>
            <a:off x="11274552" y="6473952"/>
            <a:ext cx="457200" cy="274320"/>
          </a:xfrm>
          <a:prstGeom prst="rect">
            <a:avLst/>
          </a:prstGeom>
          <a:noFill/>
          <a:ln/>
        </p:spPr>
        <p:txBody>
          <a:bodyPr wrap="square" lIns="0" tIns="0" rIns="0" bIns="0" rtlCol="0" anchor="ctr"/>
          <a:lstStyle/>
          <a:p>
            <a:pPr marL="0" indent="0" algn="r">
              <a:buNone/>
            </a:pPr>
            <a:r>
              <a:rPr lang="en-US" sz="900" dirty="0">
                <a:solidFill>
                  <a:srgbClr val="5B6B77"/>
                </a:solidFill>
                <a:latin typeface="Calibri" pitchFamily="34" charset="0"/>
                <a:ea typeface="Calibri" pitchFamily="34" charset="-122"/>
                <a:cs typeface="Calibri" pitchFamily="34" charset="-120"/>
              </a:rPr>
              <a:t>23</a:t>
            </a:r>
            <a:endParaRPr lang="en-US" sz="9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29184"/>
            <a:ext cx="10058400" cy="292608"/>
          </a:xfrm>
          <a:prstGeom prst="rect">
            <a:avLst/>
          </a:prstGeom>
          <a:noFill/>
          <a:ln/>
        </p:spPr>
        <p:txBody>
          <a:bodyPr wrap="square" lIns="0" tIns="0" rIns="0" bIns="0" rtlCol="0" anchor="ctr"/>
          <a:lstStyle/>
          <a:p>
            <a:pPr marL="0" indent="0">
              <a:buNone/>
            </a:pPr>
            <a:r>
              <a:rPr lang="en-US" sz="1200" b="1" kern="0" spc="200" dirty="0">
                <a:solidFill>
                  <a:srgbClr val="C4863A"/>
                </a:solidFill>
                <a:latin typeface="Calibri" pitchFamily="34" charset="0"/>
                <a:ea typeface="Calibri" pitchFamily="34" charset="-122"/>
                <a:cs typeface="Calibri" pitchFamily="34" charset="-120"/>
              </a:rPr>
              <a:t>20.2 FUNCTIONAL GENOMICS</a:t>
            </a:r>
            <a:endParaRPr lang="en-US" sz="1200" dirty="0"/>
          </a:p>
        </p:txBody>
      </p:sp>
      <p:sp>
        <p:nvSpPr>
          <p:cNvPr id="3" name="Text 1"/>
          <p:cNvSpPr/>
          <p:nvPr/>
        </p:nvSpPr>
        <p:spPr>
          <a:xfrm>
            <a:off x="548640" y="603504"/>
            <a:ext cx="11064240" cy="777240"/>
          </a:xfrm>
          <a:prstGeom prst="rect">
            <a:avLst/>
          </a:prstGeom>
          <a:noFill/>
          <a:ln/>
        </p:spPr>
        <p:txBody>
          <a:bodyPr wrap="square" lIns="0" tIns="0" rIns="0" bIns="0" rtlCol="0" anchor="ctr"/>
          <a:lstStyle/>
          <a:p>
            <a:pPr marL="0" indent="0" algn="l">
              <a:buNone/>
            </a:pPr>
            <a:r>
              <a:rPr lang="en-US" sz="2800" b="1" dirty="0">
                <a:solidFill>
                  <a:srgbClr val="0B2E44"/>
                </a:solidFill>
                <a:latin typeface="Cambria" pitchFamily="34" charset="0"/>
                <a:ea typeface="Cambria" pitchFamily="34" charset="-122"/>
                <a:cs typeface="Cambria" pitchFamily="34" charset="-120"/>
              </a:rPr>
              <a:t>Gene Expression: Microarrays</a:t>
            </a:r>
            <a:endParaRPr lang="en-US" sz="2800" dirty="0"/>
          </a:p>
        </p:txBody>
      </p:sp>
      <p:sp>
        <p:nvSpPr>
          <p:cNvPr id="4" name="Text 2"/>
          <p:cNvSpPr/>
          <p:nvPr/>
        </p:nvSpPr>
        <p:spPr>
          <a:xfrm>
            <a:off x="548640" y="1554480"/>
            <a:ext cx="6492240" cy="4572000"/>
          </a:xfrm>
          <a:prstGeom prst="rect">
            <a:avLst/>
          </a:prstGeom>
          <a:noFill/>
          <a:ln/>
        </p:spPr>
        <p:txBody>
          <a:bodyPr wrap="square" lIns="0" tIns="0" rIns="0" bIns="0" rtlCol="0" anchor="t"/>
          <a:lstStyle/>
          <a:p>
            <a:pPr marL="228600" indent="-228600">
              <a:lnSpc>
                <a:spcPct val="108000"/>
              </a:lnSpc>
              <a:spcAft>
                <a:spcPts val="1000"/>
              </a:spcAft>
              <a:buSzPct val="100000"/>
              <a:buChar char="•"/>
            </a:pPr>
            <a:r>
              <a:rPr lang="en-US" sz="1100" b="1" dirty="0">
                <a:solidFill>
                  <a:srgbClr val="0B2E44"/>
                </a:solidFill>
                <a:latin typeface="Calibri" pitchFamily="34" charset="0"/>
                <a:ea typeface="Calibri" pitchFamily="34" charset="-122"/>
                <a:cs typeface="Calibri" pitchFamily="34" charset="-120"/>
              </a:rPr>
              <a:t>Why go beyond single genes:  </a:t>
            </a:r>
            <a:r>
              <a:rPr lang="en-US" sz="1100" dirty="0">
                <a:solidFill>
                  <a:srgbClr val="1B2430"/>
                </a:solidFill>
                <a:latin typeface="Calibri" pitchFamily="34" charset="0"/>
                <a:ea typeface="Calibri" pitchFamily="34" charset="-122"/>
                <a:cs typeface="Calibri" pitchFamily="34" charset="-120"/>
              </a:rPr>
              <a:t>In situ hybridization/probes are slow and labor-intensive for profiling many genes; transcriptomics — examining expression of thousands of genes at once — is enabled by genomic methods such as microarrays.</a:t>
            </a:r>
            <a:endParaRPr lang="en-US" sz="1100" dirty="0"/>
          </a:p>
          <a:p>
            <a:pPr marL="228600" indent="-228600">
              <a:lnSpc>
                <a:spcPct val="108000"/>
              </a:lnSpc>
              <a:spcAft>
                <a:spcPts val="1000"/>
              </a:spcAft>
              <a:buSzPct val="100000"/>
              <a:buChar char="•"/>
            </a:pPr>
            <a:r>
              <a:rPr lang="en-US" sz="1100" b="1" dirty="0">
                <a:solidFill>
                  <a:srgbClr val="0B2E44"/>
                </a:solidFill>
                <a:latin typeface="Calibri" pitchFamily="34" charset="0"/>
                <a:ea typeface="Calibri" pitchFamily="34" charset="-122"/>
                <a:cs typeface="Calibri" pitchFamily="34" charset="-120"/>
              </a:rPr>
              <a:t>Method:  </a:t>
            </a:r>
            <a:r>
              <a:rPr lang="en-US" sz="1100" dirty="0">
                <a:solidFill>
                  <a:srgbClr val="1B2430"/>
                </a:solidFill>
                <a:latin typeface="Calibri" pitchFamily="34" charset="0"/>
                <a:ea typeface="Calibri" pitchFamily="34" charset="-122"/>
                <a:cs typeface="Calibri" pitchFamily="34" charset="-120"/>
              </a:rPr>
              <a:t>Known DNA fragments (probes) corresponding to genes are fixed to a solid support in an ordered array; mRNA/cDNA from experimental cells is fluorescently labeled and hybridized to the array, and fluorescence is scanned automatically.</a:t>
            </a:r>
            <a:endParaRPr lang="en-US" sz="1100" dirty="0"/>
          </a:p>
          <a:p>
            <a:pPr marL="228600" indent="-228600">
              <a:lnSpc>
                <a:spcPct val="108000"/>
              </a:lnSpc>
              <a:spcAft>
                <a:spcPts val="1000"/>
              </a:spcAft>
              <a:buSzPct val="100000"/>
              <a:buChar char="•"/>
            </a:pPr>
            <a:r>
              <a:rPr lang="en-US" sz="1100" b="1" dirty="0">
                <a:solidFill>
                  <a:srgbClr val="0B2E44"/>
                </a:solidFill>
                <a:latin typeface="Calibri" pitchFamily="34" charset="0"/>
                <a:ea typeface="Calibri" pitchFamily="34" charset="-122"/>
                <a:cs typeface="Calibri" pitchFamily="34" charset="-120"/>
              </a:rPr>
              <a:t>Breast cancer case study:  </a:t>
            </a:r>
            <a:r>
              <a:rPr lang="en-US" sz="1100" dirty="0">
                <a:solidFill>
                  <a:srgbClr val="1B2430"/>
                </a:solidFill>
                <a:latin typeface="Calibri" pitchFamily="34" charset="0"/>
                <a:ea typeface="Calibri" pitchFamily="34" charset="-122"/>
                <a:cs typeface="Calibri" pitchFamily="34" charset="-120"/>
              </a:rPr>
              <a:t>Expression of 25,000 genes was examined in tumors from 78 young women; cancer cDNA labeled red, noncancer green — 70 genes' expression patterns predicted, far better than traditional size/appearance measures, whether cancer would spread within 5 years (34 of 78 patients relapsed).</a:t>
            </a:r>
            <a:endParaRPr lang="en-US" sz="1100" dirty="0"/>
          </a:p>
          <a:p>
            <a:pPr marL="228600" indent="-228600">
              <a:lnSpc>
                <a:spcPct val="108000"/>
              </a:lnSpc>
              <a:spcAft>
                <a:spcPts val="1000"/>
              </a:spcAft>
              <a:buSzPct val="100000"/>
              <a:buChar char="•"/>
            </a:pPr>
            <a:r>
              <a:rPr lang="en-US" sz="1100" b="1" dirty="0">
                <a:solidFill>
                  <a:srgbClr val="0B2E44"/>
                </a:solidFill>
                <a:latin typeface="Calibri" pitchFamily="34" charset="0"/>
                <a:ea typeface="Calibri" pitchFamily="34" charset="-122"/>
                <a:cs typeface="Calibri" pitchFamily="34" charset="-120"/>
              </a:rPr>
              <a:t>Limitations:  </a:t>
            </a:r>
            <a:r>
              <a:rPr lang="en-US" sz="1100" dirty="0">
                <a:solidFill>
                  <a:srgbClr val="1B2430"/>
                </a:solidFill>
                <a:latin typeface="Calibri" pitchFamily="34" charset="0"/>
                <a:ea typeface="Calibri" pitchFamily="34" charset="-122"/>
                <a:cs typeface="Calibri" pitchFamily="34" charset="-120"/>
              </a:rPr>
              <a:t>Requires prior knowledge of sequences; similar sequences can cross-hybridize to the same probe; limited ability to precisely quantify expression level — independent verification is desirable.</a:t>
            </a:r>
            <a:endParaRPr lang="en-US" sz="1100" dirty="0"/>
          </a:p>
        </p:txBody>
      </p:sp>
      <p:sp>
        <p:nvSpPr>
          <p:cNvPr id="5" name="Shape 3"/>
          <p:cNvSpPr/>
          <p:nvPr/>
        </p:nvSpPr>
        <p:spPr>
          <a:xfrm>
            <a:off x="7132320" y="1554480"/>
            <a:ext cx="4343400" cy="4480560"/>
          </a:xfrm>
          <a:prstGeom prst="roundRect">
            <a:avLst>
              <a:gd name="adj" fmla="val 1263"/>
            </a:avLst>
          </a:prstGeom>
          <a:solidFill>
            <a:srgbClr val="F4F7F8"/>
          </a:solidFill>
          <a:ln w="12700">
            <a:solidFill>
              <a:srgbClr val="E3E9EB"/>
            </a:solidFill>
            <a:prstDash val="solid"/>
          </a:ln>
        </p:spPr>
      </p:sp>
      <p:pic>
        <p:nvPicPr>
          <p:cNvPr id="6" name="Image 0" descr="/home/claude/genomics_ppt/crops/fig_20_10.png"/>
          <p:cNvPicPr>
            <a:picLocks noChangeAspect="1"/>
          </p:cNvPicPr>
          <p:nvPr/>
        </p:nvPicPr>
        <p:blipFill>
          <a:blip r:embed="rId3"/>
          <a:srcRect/>
          <a:stretch/>
        </p:blipFill>
        <p:spPr>
          <a:xfrm>
            <a:off x="7315200" y="1737360"/>
            <a:ext cx="3977640" cy="3794760"/>
          </a:xfrm>
          <a:prstGeom prst="rect">
            <a:avLst/>
          </a:prstGeom>
        </p:spPr>
      </p:pic>
      <p:sp>
        <p:nvSpPr>
          <p:cNvPr id="7" name="Text 4"/>
          <p:cNvSpPr/>
          <p:nvPr/>
        </p:nvSpPr>
        <p:spPr>
          <a:xfrm>
            <a:off x="7315200" y="5577840"/>
            <a:ext cx="3977640" cy="411480"/>
          </a:xfrm>
          <a:prstGeom prst="rect">
            <a:avLst/>
          </a:prstGeom>
          <a:noFill/>
          <a:ln/>
        </p:spPr>
        <p:txBody>
          <a:bodyPr wrap="square" lIns="0" tIns="0" rIns="0" bIns="0" rtlCol="0" anchor="ctr"/>
          <a:lstStyle/>
          <a:p>
            <a:pPr marL="0" indent="0" algn="ctr">
              <a:buNone/>
            </a:pPr>
            <a:r>
              <a:rPr lang="en-US" sz="950" i="1" dirty="0">
                <a:solidFill>
                  <a:srgbClr val="5B6B77"/>
                </a:solidFill>
                <a:latin typeface="Calibri" pitchFamily="34" charset="0"/>
                <a:ea typeface="Calibri" pitchFamily="34" charset="-122"/>
                <a:cs typeface="Calibri" pitchFamily="34" charset="-120"/>
              </a:rPr>
              <a:t>Figure 20.10 — Microarrays can be used to examine gene expression associated with disease progression (breast cancer study).</a:t>
            </a:r>
            <a:endParaRPr lang="en-US" sz="950" dirty="0"/>
          </a:p>
        </p:txBody>
      </p:sp>
      <p:sp>
        <p:nvSpPr>
          <p:cNvPr id="8" name="Text 5"/>
          <p:cNvSpPr/>
          <p:nvPr/>
        </p:nvSpPr>
        <p:spPr>
          <a:xfrm>
            <a:off x="457200" y="6473952"/>
            <a:ext cx="5486400" cy="274320"/>
          </a:xfrm>
          <a:prstGeom prst="rect">
            <a:avLst/>
          </a:prstGeom>
          <a:noFill/>
          <a:ln/>
        </p:spPr>
        <p:txBody>
          <a:bodyPr wrap="square" lIns="0" tIns="0" rIns="0" bIns="0" rtlCol="0" anchor="ctr"/>
          <a:lstStyle/>
          <a:p>
            <a:pPr marL="0" indent="0" algn="l">
              <a:buNone/>
            </a:pPr>
            <a:r>
              <a:rPr lang="en-US" sz="900" kern="0" spc="100" dirty="0">
                <a:solidFill>
                  <a:srgbClr val="5B6B77"/>
                </a:solidFill>
                <a:latin typeface="Calibri" pitchFamily="34" charset="0"/>
                <a:ea typeface="Calibri" pitchFamily="34" charset="-122"/>
                <a:cs typeface="Calibri" pitchFamily="34" charset="-120"/>
              </a:rPr>
              <a:t>GENOMICS</a:t>
            </a:r>
            <a:endParaRPr lang="en-US" sz="900" dirty="0"/>
          </a:p>
        </p:txBody>
      </p:sp>
      <p:sp>
        <p:nvSpPr>
          <p:cNvPr id="9" name="Text 6"/>
          <p:cNvSpPr/>
          <p:nvPr/>
        </p:nvSpPr>
        <p:spPr>
          <a:xfrm>
            <a:off x="11274552" y="6473952"/>
            <a:ext cx="457200" cy="274320"/>
          </a:xfrm>
          <a:prstGeom prst="rect">
            <a:avLst/>
          </a:prstGeom>
          <a:noFill/>
          <a:ln/>
        </p:spPr>
        <p:txBody>
          <a:bodyPr wrap="square" lIns="0" tIns="0" rIns="0" bIns="0" rtlCol="0" anchor="ctr"/>
          <a:lstStyle/>
          <a:p>
            <a:pPr marL="0" indent="0" algn="r">
              <a:buNone/>
            </a:pPr>
            <a:r>
              <a:rPr lang="en-US" sz="900" dirty="0">
                <a:solidFill>
                  <a:srgbClr val="5B6B77"/>
                </a:solidFill>
                <a:latin typeface="Calibri" pitchFamily="34" charset="0"/>
                <a:ea typeface="Calibri" pitchFamily="34" charset="-122"/>
                <a:cs typeface="Calibri" pitchFamily="34" charset="-120"/>
              </a:rPr>
              <a:t>24</a:t>
            </a:r>
            <a:endParaRPr lang="en-US" sz="9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29184"/>
            <a:ext cx="10058400" cy="292608"/>
          </a:xfrm>
          <a:prstGeom prst="rect">
            <a:avLst/>
          </a:prstGeom>
          <a:noFill/>
          <a:ln/>
        </p:spPr>
        <p:txBody>
          <a:bodyPr wrap="square" lIns="0" tIns="0" rIns="0" bIns="0" rtlCol="0" anchor="ctr"/>
          <a:lstStyle/>
          <a:p>
            <a:pPr marL="0" indent="0">
              <a:buNone/>
            </a:pPr>
            <a:r>
              <a:rPr lang="en-US" sz="1200" b="1" kern="0" spc="200" dirty="0">
                <a:solidFill>
                  <a:srgbClr val="C4863A"/>
                </a:solidFill>
                <a:latin typeface="Calibri" pitchFamily="34" charset="0"/>
                <a:ea typeface="Calibri" pitchFamily="34" charset="-122"/>
                <a:cs typeface="Calibri" pitchFamily="34" charset="-120"/>
              </a:rPr>
              <a:t>20.2 FUNCTIONAL GENOMICS</a:t>
            </a:r>
            <a:endParaRPr lang="en-US" sz="1200" dirty="0"/>
          </a:p>
        </p:txBody>
      </p:sp>
      <p:sp>
        <p:nvSpPr>
          <p:cNvPr id="3" name="Text 1"/>
          <p:cNvSpPr/>
          <p:nvPr/>
        </p:nvSpPr>
        <p:spPr>
          <a:xfrm>
            <a:off x="548640" y="603504"/>
            <a:ext cx="11064240" cy="777240"/>
          </a:xfrm>
          <a:prstGeom prst="rect">
            <a:avLst/>
          </a:prstGeom>
          <a:noFill/>
          <a:ln/>
        </p:spPr>
        <p:txBody>
          <a:bodyPr wrap="square" lIns="0" tIns="0" rIns="0" bIns="0" rtlCol="0" anchor="ctr"/>
          <a:lstStyle/>
          <a:p>
            <a:pPr marL="0" indent="0" algn="l">
              <a:buNone/>
            </a:pPr>
            <a:r>
              <a:rPr lang="en-US" sz="2800" b="1" dirty="0">
                <a:solidFill>
                  <a:srgbClr val="0B2E44"/>
                </a:solidFill>
                <a:latin typeface="Cambria" pitchFamily="34" charset="0"/>
                <a:ea typeface="Cambria" pitchFamily="34" charset="-122"/>
                <a:cs typeface="Cambria" pitchFamily="34" charset="-120"/>
              </a:rPr>
              <a:t>microRNA Expression in Cancer</a:t>
            </a:r>
            <a:endParaRPr lang="en-US" sz="2800" dirty="0"/>
          </a:p>
        </p:txBody>
      </p:sp>
      <p:sp>
        <p:nvSpPr>
          <p:cNvPr id="4" name="Text 2"/>
          <p:cNvSpPr/>
          <p:nvPr/>
        </p:nvSpPr>
        <p:spPr>
          <a:xfrm>
            <a:off x="548640" y="1554480"/>
            <a:ext cx="6492240" cy="4572000"/>
          </a:xfrm>
          <a:prstGeom prst="rect">
            <a:avLst/>
          </a:prstGeom>
          <a:noFill/>
          <a:ln/>
        </p:spPr>
        <p:txBody>
          <a:bodyPr wrap="square" lIns="0" tIns="0" rIns="0" bIns="0" rtlCol="0" anchor="t"/>
          <a:lstStyle/>
          <a:p>
            <a:pPr marL="228600" indent="-228600">
              <a:lnSpc>
                <a:spcPct val="108000"/>
              </a:lnSpc>
              <a:spcAft>
                <a:spcPts val="1000"/>
              </a:spcAft>
              <a:buSzPct val="100000"/>
              <a:buChar char="•"/>
            </a:pPr>
            <a:r>
              <a:rPr lang="en-US" sz="1350" b="1" dirty="0">
                <a:solidFill>
                  <a:srgbClr val="0B2E44"/>
                </a:solidFill>
                <a:latin typeface="Calibri" pitchFamily="34" charset="0"/>
                <a:ea typeface="Calibri" pitchFamily="34" charset="-122"/>
                <a:cs typeface="Calibri" pitchFamily="34" charset="-120"/>
              </a:rPr>
              <a:t>miRNAs and cancer:  </a:t>
            </a:r>
            <a:r>
              <a:rPr lang="en-US" sz="1350" dirty="0">
                <a:solidFill>
                  <a:srgbClr val="1B2430"/>
                </a:solidFill>
                <a:latin typeface="Calibri" pitchFamily="34" charset="0"/>
                <a:ea typeface="Calibri" pitchFamily="34" charset="-122"/>
                <a:cs typeface="Calibri" pitchFamily="34" charset="-120"/>
              </a:rPr>
              <a:t>Microarrays can also profile microRNA (miRNA) expression. miRNAs are frequently expressed abnormally in cancerous tissue and may contribute to cancer progression.</a:t>
            </a:r>
            <a:endParaRPr lang="en-US" sz="1350" dirty="0"/>
          </a:p>
          <a:p>
            <a:pPr marL="228600" indent="-228600">
              <a:lnSpc>
                <a:spcPct val="108000"/>
              </a:lnSpc>
              <a:spcAft>
                <a:spcPts val="1000"/>
              </a:spcAft>
              <a:buSzPct val="100000"/>
              <a:buChar char="•"/>
            </a:pPr>
            <a:r>
              <a:rPr lang="en-US" sz="1350" b="1" dirty="0">
                <a:solidFill>
                  <a:srgbClr val="0B2E44"/>
                </a:solidFill>
                <a:latin typeface="Calibri" pitchFamily="34" charset="0"/>
                <a:ea typeface="Calibri" pitchFamily="34" charset="-122"/>
                <a:cs typeface="Calibri" pitchFamily="34" charset="-120"/>
              </a:rPr>
              <a:t>Cervical cancer example:  </a:t>
            </a:r>
            <a:r>
              <a:rPr lang="en-US" sz="1350" dirty="0">
                <a:solidFill>
                  <a:srgbClr val="1B2430"/>
                </a:solidFill>
                <a:latin typeface="Calibri" pitchFamily="34" charset="0"/>
                <a:ea typeface="Calibri" pitchFamily="34" charset="-122"/>
                <a:cs typeface="Calibri" pitchFamily="34" charset="-120"/>
              </a:rPr>
              <a:t>A study found several miRNAs overexpressed in cancerous cervical tissue relative to normal tissue, while other miRNAs were underexpressed.</a:t>
            </a:r>
            <a:endParaRPr lang="en-US" sz="1350" dirty="0"/>
          </a:p>
          <a:p>
            <a:pPr marL="228600" indent="-228600">
              <a:lnSpc>
                <a:spcPct val="108000"/>
              </a:lnSpc>
              <a:spcAft>
                <a:spcPts val="1000"/>
              </a:spcAft>
              <a:buSzPct val="100000"/>
              <a:buChar char="•"/>
            </a:pPr>
            <a:r>
              <a:rPr lang="en-US" sz="1350" b="1" dirty="0">
                <a:solidFill>
                  <a:srgbClr val="0B2E44"/>
                </a:solidFill>
                <a:latin typeface="Calibri" pitchFamily="34" charset="0"/>
                <a:ea typeface="Calibri" pitchFamily="34" charset="-122"/>
                <a:cs typeface="Calibri" pitchFamily="34" charset="-120"/>
              </a:rPr>
              <a:t>Clinical relevance:  </a:t>
            </a:r>
            <a:r>
              <a:rPr lang="en-US" sz="1350" dirty="0">
                <a:solidFill>
                  <a:srgbClr val="1B2430"/>
                </a:solidFill>
                <a:latin typeface="Calibri" pitchFamily="34" charset="0"/>
                <a:ea typeface="Calibri" pitchFamily="34" charset="-122"/>
                <a:cs typeface="Calibri" pitchFamily="34" charset="-120"/>
              </a:rPr>
              <a:t>miRNA expression has been linked to tumor resistance to chemotherapy and radiation, and can help predict how tumors will respond to treatment — differentially expressed gene products are being explored as drug targets.</a:t>
            </a:r>
            <a:endParaRPr lang="en-US" sz="1350" dirty="0"/>
          </a:p>
        </p:txBody>
      </p:sp>
      <p:sp>
        <p:nvSpPr>
          <p:cNvPr id="5" name="Shape 3"/>
          <p:cNvSpPr/>
          <p:nvPr/>
        </p:nvSpPr>
        <p:spPr>
          <a:xfrm>
            <a:off x="7132320" y="1554480"/>
            <a:ext cx="4343400" cy="4480560"/>
          </a:xfrm>
          <a:prstGeom prst="roundRect">
            <a:avLst>
              <a:gd name="adj" fmla="val 1263"/>
            </a:avLst>
          </a:prstGeom>
          <a:solidFill>
            <a:srgbClr val="F4F7F8"/>
          </a:solidFill>
          <a:ln w="12700">
            <a:solidFill>
              <a:srgbClr val="E3E9EB"/>
            </a:solidFill>
            <a:prstDash val="solid"/>
          </a:ln>
        </p:spPr>
      </p:sp>
      <p:pic>
        <p:nvPicPr>
          <p:cNvPr id="6" name="Image 0" descr="/home/claude/genomics_ppt/crops/fig_20_11.png"/>
          <p:cNvPicPr>
            <a:picLocks noChangeAspect="1"/>
          </p:cNvPicPr>
          <p:nvPr/>
        </p:nvPicPr>
        <p:blipFill>
          <a:blip r:embed="rId3"/>
          <a:srcRect/>
          <a:stretch/>
        </p:blipFill>
        <p:spPr>
          <a:xfrm>
            <a:off x="7315200" y="1737360"/>
            <a:ext cx="3977640" cy="3794760"/>
          </a:xfrm>
          <a:prstGeom prst="rect">
            <a:avLst/>
          </a:prstGeom>
        </p:spPr>
      </p:pic>
      <p:sp>
        <p:nvSpPr>
          <p:cNvPr id="7" name="Text 4"/>
          <p:cNvSpPr/>
          <p:nvPr/>
        </p:nvSpPr>
        <p:spPr>
          <a:xfrm>
            <a:off x="7315200" y="5577840"/>
            <a:ext cx="3977640" cy="411480"/>
          </a:xfrm>
          <a:prstGeom prst="rect">
            <a:avLst/>
          </a:prstGeom>
          <a:noFill/>
          <a:ln/>
        </p:spPr>
        <p:txBody>
          <a:bodyPr wrap="square" lIns="0" tIns="0" rIns="0" bIns="0" rtlCol="0" anchor="ctr"/>
          <a:lstStyle/>
          <a:p>
            <a:pPr marL="0" indent="0" algn="ctr">
              <a:buNone/>
            </a:pPr>
            <a:r>
              <a:rPr lang="en-US" sz="950" i="1" dirty="0">
                <a:solidFill>
                  <a:srgbClr val="5B6B77"/>
                </a:solidFill>
                <a:latin typeface="Calibri" pitchFamily="34" charset="0"/>
                <a:ea typeface="Calibri" pitchFamily="34" charset="-122"/>
                <a:cs typeface="Calibri" pitchFamily="34" charset="-120"/>
              </a:rPr>
              <a:t>Figure 20.11 — Microarrays comparing miRNA expression in cancerous vs. normal cervical cells.</a:t>
            </a:r>
            <a:endParaRPr lang="en-US" sz="950" dirty="0"/>
          </a:p>
        </p:txBody>
      </p:sp>
      <p:sp>
        <p:nvSpPr>
          <p:cNvPr id="8" name="Text 5"/>
          <p:cNvSpPr/>
          <p:nvPr/>
        </p:nvSpPr>
        <p:spPr>
          <a:xfrm>
            <a:off x="457200" y="6473952"/>
            <a:ext cx="5486400" cy="274320"/>
          </a:xfrm>
          <a:prstGeom prst="rect">
            <a:avLst/>
          </a:prstGeom>
          <a:noFill/>
          <a:ln/>
        </p:spPr>
        <p:txBody>
          <a:bodyPr wrap="square" lIns="0" tIns="0" rIns="0" bIns="0" rtlCol="0" anchor="ctr"/>
          <a:lstStyle/>
          <a:p>
            <a:pPr marL="0" indent="0" algn="l">
              <a:buNone/>
            </a:pPr>
            <a:r>
              <a:rPr lang="en-US" sz="900" kern="0" spc="100" dirty="0">
                <a:solidFill>
                  <a:srgbClr val="5B6B77"/>
                </a:solidFill>
                <a:latin typeface="Calibri" pitchFamily="34" charset="0"/>
                <a:ea typeface="Calibri" pitchFamily="34" charset="-122"/>
                <a:cs typeface="Calibri" pitchFamily="34" charset="-120"/>
              </a:rPr>
              <a:t>GENOMICS</a:t>
            </a:r>
            <a:endParaRPr lang="en-US" sz="900" dirty="0"/>
          </a:p>
        </p:txBody>
      </p:sp>
      <p:sp>
        <p:nvSpPr>
          <p:cNvPr id="9" name="Text 6"/>
          <p:cNvSpPr/>
          <p:nvPr/>
        </p:nvSpPr>
        <p:spPr>
          <a:xfrm>
            <a:off x="11274552" y="6473952"/>
            <a:ext cx="457200" cy="274320"/>
          </a:xfrm>
          <a:prstGeom prst="rect">
            <a:avLst/>
          </a:prstGeom>
          <a:noFill/>
          <a:ln/>
        </p:spPr>
        <p:txBody>
          <a:bodyPr wrap="square" lIns="0" tIns="0" rIns="0" bIns="0" rtlCol="0" anchor="ctr"/>
          <a:lstStyle/>
          <a:p>
            <a:pPr marL="0" indent="0" algn="r">
              <a:buNone/>
            </a:pPr>
            <a:r>
              <a:rPr lang="en-US" sz="900" dirty="0">
                <a:solidFill>
                  <a:srgbClr val="5B6B77"/>
                </a:solidFill>
                <a:latin typeface="Calibri" pitchFamily="34" charset="0"/>
                <a:ea typeface="Calibri" pitchFamily="34" charset="-122"/>
                <a:cs typeface="Calibri" pitchFamily="34" charset="-120"/>
              </a:rPr>
              <a:t>25</a:t>
            </a:r>
            <a:endParaRPr lang="en-US" sz="9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29184"/>
            <a:ext cx="10058400" cy="292608"/>
          </a:xfrm>
          <a:prstGeom prst="rect">
            <a:avLst/>
          </a:prstGeom>
          <a:noFill/>
          <a:ln/>
        </p:spPr>
        <p:txBody>
          <a:bodyPr wrap="square" lIns="0" tIns="0" rIns="0" bIns="0" rtlCol="0" anchor="ctr"/>
          <a:lstStyle/>
          <a:p>
            <a:pPr marL="0" indent="0">
              <a:buNone/>
            </a:pPr>
            <a:r>
              <a:rPr lang="en-US" sz="1200" b="1" kern="0" spc="200" dirty="0">
                <a:solidFill>
                  <a:srgbClr val="C4863A"/>
                </a:solidFill>
                <a:latin typeface="Calibri" pitchFamily="34" charset="0"/>
                <a:ea typeface="Calibri" pitchFamily="34" charset="-122"/>
                <a:cs typeface="Calibri" pitchFamily="34" charset="-120"/>
              </a:rPr>
              <a:t>20.2 FUNCTIONAL GENOMICS</a:t>
            </a:r>
            <a:endParaRPr lang="en-US" sz="1200" dirty="0"/>
          </a:p>
        </p:txBody>
      </p:sp>
      <p:sp>
        <p:nvSpPr>
          <p:cNvPr id="3" name="Text 1"/>
          <p:cNvSpPr/>
          <p:nvPr/>
        </p:nvSpPr>
        <p:spPr>
          <a:xfrm>
            <a:off x="548640" y="603504"/>
            <a:ext cx="11064240" cy="777240"/>
          </a:xfrm>
          <a:prstGeom prst="rect">
            <a:avLst/>
          </a:prstGeom>
          <a:noFill/>
          <a:ln/>
        </p:spPr>
        <p:txBody>
          <a:bodyPr wrap="square" lIns="0" tIns="0" rIns="0" bIns="0" rtlCol="0" anchor="ctr"/>
          <a:lstStyle/>
          <a:p>
            <a:pPr marL="0" indent="0" algn="l">
              <a:buNone/>
            </a:pPr>
            <a:r>
              <a:rPr lang="en-US" sz="2800" b="1" dirty="0">
                <a:solidFill>
                  <a:srgbClr val="0B2E44"/>
                </a:solidFill>
                <a:latin typeface="Cambria" pitchFamily="34" charset="0"/>
                <a:ea typeface="Cambria" pitchFamily="34" charset="-122"/>
                <a:cs typeface="Cambria" pitchFamily="34" charset="-120"/>
              </a:rPr>
              <a:t>RNA Sequencing (RNA-Seq)</a:t>
            </a:r>
            <a:endParaRPr lang="en-US" sz="2800" dirty="0"/>
          </a:p>
        </p:txBody>
      </p:sp>
      <p:sp>
        <p:nvSpPr>
          <p:cNvPr id="4" name="Text 2"/>
          <p:cNvSpPr/>
          <p:nvPr/>
        </p:nvSpPr>
        <p:spPr>
          <a:xfrm>
            <a:off x="548640" y="1417320"/>
            <a:ext cx="11064240" cy="502920"/>
          </a:xfrm>
          <a:prstGeom prst="rect">
            <a:avLst/>
          </a:prstGeom>
          <a:noFill/>
          <a:ln/>
        </p:spPr>
        <p:txBody>
          <a:bodyPr wrap="square" lIns="0" tIns="0" rIns="0" bIns="0" rtlCol="0" anchor="ctr"/>
          <a:lstStyle/>
          <a:p>
            <a:pPr marL="0" indent="0">
              <a:buNone/>
            </a:pPr>
            <a:r>
              <a:rPr lang="en-US" sz="1250" i="1" dirty="0">
                <a:solidFill>
                  <a:srgbClr val="5B6B77"/>
                </a:solidFill>
                <a:latin typeface="Calibri" pitchFamily="34" charset="0"/>
                <a:ea typeface="Calibri" pitchFamily="34" charset="-122"/>
                <a:cs typeface="Calibri" pitchFamily="34" charset="-120"/>
              </a:rPr>
              <a:t>Figure 20.12 — RNA sequencing determines gene expression by isolating RNA, converting it to cDNA, fragmenting and sequencing it, and assembling the reads into RNA transcripts.</a:t>
            </a:r>
            <a:endParaRPr lang="en-US" sz="1250" dirty="0"/>
          </a:p>
        </p:txBody>
      </p:sp>
      <p:sp>
        <p:nvSpPr>
          <p:cNvPr id="5" name="Shape 3"/>
          <p:cNvSpPr/>
          <p:nvPr/>
        </p:nvSpPr>
        <p:spPr>
          <a:xfrm>
            <a:off x="3108960" y="2011680"/>
            <a:ext cx="6035040" cy="3611880"/>
          </a:xfrm>
          <a:prstGeom prst="roundRect">
            <a:avLst>
              <a:gd name="adj" fmla="val 1519"/>
            </a:avLst>
          </a:prstGeom>
          <a:solidFill>
            <a:srgbClr val="F4F7F8"/>
          </a:solidFill>
          <a:ln w="12700">
            <a:solidFill>
              <a:srgbClr val="E3E9EB"/>
            </a:solidFill>
            <a:prstDash val="solid"/>
          </a:ln>
        </p:spPr>
      </p:sp>
      <p:pic>
        <p:nvPicPr>
          <p:cNvPr id="6" name="Image 0" descr="/home/claude/genomics_ppt/crops/fig_20_12.png"/>
          <p:cNvPicPr>
            <a:picLocks noChangeAspect="1"/>
          </p:cNvPicPr>
          <p:nvPr/>
        </p:nvPicPr>
        <p:blipFill>
          <a:blip r:embed="rId3"/>
          <a:srcRect/>
          <a:stretch/>
        </p:blipFill>
        <p:spPr>
          <a:xfrm>
            <a:off x="3291840" y="2148840"/>
            <a:ext cx="5669280" cy="3108960"/>
          </a:xfrm>
          <a:prstGeom prst="rect">
            <a:avLst/>
          </a:prstGeom>
        </p:spPr>
      </p:pic>
      <p:sp>
        <p:nvSpPr>
          <p:cNvPr id="7" name="Text 4"/>
          <p:cNvSpPr/>
          <p:nvPr/>
        </p:nvSpPr>
        <p:spPr>
          <a:xfrm>
            <a:off x="3291840" y="5239512"/>
            <a:ext cx="5669280" cy="365760"/>
          </a:xfrm>
          <a:prstGeom prst="rect">
            <a:avLst/>
          </a:prstGeom>
          <a:noFill/>
          <a:ln/>
        </p:spPr>
        <p:txBody>
          <a:bodyPr wrap="square" lIns="0" tIns="0" rIns="0" bIns="0" rtlCol="0" anchor="ctr"/>
          <a:lstStyle/>
          <a:p>
            <a:pPr marL="0" indent="0" algn="ctr">
              <a:buNone/>
            </a:pPr>
            <a:r>
              <a:rPr lang="en-US" sz="950" i="1" dirty="0">
                <a:solidFill>
                  <a:srgbClr val="5B6B77"/>
                </a:solidFill>
                <a:latin typeface="Calibri" pitchFamily="34" charset="0"/>
                <a:ea typeface="Calibri" pitchFamily="34" charset="-122"/>
                <a:cs typeface="Calibri" pitchFamily="34" charset="-120"/>
              </a:rPr>
              <a:t>Five steps: (1) isolate RNA → (2) convert to cDNA (reverse transcriptase) → (3) fragment &amp; add adaptors → (4) amplify (PCR) &amp; sequence (next-generation platform) → (5) assemble reads into transcripts, often against a reference genome.</a:t>
            </a:r>
            <a:endParaRPr lang="en-US" sz="950" dirty="0"/>
          </a:p>
        </p:txBody>
      </p:sp>
      <p:sp>
        <p:nvSpPr>
          <p:cNvPr id="8" name="Text 5"/>
          <p:cNvSpPr/>
          <p:nvPr/>
        </p:nvSpPr>
        <p:spPr>
          <a:xfrm>
            <a:off x="457200" y="6473952"/>
            <a:ext cx="5486400" cy="274320"/>
          </a:xfrm>
          <a:prstGeom prst="rect">
            <a:avLst/>
          </a:prstGeom>
          <a:noFill/>
          <a:ln/>
        </p:spPr>
        <p:txBody>
          <a:bodyPr wrap="square" lIns="0" tIns="0" rIns="0" bIns="0" rtlCol="0" anchor="ctr"/>
          <a:lstStyle/>
          <a:p>
            <a:pPr marL="0" indent="0" algn="l">
              <a:buNone/>
            </a:pPr>
            <a:r>
              <a:rPr lang="en-US" sz="900" kern="0" spc="100" dirty="0">
                <a:solidFill>
                  <a:srgbClr val="5B6B77"/>
                </a:solidFill>
                <a:latin typeface="Calibri" pitchFamily="34" charset="0"/>
                <a:ea typeface="Calibri" pitchFamily="34" charset="-122"/>
                <a:cs typeface="Calibri" pitchFamily="34" charset="-120"/>
              </a:rPr>
              <a:t>GENOMICS</a:t>
            </a:r>
            <a:endParaRPr lang="en-US" sz="900" dirty="0"/>
          </a:p>
        </p:txBody>
      </p:sp>
      <p:sp>
        <p:nvSpPr>
          <p:cNvPr id="9" name="Text 6"/>
          <p:cNvSpPr/>
          <p:nvPr/>
        </p:nvSpPr>
        <p:spPr>
          <a:xfrm>
            <a:off x="11274552" y="6473952"/>
            <a:ext cx="457200" cy="274320"/>
          </a:xfrm>
          <a:prstGeom prst="rect">
            <a:avLst/>
          </a:prstGeom>
          <a:noFill/>
          <a:ln/>
        </p:spPr>
        <p:txBody>
          <a:bodyPr wrap="square" lIns="0" tIns="0" rIns="0" bIns="0" rtlCol="0" anchor="ctr"/>
          <a:lstStyle/>
          <a:p>
            <a:pPr marL="0" indent="0" algn="r">
              <a:buNone/>
            </a:pPr>
            <a:r>
              <a:rPr lang="en-US" sz="900" dirty="0">
                <a:solidFill>
                  <a:srgbClr val="5B6B77"/>
                </a:solidFill>
                <a:latin typeface="Calibri" pitchFamily="34" charset="0"/>
                <a:ea typeface="Calibri" pitchFamily="34" charset="-122"/>
                <a:cs typeface="Calibri" pitchFamily="34" charset="-120"/>
              </a:rPr>
              <a:t>26</a:t>
            </a:r>
            <a:endParaRPr lang="en-US" sz="9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29184"/>
            <a:ext cx="10058400" cy="292608"/>
          </a:xfrm>
          <a:prstGeom prst="rect">
            <a:avLst/>
          </a:prstGeom>
          <a:noFill/>
          <a:ln/>
        </p:spPr>
        <p:txBody>
          <a:bodyPr wrap="square" lIns="0" tIns="0" rIns="0" bIns="0" rtlCol="0" anchor="ctr"/>
          <a:lstStyle/>
          <a:p>
            <a:pPr marL="0" indent="0">
              <a:buNone/>
            </a:pPr>
            <a:r>
              <a:rPr lang="en-US" sz="1200" b="1" kern="0" spc="200" dirty="0">
                <a:solidFill>
                  <a:srgbClr val="C4863A"/>
                </a:solidFill>
                <a:latin typeface="Calibri" pitchFamily="34" charset="0"/>
                <a:ea typeface="Calibri" pitchFamily="34" charset="-122"/>
                <a:cs typeface="Calibri" pitchFamily="34" charset="-120"/>
              </a:rPr>
              <a:t>20.2 FUNCTIONAL GENOMICS</a:t>
            </a:r>
            <a:endParaRPr lang="en-US" sz="1200" dirty="0"/>
          </a:p>
        </p:txBody>
      </p:sp>
      <p:sp>
        <p:nvSpPr>
          <p:cNvPr id="3" name="Text 1"/>
          <p:cNvSpPr/>
          <p:nvPr/>
        </p:nvSpPr>
        <p:spPr>
          <a:xfrm>
            <a:off x="548640" y="603504"/>
            <a:ext cx="11064240" cy="777240"/>
          </a:xfrm>
          <a:prstGeom prst="rect">
            <a:avLst/>
          </a:prstGeom>
          <a:noFill/>
          <a:ln/>
        </p:spPr>
        <p:txBody>
          <a:bodyPr wrap="square" lIns="0" tIns="0" rIns="0" bIns="0" rtlCol="0" anchor="ctr"/>
          <a:lstStyle/>
          <a:p>
            <a:pPr marL="0" indent="0" algn="l">
              <a:buNone/>
            </a:pPr>
            <a:r>
              <a:rPr lang="en-US" sz="2800" b="1" dirty="0">
                <a:solidFill>
                  <a:srgbClr val="0B2E44"/>
                </a:solidFill>
                <a:latin typeface="Cambria" pitchFamily="34" charset="0"/>
                <a:ea typeface="Cambria" pitchFamily="34" charset="-122"/>
                <a:cs typeface="Cambria" pitchFamily="34" charset="-120"/>
              </a:rPr>
              <a:t>RNA-Seq: Method &amp; Applications</a:t>
            </a:r>
            <a:endParaRPr lang="en-US" sz="2800" dirty="0"/>
          </a:p>
        </p:txBody>
      </p:sp>
      <p:sp>
        <p:nvSpPr>
          <p:cNvPr id="4" name="Text 2"/>
          <p:cNvSpPr/>
          <p:nvPr/>
        </p:nvSpPr>
        <p:spPr>
          <a:xfrm>
            <a:off x="548640" y="1554480"/>
            <a:ext cx="11064240" cy="4572000"/>
          </a:xfrm>
          <a:prstGeom prst="rect">
            <a:avLst/>
          </a:prstGeom>
          <a:noFill/>
          <a:ln/>
        </p:spPr>
        <p:txBody>
          <a:bodyPr wrap="square" lIns="0" tIns="0" rIns="0" bIns="0" rtlCol="0" anchor="t"/>
          <a:lstStyle/>
          <a:p>
            <a:pPr marL="228600" indent="-228600">
              <a:lnSpc>
                <a:spcPct val="108000"/>
              </a:lnSpc>
              <a:spcAft>
                <a:spcPts val="1000"/>
              </a:spcAft>
              <a:buSzPct val="100000"/>
              <a:buChar char="•"/>
            </a:pPr>
            <a:r>
              <a:rPr lang="en-US" sz="1350" b="1" dirty="0">
                <a:solidFill>
                  <a:srgbClr val="0B2E44"/>
                </a:solidFill>
                <a:latin typeface="Calibri" pitchFamily="34" charset="0"/>
                <a:ea typeface="Calibri" pitchFamily="34" charset="-122"/>
                <a:cs typeface="Calibri" pitchFamily="34" charset="-120"/>
              </a:rPr>
              <a:t>What it reveals:  </a:t>
            </a:r>
            <a:r>
              <a:rPr lang="en-US" sz="1350" dirty="0">
                <a:solidFill>
                  <a:srgbClr val="1B2430"/>
                </a:solidFill>
                <a:latin typeface="Calibri" pitchFamily="34" charset="0"/>
                <a:ea typeface="Calibri" pitchFamily="34" charset="-122"/>
                <a:cs typeface="Calibri" pitchFamily="34" charset="-120"/>
              </a:rPr>
              <a:t>RNA-Seq gives detailed information on gene expression, including RNA types and numbers produced, alternatively processed RNAs, differential expression of the two alleles in a diploid individual, and RNA from bidirectional or overlapping transcription.</a:t>
            </a:r>
            <a:endParaRPr lang="en-US" sz="1350" dirty="0"/>
          </a:p>
          <a:p>
            <a:pPr marL="228600" indent="-228600">
              <a:lnSpc>
                <a:spcPct val="108000"/>
              </a:lnSpc>
              <a:spcAft>
                <a:spcPts val="1000"/>
              </a:spcAft>
              <a:buSzPct val="100000"/>
              <a:buChar char="•"/>
            </a:pPr>
            <a:r>
              <a:rPr lang="en-US" sz="1350" b="1" dirty="0">
                <a:solidFill>
                  <a:srgbClr val="0B2E44"/>
                </a:solidFill>
                <a:latin typeface="Calibri" pitchFamily="34" charset="0"/>
                <a:ea typeface="Calibri" pitchFamily="34" charset="-122"/>
                <a:cs typeface="Calibri" pitchFamily="34" charset="-120"/>
              </a:rPr>
              <a:t>Removing rRNA:  </a:t>
            </a:r>
            <a:r>
              <a:rPr lang="en-US" sz="1350" dirty="0">
                <a:solidFill>
                  <a:srgbClr val="1B2430"/>
                </a:solidFill>
                <a:latin typeface="Calibri" pitchFamily="34" charset="0"/>
                <a:ea typeface="Calibri" pitchFamily="34" charset="-122"/>
                <a:cs typeface="Calibri" pitchFamily="34" charset="-120"/>
              </a:rPr>
              <a:t>Total cellular RNA is mostly rRNA (often &gt;90%); because rRNA is rarely the focus of study, the RNA of interest (e.g., mRNA) is isolated before converting to cDNA and sequencing (fragments ~200 bp).</a:t>
            </a:r>
            <a:endParaRPr lang="en-US" sz="1350" dirty="0"/>
          </a:p>
          <a:p>
            <a:pPr marL="228600" indent="-228600">
              <a:lnSpc>
                <a:spcPct val="108000"/>
              </a:lnSpc>
              <a:spcAft>
                <a:spcPts val="1000"/>
              </a:spcAft>
              <a:buSzPct val="100000"/>
              <a:buChar char="•"/>
            </a:pPr>
            <a:r>
              <a:rPr lang="en-US" sz="1350" b="1" dirty="0">
                <a:solidFill>
                  <a:srgbClr val="0B2E44"/>
                </a:solidFill>
                <a:latin typeface="Calibri" pitchFamily="34" charset="0"/>
                <a:ea typeface="Calibri" pitchFamily="34" charset="-122"/>
                <a:cs typeface="Calibri" pitchFamily="34" charset="-120"/>
              </a:rPr>
              <a:t>Yeast transcriptome map:  </a:t>
            </a:r>
            <a:r>
              <a:rPr lang="en-US" sz="1350" dirty="0">
                <a:solidFill>
                  <a:srgbClr val="1B2430"/>
                </a:solidFill>
                <a:latin typeface="Calibri" pitchFamily="34" charset="0"/>
                <a:ea typeface="Calibri" pitchFamily="34" charset="-122"/>
                <a:cs typeface="Calibri" pitchFamily="34" charset="-120"/>
              </a:rPr>
              <a:t>An early RNA-Seq application revealed, surprisingly, that 75% of nonrepetitive yeast genome sequences are transcribed.</a:t>
            </a:r>
            <a:endParaRPr lang="en-US" sz="1350" dirty="0"/>
          </a:p>
          <a:p>
            <a:pPr marL="228600" indent="-228600">
              <a:lnSpc>
                <a:spcPct val="108000"/>
              </a:lnSpc>
              <a:spcAft>
                <a:spcPts val="1000"/>
              </a:spcAft>
              <a:buSzPct val="100000"/>
              <a:buChar char="•"/>
            </a:pPr>
            <a:r>
              <a:rPr lang="en-US" sz="1350" b="1" dirty="0">
                <a:solidFill>
                  <a:srgbClr val="0B2E44"/>
                </a:solidFill>
                <a:latin typeface="Calibri" pitchFamily="34" charset="0"/>
                <a:ea typeface="Calibri" pitchFamily="34" charset="-122"/>
                <a:cs typeface="Calibri" pitchFamily="34" charset="-120"/>
              </a:rPr>
              <a:t>Single-cell RNA-Seq:  </a:t>
            </a:r>
            <a:r>
              <a:rPr lang="en-US" sz="1350" dirty="0">
                <a:solidFill>
                  <a:srgbClr val="1B2430"/>
                </a:solidFill>
                <a:latin typeface="Calibri" pitchFamily="34" charset="0"/>
                <a:ea typeface="Calibri" pitchFamily="34" charset="-122"/>
                <a:cs typeface="Calibri" pitchFamily="34" charset="-120"/>
              </a:rPr>
              <a:t>Enables study of expression differences among individual cells. In one study, RNA from 4645 individual cells from 19 melanoma patients revealed heterogeneity between malignant and nonmalignant cells, and within malignant cells, including differences associated with resistance to anticancer drugs.</a:t>
            </a:r>
            <a:endParaRPr lang="en-US" sz="1350" dirty="0"/>
          </a:p>
        </p:txBody>
      </p:sp>
      <p:sp>
        <p:nvSpPr>
          <p:cNvPr id="5" name="Text 3"/>
          <p:cNvSpPr/>
          <p:nvPr/>
        </p:nvSpPr>
        <p:spPr>
          <a:xfrm>
            <a:off x="457200" y="6473952"/>
            <a:ext cx="5486400" cy="274320"/>
          </a:xfrm>
          <a:prstGeom prst="rect">
            <a:avLst/>
          </a:prstGeom>
          <a:noFill/>
          <a:ln/>
        </p:spPr>
        <p:txBody>
          <a:bodyPr wrap="square" lIns="0" tIns="0" rIns="0" bIns="0" rtlCol="0" anchor="ctr"/>
          <a:lstStyle/>
          <a:p>
            <a:pPr marL="0" indent="0" algn="l">
              <a:buNone/>
            </a:pPr>
            <a:r>
              <a:rPr lang="en-US" sz="900" kern="0" spc="100" dirty="0">
                <a:solidFill>
                  <a:srgbClr val="5B6B77"/>
                </a:solidFill>
                <a:latin typeface="Calibri" pitchFamily="34" charset="0"/>
                <a:ea typeface="Calibri" pitchFamily="34" charset="-122"/>
                <a:cs typeface="Calibri" pitchFamily="34" charset="-120"/>
              </a:rPr>
              <a:t>GENOMICS</a:t>
            </a:r>
            <a:endParaRPr lang="en-US" sz="900" dirty="0"/>
          </a:p>
        </p:txBody>
      </p:sp>
      <p:sp>
        <p:nvSpPr>
          <p:cNvPr id="6" name="Text 4"/>
          <p:cNvSpPr/>
          <p:nvPr/>
        </p:nvSpPr>
        <p:spPr>
          <a:xfrm>
            <a:off x="11274552" y="6473952"/>
            <a:ext cx="457200" cy="274320"/>
          </a:xfrm>
          <a:prstGeom prst="rect">
            <a:avLst/>
          </a:prstGeom>
          <a:noFill/>
          <a:ln/>
        </p:spPr>
        <p:txBody>
          <a:bodyPr wrap="square" lIns="0" tIns="0" rIns="0" bIns="0" rtlCol="0" anchor="ctr"/>
          <a:lstStyle/>
          <a:p>
            <a:pPr marL="0" indent="0" algn="r">
              <a:buNone/>
            </a:pPr>
            <a:r>
              <a:rPr lang="en-US" sz="900" dirty="0">
                <a:solidFill>
                  <a:srgbClr val="5B6B77"/>
                </a:solidFill>
                <a:latin typeface="Calibri" pitchFamily="34" charset="0"/>
                <a:ea typeface="Calibri" pitchFamily="34" charset="-122"/>
                <a:cs typeface="Calibri" pitchFamily="34" charset="-120"/>
              </a:rPr>
              <a:t>27</a:t>
            </a:r>
            <a:endParaRPr lang="en-US" sz="9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29184"/>
            <a:ext cx="10058400" cy="292608"/>
          </a:xfrm>
          <a:prstGeom prst="rect">
            <a:avLst/>
          </a:prstGeom>
          <a:noFill/>
          <a:ln/>
        </p:spPr>
        <p:txBody>
          <a:bodyPr wrap="square" lIns="0" tIns="0" rIns="0" bIns="0" rtlCol="0" anchor="ctr"/>
          <a:lstStyle/>
          <a:p>
            <a:pPr marL="0" indent="0">
              <a:buNone/>
            </a:pPr>
            <a:r>
              <a:rPr lang="en-US" sz="1200" b="1" kern="0" spc="200" dirty="0">
                <a:solidFill>
                  <a:srgbClr val="C4863A"/>
                </a:solidFill>
                <a:latin typeface="Calibri" pitchFamily="34" charset="0"/>
                <a:ea typeface="Calibri" pitchFamily="34" charset="-122"/>
                <a:cs typeface="Calibri" pitchFamily="34" charset="-120"/>
              </a:rPr>
              <a:t>20.2 FUNCTIONAL GENOMICS</a:t>
            </a:r>
            <a:endParaRPr lang="en-US" sz="1200" dirty="0"/>
          </a:p>
        </p:txBody>
      </p:sp>
      <p:sp>
        <p:nvSpPr>
          <p:cNvPr id="3" name="Text 1"/>
          <p:cNvSpPr/>
          <p:nvPr/>
        </p:nvSpPr>
        <p:spPr>
          <a:xfrm>
            <a:off x="548640" y="603504"/>
            <a:ext cx="11064240" cy="777240"/>
          </a:xfrm>
          <a:prstGeom prst="rect">
            <a:avLst/>
          </a:prstGeom>
          <a:noFill/>
          <a:ln/>
        </p:spPr>
        <p:txBody>
          <a:bodyPr wrap="square" lIns="0" tIns="0" rIns="0" bIns="0" rtlCol="0" anchor="ctr"/>
          <a:lstStyle/>
          <a:p>
            <a:pPr marL="0" indent="0" algn="l">
              <a:buNone/>
            </a:pPr>
            <a:r>
              <a:rPr lang="en-US" sz="2800" b="1" dirty="0">
                <a:solidFill>
                  <a:srgbClr val="0B2E44"/>
                </a:solidFill>
                <a:latin typeface="Cambria" pitchFamily="34" charset="0"/>
                <a:ea typeface="Cambria" pitchFamily="34" charset="-122"/>
                <a:cs typeface="Cambria" pitchFamily="34" charset="-120"/>
              </a:rPr>
              <a:t>Gene Expression &amp; Reporter Sequences</a:t>
            </a:r>
            <a:endParaRPr lang="en-US" sz="2800" dirty="0"/>
          </a:p>
        </p:txBody>
      </p:sp>
      <p:sp>
        <p:nvSpPr>
          <p:cNvPr id="4" name="Text 2"/>
          <p:cNvSpPr/>
          <p:nvPr/>
        </p:nvSpPr>
        <p:spPr>
          <a:xfrm>
            <a:off x="548640" y="1554480"/>
            <a:ext cx="6492240" cy="4572000"/>
          </a:xfrm>
          <a:prstGeom prst="rect">
            <a:avLst/>
          </a:prstGeom>
          <a:noFill/>
          <a:ln/>
        </p:spPr>
        <p:txBody>
          <a:bodyPr wrap="square" lIns="0" tIns="0" rIns="0" bIns="0" rtlCol="0" anchor="t"/>
          <a:lstStyle/>
          <a:p>
            <a:pPr marL="228600" indent="-228600">
              <a:lnSpc>
                <a:spcPct val="108000"/>
              </a:lnSpc>
              <a:spcAft>
                <a:spcPts val="1000"/>
              </a:spcAft>
              <a:buSzPct val="100000"/>
              <a:buChar char="•"/>
            </a:pPr>
            <a:r>
              <a:rPr lang="en-US" sz="1250" b="1" dirty="0">
                <a:solidFill>
                  <a:srgbClr val="0B2E44"/>
                </a:solidFill>
                <a:latin typeface="Calibri" pitchFamily="34" charset="0"/>
                <a:ea typeface="Calibri" pitchFamily="34" charset="-122"/>
                <a:cs typeface="Calibri" pitchFamily="34" charset="-120"/>
              </a:rPr>
              <a:t>Visual approach:  </a:t>
            </a:r>
            <a:r>
              <a:rPr lang="en-US" sz="1250" dirty="0">
                <a:solidFill>
                  <a:srgbClr val="1B2430"/>
                </a:solidFill>
                <a:latin typeface="Calibri" pitchFamily="34" charset="0"/>
                <a:ea typeface="Calibri" pitchFamily="34" charset="-122"/>
                <a:cs typeface="Calibri" pitchFamily="34" charset="-120"/>
              </a:rPr>
              <a:t>A genomic fragment is cloned in a BAC/vector that includes a gene's coding region plus its regulatory sequences; the coding region is replaced with a reporter sequence encoding an easily observed product.</a:t>
            </a:r>
            <a:endParaRPr lang="en-US" sz="1250" dirty="0"/>
          </a:p>
          <a:p>
            <a:pPr marL="228600" indent="-228600">
              <a:lnSpc>
                <a:spcPct val="108000"/>
              </a:lnSpc>
              <a:spcAft>
                <a:spcPts val="1000"/>
              </a:spcAft>
              <a:buSzPct val="100000"/>
              <a:buChar char="•"/>
            </a:pPr>
            <a:r>
              <a:rPr lang="en-US" sz="1250" b="1" dirty="0">
                <a:solidFill>
                  <a:srgbClr val="0B2E44"/>
                </a:solidFill>
                <a:latin typeface="Calibri" pitchFamily="34" charset="0"/>
                <a:ea typeface="Calibri" pitchFamily="34" charset="-122"/>
                <a:cs typeface="Calibri" pitchFamily="34" charset="-120"/>
              </a:rPr>
              <a:t>GFP reporter:  </a:t>
            </a:r>
            <a:r>
              <a:rPr lang="en-US" sz="1250" dirty="0">
                <a:solidFill>
                  <a:srgbClr val="1B2430"/>
                </a:solidFill>
                <a:latin typeface="Calibri" pitchFamily="34" charset="0"/>
                <a:ea typeface="Calibri" pitchFamily="34" charset="-122"/>
                <a:cs typeface="Calibri" pitchFamily="34" charset="-120"/>
              </a:rPr>
              <a:t>A common reporter is green fluorescent protein (GFP) from jellyfish. The cloned fragment is inserted into an embryo, creating a transgenic organism whose native regulatory sequences drive GFP expression at the right time and tissue.</a:t>
            </a:r>
            <a:endParaRPr lang="en-US" sz="1250" dirty="0"/>
          </a:p>
          <a:p>
            <a:pPr marL="228600" indent="-228600">
              <a:lnSpc>
                <a:spcPct val="108000"/>
              </a:lnSpc>
              <a:spcAft>
                <a:spcPts val="1000"/>
              </a:spcAft>
              <a:buSzPct val="100000"/>
              <a:buChar char="•"/>
            </a:pPr>
            <a:r>
              <a:rPr lang="en-US" sz="1250" b="1" dirty="0">
                <a:solidFill>
                  <a:srgbClr val="0B2E44"/>
                </a:solidFill>
                <a:latin typeface="Calibri" pitchFamily="34" charset="0"/>
                <a:ea typeface="Calibri" pitchFamily="34" charset="-122"/>
                <a:cs typeface="Calibri" pitchFamily="34" charset="-120"/>
              </a:rPr>
              <a:t>GENSAT project:  </a:t>
            </a:r>
            <a:r>
              <a:rPr lang="en-US" sz="1250" dirty="0">
                <a:solidFill>
                  <a:srgbClr val="1B2430"/>
                </a:solidFill>
                <a:latin typeface="Calibri" pitchFamily="34" charset="0"/>
                <a:ea typeface="Calibri" pitchFamily="34" charset="-122"/>
                <a:cs typeface="Calibri" pitchFamily="34" charset="-120"/>
              </a:rPr>
              <a:t>Systematically replaces coding regions of hundreds of genes with GFP in transgenic mice to build a comprehensive atlas of gene expression in the mouse brain, illuminating where genes linked to inherited neurological disorders act.</a:t>
            </a:r>
            <a:endParaRPr lang="en-US" sz="1250" dirty="0"/>
          </a:p>
          <a:p>
            <a:pPr marL="228600" indent="-228600">
              <a:lnSpc>
                <a:spcPct val="108000"/>
              </a:lnSpc>
              <a:spcAft>
                <a:spcPts val="1000"/>
              </a:spcAft>
              <a:buSzPct val="100000"/>
              <a:buChar char="•"/>
            </a:pPr>
            <a:r>
              <a:rPr lang="en-US" sz="1250" b="1" dirty="0">
                <a:solidFill>
                  <a:srgbClr val="0B2E44"/>
                </a:solidFill>
                <a:latin typeface="Calibri" pitchFamily="34" charset="0"/>
                <a:ea typeface="Calibri" pitchFamily="34" charset="-122"/>
                <a:cs typeface="Calibri" pitchFamily="34" charset="-120"/>
              </a:rPr>
              <a:t>Allen Brain Atlas:  </a:t>
            </a:r>
            <a:r>
              <a:rPr lang="en-US" sz="1250" dirty="0">
                <a:solidFill>
                  <a:srgbClr val="1B2430"/>
                </a:solidFill>
                <a:latin typeface="Calibri" pitchFamily="34" charset="0"/>
                <a:ea typeface="Calibri" pitchFamily="34" charset="-122"/>
                <a:cs typeface="Calibri" pitchFamily="34" charset="-120"/>
              </a:rPr>
              <a:t>Has compiled expression patterns for 20,000 genes in the mouse brain.</a:t>
            </a:r>
            <a:endParaRPr lang="en-US" sz="1250" dirty="0"/>
          </a:p>
        </p:txBody>
      </p:sp>
      <p:sp>
        <p:nvSpPr>
          <p:cNvPr id="5" name="Shape 3"/>
          <p:cNvSpPr/>
          <p:nvPr/>
        </p:nvSpPr>
        <p:spPr>
          <a:xfrm>
            <a:off x="7132320" y="1554480"/>
            <a:ext cx="4343400" cy="4480560"/>
          </a:xfrm>
          <a:prstGeom prst="roundRect">
            <a:avLst>
              <a:gd name="adj" fmla="val 1263"/>
            </a:avLst>
          </a:prstGeom>
          <a:solidFill>
            <a:srgbClr val="F4F7F8"/>
          </a:solidFill>
          <a:ln w="12700">
            <a:solidFill>
              <a:srgbClr val="E3E9EB"/>
            </a:solidFill>
            <a:prstDash val="solid"/>
          </a:ln>
        </p:spPr>
      </p:sp>
      <p:pic>
        <p:nvPicPr>
          <p:cNvPr id="6" name="Image 0" descr="/home/claude/genomics_ppt/crops/fig_20_13.png"/>
          <p:cNvPicPr>
            <a:picLocks noChangeAspect="1"/>
          </p:cNvPicPr>
          <p:nvPr/>
        </p:nvPicPr>
        <p:blipFill>
          <a:blip r:embed="rId3"/>
          <a:srcRect/>
          <a:stretch/>
        </p:blipFill>
        <p:spPr>
          <a:xfrm>
            <a:off x="7315200" y="1737360"/>
            <a:ext cx="3977640" cy="3794760"/>
          </a:xfrm>
          <a:prstGeom prst="rect">
            <a:avLst/>
          </a:prstGeom>
        </p:spPr>
      </p:pic>
      <p:sp>
        <p:nvSpPr>
          <p:cNvPr id="7" name="Text 4"/>
          <p:cNvSpPr/>
          <p:nvPr/>
        </p:nvSpPr>
        <p:spPr>
          <a:xfrm>
            <a:off x="7315200" y="5577840"/>
            <a:ext cx="3977640" cy="411480"/>
          </a:xfrm>
          <a:prstGeom prst="rect">
            <a:avLst/>
          </a:prstGeom>
          <a:noFill/>
          <a:ln/>
        </p:spPr>
        <p:txBody>
          <a:bodyPr wrap="square" lIns="0" tIns="0" rIns="0" bIns="0" rtlCol="0" anchor="ctr"/>
          <a:lstStyle/>
          <a:p>
            <a:pPr marL="0" indent="0" algn="ctr">
              <a:buNone/>
            </a:pPr>
            <a:r>
              <a:rPr lang="en-US" sz="950" i="1" dirty="0">
                <a:solidFill>
                  <a:srgbClr val="5B6B77"/>
                </a:solidFill>
                <a:latin typeface="Calibri" pitchFamily="34" charset="0"/>
                <a:ea typeface="Calibri" pitchFamily="34" charset="-122"/>
                <a:cs typeface="Calibri" pitchFamily="34" charset="-120"/>
              </a:rPr>
              <a:t>Figure 20.13 — GFP reveals expression of the neural-specific β-tubulin gene in a tadpole's brain.</a:t>
            </a:r>
            <a:endParaRPr lang="en-US" sz="950" dirty="0"/>
          </a:p>
        </p:txBody>
      </p:sp>
      <p:sp>
        <p:nvSpPr>
          <p:cNvPr id="8" name="Text 5"/>
          <p:cNvSpPr/>
          <p:nvPr/>
        </p:nvSpPr>
        <p:spPr>
          <a:xfrm>
            <a:off x="457200" y="6473952"/>
            <a:ext cx="5486400" cy="274320"/>
          </a:xfrm>
          <a:prstGeom prst="rect">
            <a:avLst/>
          </a:prstGeom>
          <a:noFill/>
          <a:ln/>
        </p:spPr>
        <p:txBody>
          <a:bodyPr wrap="square" lIns="0" tIns="0" rIns="0" bIns="0" rtlCol="0" anchor="ctr"/>
          <a:lstStyle/>
          <a:p>
            <a:pPr marL="0" indent="0" algn="l">
              <a:buNone/>
            </a:pPr>
            <a:r>
              <a:rPr lang="en-US" sz="900" kern="0" spc="100" dirty="0">
                <a:solidFill>
                  <a:srgbClr val="5B6B77"/>
                </a:solidFill>
                <a:latin typeface="Calibri" pitchFamily="34" charset="0"/>
                <a:ea typeface="Calibri" pitchFamily="34" charset="-122"/>
                <a:cs typeface="Calibri" pitchFamily="34" charset="-120"/>
              </a:rPr>
              <a:t>GENOMICS</a:t>
            </a:r>
            <a:endParaRPr lang="en-US" sz="900" dirty="0"/>
          </a:p>
        </p:txBody>
      </p:sp>
      <p:sp>
        <p:nvSpPr>
          <p:cNvPr id="9" name="Text 6"/>
          <p:cNvSpPr/>
          <p:nvPr/>
        </p:nvSpPr>
        <p:spPr>
          <a:xfrm>
            <a:off x="11274552" y="6473952"/>
            <a:ext cx="457200" cy="274320"/>
          </a:xfrm>
          <a:prstGeom prst="rect">
            <a:avLst/>
          </a:prstGeom>
          <a:noFill/>
          <a:ln/>
        </p:spPr>
        <p:txBody>
          <a:bodyPr wrap="square" lIns="0" tIns="0" rIns="0" bIns="0" rtlCol="0" anchor="ctr"/>
          <a:lstStyle/>
          <a:p>
            <a:pPr marL="0" indent="0" algn="r">
              <a:buNone/>
            </a:pPr>
            <a:r>
              <a:rPr lang="en-US" sz="900" dirty="0">
                <a:solidFill>
                  <a:srgbClr val="5B6B77"/>
                </a:solidFill>
                <a:latin typeface="Calibri" pitchFamily="34" charset="0"/>
                <a:ea typeface="Calibri" pitchFamily="34" charset="-122"/>
                <a:cs typeface="Calibri" pitchFamily="34" charset="-120"/>
              </a:rPr>
              <a:t>28</a:t>
            </a:r>
            <a:endParaRPr lang="en-US" sz="9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29184"/>
            <a:ext cx="10058400" cy="292608"/>
          </a:xfrm>
          <a:prstGeom prst="rect">
            <a:avLst/>
          </a:prstGeom>
          <a:noFill/>
          <a:ln/>
        </p:spPr>
        <p:txBody>
          <a:bodyPr wrap="square" lIns="0" tIns="0" rIns="0" bIns="0" rtlCol="0" anchor="ctr"/>
          <a:lstStyle/>
          <a:p>
            <a:pPr marL="0" indent="0">
              <a:buNone/>
            </a:pPr>
            <a:r>
              <a:rPr lang="en-US" sz="1200" b="1" kern="0" spc="200" dirty="0">
                <a:solidFill>
                  <a:srgbClr val="C4863A"/>
                </a:solidFill>
                <a:latin typeface="Calibri" pitchFamily="34" charset="0"/>
                <a:ea typeface="Calibri" pitchFamily="34" charset="-122"/>
                <a:cs typeface="Calibri" pitchFamily="34" charset="-120"/>
              </a:rPr>
              <a:t>20.2 FUNCTIONAL GENOMICS</a:t>
            </a:r>
            <a:endParaRPr lang="en-US" sz="1200" dirty="0"/>
          </a:p>
        </p:txBody>
      </p:sp>
      <p:sp>
        <p:nvSpPr>
          <p:cNvPr id="3" name="Text 1"/>
          <p:cNvSpPr/>
          <p:nvPr/>
        </p:nvSpPr>
        <p:spPr>
          <a:xfrm>
            <a:off x="548640" y="603504"/>
            <a:ext cx="11064240" cy="777240"/>
          </a:xfrm>
          <a:prstGeom prst="rect">
            <a:avLst/>
          </a:prstGeom>
          <a:noFill/>
          <a:ln/>
        </p:spPr>
        <p:txBody>
          <a:bodyPr wrap="square" lIns="0" tIns="0" rIns="0" bIns="0" rtlCol="0" anchor="ctr"/>
          <a:lstStyle/>
          <a:p>
            <a:pPr marL="0" indent="0" algn="l">
              <a:buNone/>
            </a:pPr>
            <a:r>
              <a:rPr lang="en-US" sz="2800" b="1" dirty="0">
                <a:solidFill>
                  <a:srgbClr val="0B2E44"/>
                </a:solidFill>
                <a:latin typeface="Cambria" pitchFamily="34" charset="0"/>
                <a:ea typeface="Cambria" pitchFamily="34" charset="-122"/>
                <a:cs typeface="Cambria" pitchFamily="34" charset="-120"/>
              </a:rPr>
              <a:t>Genome-Wide Mutagenesis Screens</a:t>
            </a:r>
            <a:endParaRPr lang="en-US" sz="2800" dirty="0"/>
          </a:p>
        </p:txBody>
      </p:sp>
      <p:sp>
        <p:nvSpPr>
          <p:cNvPr id="4" name="Text 2"/>
          <p:cNvSpPr/>
          <p:nvPr/>
        </p:nvSpPr>
        <p:spPr>
          <a:xfrm>
            <a:off x="548640" y="1554480"/>
            <a:ext cx="11064240" cy="4572000"/>
          </a:xfrm>
          <a:prstGeom prst="rect">
            <a:avLst/>
          </a:prstGeom>
          <a:noFill/>
          <a:ln/>
        </p:spPr>
        <p:txBody>
          <a:bodyPr wrap="square" lIns="0" tIns="0" rIns="0" bIns="0" rtlCol="0" anchor="t"/>
          <a:lstStyle/>
          <a:p>
            <a:pPr marL="228600" indent="-228600">
              <a:lnSpc>
                <a:spcPct val="108000"/>
              </a:lnSpc>
              <a:spcAft>
                <a:spcPts val="1000"/>
              </a:spcAft>
              <a:buSzPct val="100000"/>
              <a:buChar char="•"/>
            </a:pPr>
            <a:r>
              <a:rPr lang="en-US" sz="1200" b="1" dirty="0">
                <a:solidFill>
                  <a:srgbClr val="0B2E44"/>
                </a:solidFill>
                <a:latin typeface="Calibri" pitchFamily="34" charset="0"/>
                <a:ea typeface="Calibri" pitchFamily="34" charset="-122"/>
                <a:cs typeface="Calibri" pitchFamily="34" charset="-120"/>
              </a:rPr>
              <a:t>Rationale:  </a:t>
            </a:r>
            <a:r>
              <a:rPr lang="en-US" sz="1200" dirty="0">
                <a:solidFill>
                  <a:srgbClr val="1B2430"/>
                </a:solidFill>
                <a:latin typeface="Calibri" pitchFamily="34" charset="0"/>
                <a:ea typeface="Calibri" pitchFamily="34" charset="-122"/>
                <a:cs typeface="Calibri" pitchFamily="34" charset="-120"/>
              </a:rPr>
              <a:t>One of the best ways to learn a gene's function is to examine phenotypes of organisms carrying mutations in that gene. Traditionally this was limited by the number of naturally occurring mutations and by mapping with few chromosomal markers.</a:t>
            </a:r>
            <a:endParaRPr lang="en-US" sz="1200" dirty="0"/>
          </a:p>
          <a:p>
            <a:pPr marL="228600" indent="-228600">
              <a:lnSpc>
                <a:spcPct val="108000"/>
              </a:lnSpc>
              <a:spcAft>
                <a:spcPts val="1000"/>
              </a:spcAft>
              <a:buSzPct val="100000"/>
              <a:buChar char="•"/>
            </a:pPr>
            <a:r>
              <a:rPr lang="en-US" sz="1200" b="1" dirty="0">
                <a:solidFill>
                  <a:srgbClr val="0B2E44"/>
                </a:solidFill>
                <a:latin typeface="Calibri" pitchFamily="34" charset="0"/>
                <a:ea typeface="Calibri" pitchFamily="34" charset="-122"/>
                <a:cs typeface="Calibri" pitchFamily="34" charset="-120"/>
              </a:rPr>
              <a:t>Modern mutagenesis screen:  </a:t>
            </a:r>
            <a:r>
              <a:rPr lang="en-US" sz="1200" dirty="0">
                <a:solidFill>
                  <a:srgbClr val="1B2430"/>
                </a:solidFill>
                <a:latin typeface="Calibri" pitchFamily="34" charset="0"/>
                <a:ea typeface="Calibri" pitchFamily="34" charset="-122"/>
                <a:cs typeface="Calibri" pitchFamily="34" charset="-120"/>
              </a:rPr>
              <a:t>Couples (1) random, genome-wide induction of mutations — via radiation, chemical mutagens, or transposable elements — with (2) accurate mapping using abundant molecular markers such as SNPs, all automated at scale.</a:t>
            </a:r>
            <a:endParaRPr lang="en-US" sz="1200" dirty="0"/>
          </a:p>
          <a:p>
            <a:pPr marL="228600" indent="-228600">
              <a:lnSpc>
                <a:spcPct val="108000"/>
              </a:lnSpc>
              <a:spcAft>
                <a:spcPts val="1000"/>
              </a:spcAft>
              <a:buSzPct val="100000"/>
              <a:buChar char="•"/>
            </a:pPr>
            <a:r>
              <a:rPr lang="en-US" sz="1200" b="1" dirty="0">
                <a:solidFill>
                  <a:srgbClr val="0B2E44"/>
                </a:solidFill>
                <a:latin typeface="Calibri" pitchFamily="34" charset="0"/>
                <a:ea typeface="Calibri" pitchFamily="34" charset="-122"/>
                <a:cs typeface="Calibri" pitchFamily="34" charset="-120"/>
              </a:rPr>
              <a:t>Zebrafish example:  </a:t>
            </a:r>
            <a:r>
              <a:rPr lang="en-US" sz="1200" dirty="0">
                <a:solidFill>
                  <a:srgbClr val="1B2430"/>
                </a:solidFill>
                <a:latin typeface="Calibri" pitchFamily="34" charset="0"/>
                <a:ea typeface="Calibri" pitchFamily="34" charset="-122"/>
                <a:cs typeface="Calibri" pitchFamily="34" charset="-120"/>
              </a:rPr>
              <a:t>Male zebrafish are treated with ethylmethylsulfonate (EMS), which induces germ-line mutations in sperm; treated males are mated to wild-type females, and F1 offspring are screened for mutant (dominant) phenotypes. Recessive mutations require further breeding to reveal.</a:t>
            </a:r>
            <a:endParaRPr lang="en-US" sz="1200" dirty="0"/>
          </a:p>
          <a:p>
            <a:pPr marL="228600" indent="-228600">
              <a:lnSpc>
                <a:spcPct val="108000"/>
              </a:lnSpc>
              <a:spcAft>
                <a:spcPts val="1000"/>
              </a:spcAft>
              <a:buSzPct val="100000"/>
              <a:buChar char="•"/>
            </a:pPr>
            <a:r>
              <a:rPr lang="en-US" sz="1200" b="1" dirty="0">
                <a:solidFill>
                  <a:srgbClr val="0B2E44"/>
                </a:solidFill>
                <a:latin typeface="Calibri" pitchFamily="34" charset="0"/>
                <a:ea typeface="Calibri" pitchFamily="34" charset="-122"/>
                <a:cs typeface="Calibri" pitchFamily="34" charset="-120"/>
              </a:rPr>
              <a:t>From phenotype to gene:  </a:t>
            </a:r>
            <a:r>
              <a:rPr lang="en-US" sz="1200" dirty="0">
                <a:solidFill>
                  <a:srgbClr val="1B2430"/>
                </a:solidFill>
                <a:latin typeface="Calibri" pitchFamily="34" charset="0"/>
                <a:ea typeface="Calibri" pitchFamily="34" charset="-122"/>
                <a:cs typeface="Calibri" pitchFamily="34" charset="-120"/>
              </a:rPr>
              <a:t>Variant phenotypes are verified as single-gene mutations through further crosses; the causative gene, if unknown, can then be located via positional cloning.</a:t>
            </a:r>
            <a:endParaRPr lang="en-US" sz="1200" dirty="0"/>
          </a:p>
          <a:p>
            <a:pPr marL="228600" indent="-228600">
              <a:lnSpc>
                <a:spcPct val="108000"/>
              </a:lnSpc>
              <a:spcAft>
                <a:spcPts val="1000"/>
              </a:spcAft>
              <a:buSzPct val="100000"/>
              <a:buChar char="•"/>
            </a:pPr>
            <a:r>
              <a:rPr lang="en-US" sz="1200" b="1" dirty="0">
                <a:solidFill>
                  <a:srgbClr val="0B2E44"/>
                </a:solidFill>
                <a:latin typeface="Calibri" pitchFamily="34" charset="0"/>
                <a:ea typeface="Calibri" pitchFamily="34" charset="-122"/>
                <a:cs typeface="Calibri" pitchFamily="34" charset="-120"/>
              </a:rPr>
              <a:t>Application:  </a:t>
            </a:r>
            <a:r>
              <a:rPr lang="en-US" sz="1200" dirty="0">
                <a:solidFill>
                  <a:srgbClr val="1B2430"/>
                </a:solidFill>
                <a:latin typeface="Calibri" pitchFamily="34" charset="0"/>
                <a:ea typeface="Calibri" pitchFamily="34" charset="-122"/>
                <a:cs typeface="Calibri" pitchFamily="34" charset="-120"/>
              </a:rPr>
              <a:t>Mutagenesis screens in mice are used to find genes affecting cardiovascular function; homology searches then test whether similar genes exist in humans, to better understand human cardiac disease.</a:t>
            </a:r>
            <a:endParaRPr lang="en-US" sz="1200" dirty="0"/>
          </a:p>
        </p:txBody>
      </p:sp>
      <p:sp>
        <p:nvSpPr>
          <p:cNvPr id="5" name="Text 3"/>
          <p:cNvSpPr/>
          <p:nvPr/>
        </p:nvSpPr>
        <p:spPr>
          <a:xfrm>
            <a:off x="457200" y="6473952"/>
            <a:ext cx="5486400" cy="274320"/>
          </a:xfrm>
          <a:prstGeom prst="rect">
            <a:avLst/>
          </a:prstGeom>
          <a:noFill/>
          <a:ln/>
        </p:spPr>
        <p:txBody>
          <a:bodyPr wrap="square" lIns="0" tIns="0" rIns="0" bIns="0" rtlCol="0" anchor="ctr"/>
          <a:lstStyle/>
          <a:p>
            <a:pPr marL="0" indent="0" algn="l">
              <a:buNone/>
            </a:pPr>
            <a:r>
              <a:rPr lang="en-US" sz="900" kern="0" spc="100" dirty="0">
                <a:solidFill>
                  <a:srgbClr val="5B6B77"/>
                </a:solidFill>
                <a:latin typeface="Calibri" pitchFamily="34" charset="0"/>
                <a:ea typeface="Calibri" pitchFamily="34" charset="-122"/>
                <a:cs typeface="Calibri" pitchFamily="34" charset="-120"/>
              </a:rPr>
              <a:t>GENOMICS</a:t>
            </a:r>
            <a:endParaRPr lang="en-US" sz="900" dirty="0"/>
          </a:p>
        </p:txBody>
      </p:sp>
      <p:sp>
        <p:nvSpPr>
          <p:cNvPr id="6" name="Text 4"/>
          <p:cNvSpPr/>
          <p:nvPr/>
        </p:nvSpPr>
        <p:spPr>
          <a:xfrm>
            <a:off x="11274552" y="6473952"/>
            <a:ext cx="457200" cy="274320"/>
          </a:xfrm>
          <a:prstGeom prst="rect">
            <a:avLst/>
          </a:prstGeom>
          <a:noFill/>
          <a:ln/>
        </p:spPr>
        <p:txBody>
          <a:bodyPr wrap="square" lIns="0" tIns="0" rIns="0" bIns="0" rtlCol="0" anchor="ctr"/>
          <a:lstStyle/>
          <a:p>
            <a:pPr marL="0" indent="0" algn="r">
              <a:buNone/>
            </a:pPr>
            <a:r>
              <a:rPr lang="en-US" sz="900" dirty="0">
                <a:solidFill>
                  <a:srgbClr val="5B6B77"/>
                </a:solidFill>
                <a:latin typeface="Calibri" pitchFamily="34" charset="0"/>
                <a:ea typeface="Calibri" pitchFamily="34" charset="-122"/>
                <a:cs typeface="Calibri" pitchFamily="34" charset="-120"/>
              </a:rPr>
              <a:t>29</a:t>
            </a:r>
            <a:endParaRPr lang="en-US" sz="9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0B2E44"/>
        </a:solidFill>
        <a:effectLst/>
      </p:bgPr>
    </p:bg>
    <p:spTree>
      <p:nvGrpSpPr>
        <p:cNvPr id="1" name=""/>
        <p:cNvGrpSpPr/>
        <p:nvPr/>
      </p:nvGrpSpPr>
      <p:grpSpPr>
        <a:xfrm>
          <a:off x="0" y="0"/>
          <a:ext cx="0" cy="0"/>
          <a:chOff x="0" y="0"/>
          <a:chExt cx="0" cy="0"/>
        </a:xfrm>
      </p:grpSpPr>
      <p:sp>
        <p:nvSpPr>
          <p:cNvPr id="2" name="Shape 0"/>
          <p:cNvSpPr/>
          <p:nvPr/>
        </p:nvSpPr>
        <p:spPr>
          <a:xfrm>
            <a:off x="11384280" y="-274320"/>
            <a:ext cx="0" cy="914"/>
          </a:xfrm>
          <a:prstGeom prst="line">
            <a:avLst/>
          </a:prstGeom>
          <a:noFill/>
          <a:ln w="13970">
            <a:solidFill>
              <a:srgbClr val="E3A857">
                <a:alpha val="70000"/>
              </a:srgbClr>
            </a:solidFill>
            <a:prstDash val="solid"/>
          </a:ln>
        </p:spPr>
      </p:sp>
      <p:sp>
        <p:nvSpPr>
          <p:cNvPr id="3" name="Shape 1"/>
          <p:cNvSpPr/>
          <p:nvPr/>
        </p:nvSpPr>
        <p:spPr>
          <a:xfrm>
            <a:off x="11343132" y="-315468"/>
            <a:ext cx="82296" cy="82296"/>
          </a:xfrm>
          <a:prstGeom prst="ellipse">
            <a:avLst/>
          </a:prstGeom>
          <a:solidFill>
            <a:srgbClr val="E3A857"/>
          </a:solidFill>
          <a:ln/>
        </p:spPr>
      </p:sp>
      <p:sp>
        <p:nvSpPr>
          <p:cNvPr id="4" name="Shape 2"/>
          <p:cNvSpPr/>
          <p:nvPr/>
        </p:nvSpPr>
        <p:spPr>
          <a:xfrm>
            <a:off x="11343132" y="-315468"/>
            <a:ext cx="82296" cy="82296"/>
          </a:xfrm>
          <a:prstGeom prst="ellipse">
            <a:avLst/>
          </a:prstGeom>
          <a:solidFill>
            <a:srgbClr val="5FA8B8"/>
          </a:solidFill>
          <a:ln/>
        </p:spPr>
      </p:sp>
      <p:sp>
        <p:nvSpPr>
          <p:cNvPr id="5" name="Shape 3"/>
          <p:cNvSpPr/>
          <p:nvPr/>
        </p:nvSpPr>
        <p:spPr>
          <a:xfrm>
            <a:off x="11050782" y="295422"/>
            <a:ext cx="666995" cy="914"/>
          </a:xfrm>
          <a:prstGeom prst="line">
            <a:avLst/>
          </a:prstGeom>
          <a:noFill/>
          <a:ln w="13970">
            <a:solidFill>
              <a:srgbClr val="5FA8B8">
                <a:alpha val="70000"/>
              </a:srgbClr>
            </a:solidFill>
            <a:prstDash val="solid"/>
          </a:ln>
        </p:spPr>
      </p:sp>
      <p:sp>
        <p:nvSpPr>
          <p:cNvPr id="6" name="Shape 4"/>
          <p:cNvSpPr/>
          <p:nvPr/>
        </p:nvSpPr>
        <p:spPr>
          <a:xfrm>
            <a:off x="10885027" y="865163"/>
            <a:ext cx="998506" cy="914"/>
          </a:xfrm>
          <a:prstGeom prst="line">
            <a:avLst/>
          </a:prstGeom>
          <a:noFill/>
          <a:ln w="13970">
            <a:solidFill>
              <a:srgbClr val="E3A857">
                <a:alpha val="70000"/>
              </a:srgbClr>
            </a:solidFill>
            <a:prstDash val="solid"/>
          </a:ln>
        </p:spPr>
      </p:sp>
      <p:sp>
        <p:nvSpPr>
          <p:cNvPr id="7" name="Shape 5"/>
          <p:cNvSpPr/>
          <p:nvPr/>
        </p:nvSpPr>
        <p:spPr>
          <a:xfrm>
            <a:off x="10843879" y="824015"/>
            <a:ext cx="82296" cy="82296"/>
          </a:xfrm>
          <a:prstGeom prst="ellipse">
            <a:avLst/>
          </a:prstGeom>
          <a:solidFill>
            <a:srgbClr val="E3A857"/>
          </a:solidFill>
          <a:ln/>
        </p:spPr>
      </p:sp>
      <p:sp>
        <p:nvSpPr>
          <p:cNvPr id="8" name="Shape 6"/>
          <p:cNvSpPr/>
          <p:nvPr/>
        </p:nvSpPr>
        <p:spPr>
          <a:xfrm>
            <a:off x="11842385" y="824015"/>
            <a:ext cx="82296" cy="82296"/>
          </a:xfrm>
          <a:prstGeom prst="ellipse">
            <a:avLst/>
          </a:prstGeom>
          <a:solidFill>
            <a:srgbClr val="5FA8B8"/>
          </a:solidFill>
          <a:ln/>
        </p:spPr>
      </p:sp>
      <p:sp>
        <p:nvSpPr>
          <p:cNvPr id="9" name="Shape 7"/>
          <p:cNvSpPr/>
          <p:nvPr/>
        </p:nvSpPr>
        <p:spPr>
          <a:xfrm>
            <a:off x="10970385" y="1434905"/>
            <a:ext cx="827790" cy="914"/>
          </a:xfrm>
          <a:prstGeom prst="line">
            <a:avLst/>
          </a:prstGeom>
          <a:noFill/>
          <a:ln w="13970">
            <a:solidFill>
              <a:srgbClr val="5FA8B8">
                <a:alpha val="70000"/>
              </a:srgbClr>
            </a:solidFill>
            <a:prstDash val="solid"/>
          </a:ln>
        </p:spPr>
      </p:sp>
      <p:sp>
        <p:nvSpPr>
          <p:cNvPr id="10" name="Shape 8"/>
          <p:cNvSpPr/>
          <p:nvPr/>
        </p:nvSpPr>
        <p:spPr>
          <a:xfrm>
            <a:off x="11263923" y="2004646"/>
            <a:ext cx="240713" cy="914"/>
          </a:xfrm>
          <a:prstGeom prst="line">
            <a:avLst/>
          </a:prstGeom>
          <a:noFill/>
          <a:ln w="13970">
            <a:solidFill>
              <a:srgbClr val="E3A857">
                <a:alpha val="70000"/>
              </a:srgbClr>
            </a:solidFill>
            <a:prstDash val="solid"/>
          </a:ln>
        </p:spPr>
      </p:sp>
      <p:sp>
        <p:nvSpPr>
          <p:cNvPr id="11" name="Shape 9"/>
          <p:cNvSpPr/>
          <p:nvPr/>
        </p:nvSpPr>
        <p:spPr>
          <a:xfrm>
            <a:off x="11222775" y="1963498"/>
            <a:ext cx="82296" cy="82296"/>
          </a:xfrm>
          <a:prstGeom prst="ellipse">
            <a:avLst/>
          </a:prstGeom>
          <a:solidFill>
            <a:srgbClr val="E3A857"/>
          </a:solidFill>
          <a:ln/>
        </p:spPr>
      </p:sp>
      <p:sp>
        <p:nvSpPr>
          <p:cNvPr id="12" name="Shape 10"/>
          <p:cNvSpPr/>
          <p:nvPr/>
        </p:nvSpPr>
        <p:spPr>
          <a:xfrm>
            <a:off x="11463489" y="1963498"/>
            <a:ext cx="82296" cy="82296"/>
          </a:xfrm>
          <a:prstGeom prst="ellipse">
            <a:avLst/>
          </a:prstGeom>
          <a:solidFill>
            <a:srgbClr val="5FA8B8"/>
          </a:solidFill>
          <a:ln/>
        </p:spPr>
      </p:sp>
      <p:sp>
        <p:nvSpPr>
          <p:cNvPr id="13" name="Shape 11"/>
          <p:cNvSpPr/>
          <p:nvPr/>
        </p:nvSpPr>
        <p:spPr>
          <a:xfrm>
            <a:off x="11150561" y="2574388"/>
            <a:ext cx="467437" cy="914"/>
          </a:xfrm>
          <a:prstGeom prst="line">
            <a:avLst/>
          </a:prstGeom>
          <a:noFill/>
          <a:ln w="13970">
            <a:solidFill>
              <a:srgbClr val="5FA8B8">
                <a:alpha val="70000"/>
              </a:srgbClr>
            </a:solidFill>
            <a:prstDash val="solid"/>
          </a:ln>
        </p:spPr>
      </p:sp>
      <p:sp>
        <p:nvSpPr>
          <p:cNvPr id="14" name="Shape 12"/>
          <p:cNvSpPr/>
          <p:nvPr/>
        </p:nvSpPr>
        <p:spPr>
          <a:xfrm>
            <a:off x="10914042" y="3144129"/>
            <a:ext cx="940477" cy="914"/>
          </a:xfrm>
          <a:prstGeom prst="line">
            <a:avLst/>
          </a:prstGeom>
          <a:noFill/>
          <a:ln w="13970">
            <a:solidFill>
              <a:srgbClr val="E3A857">
                <a:alpha val="70000"/>
              </a:srgbClr>
            </a:solidFill>
            <a:prstDash val="solid"/>
          </a:ln>
        </p:spPr>
      </p:sp>
      <p:sp>
        <p:nvSpPr>
          <p:cNvPr id="15" name="Shape 13"/>
          <p:cNvSpPr/>
          <p:nvPr/>
        </p:nvSpPr>
        <p:spPr>
          <a:xfrm>
            <a:off x="11813370" y="3102981"/>
            <a:ext cx="82296" cy="82296"/>
          </a:xfrm>
          <a:prstGeom prst="ellipse">
            <a:avLst/>
          </a:prstGeom>
          <a:solidFill>
            <a:srgbClr val="E3A857"/>
          </a:solidFill>
          <a:ln/>
        </p:spPr>
      </p:sp>
      <p:sp>
        <p:nvSpPr>
          <p:cNvPr id="16" name="Shape 14"/>
          <p:cNvSpPr/>
          <p:nvPr/>
        </p:nvSpPr>
        <p:spPr>
          <a:xfrm>
            <a:off x="10872894" y="3102981"/>
            <a:ext cx="82296" cy="82296"/>
          </a:xfrm>
          <a:prstGeom prst="ellipse">
            <a:avLst/>
          </a:prstGeom>
          <a:solidFill>
            <a:srgbClr val="5FA8B8"/>
          </a:solidFill>
          <a:ln/>
        </p:spPr>
      </p:sp>
      <p:sp>
        <p:nvSpPr>
          <p:cNvPr id="17" name="Shape 15"/>
          <p:cNvSpPr/>
          <p:nvPr/>
        </p:nvSpPr>
        <p:spPr>
          <a:xfrm>
            <a:off x="10914042" y="3713871"/>
            <a:ext cx="940477" cy="914"/>
          </a:xfrm>
          <a:prstGeom prst="line">
            <a:avLst/>
          </a:prstGeom>
          <a:noFill/>
          <a:ln w="13970">
            <a:solidFill>
              <a:srgbClr val="5FA8B8">
                <a:alpha val="70000"/>
              </a:srgbClr>
            </a:solidFill>
            <a:prstDash val="solid"/>
          </a:ln>
        </p:spPr>
      </p:sp>
      <p:sp>
        <p:nvSpPr>
          <p:cNvPr id="18" name="Shape 16"/>
          <p:cNvSpPr/>
          <p:nvPr/>
        </p:nvSpPr>
        <p:spPr>
          <a:xfrm>
            <a:off x="11150561" y="4283612"/>
            <a:ext cx="467437" cy="914"/>
          </a:xfrm>
          <a:prstGeom prst="line">
            <a:avLst/>
          </a:prstGeom>
          <a:noFill/>
          <a:ln w="13970">
            <a:solidFill>
              <a:srgbClr val="E3A857">
                <a:alpha val="70000"/>
              </a:srgbClr>
            </a:solidFill>
            <a:prstDash val="solid"/>
          </a:ln>
        </p:spPr>
      </p:sp>
      <p:sp>
        <p:nvSpPr>
          <p:cNvPr id="19" name="Shape 17"/>
          <p:cNvSpPr/>
          <p:nvPr/>
        </p:nvSpPr>
        <p:spPr>
          <a:xfrm>
            <a:off x="11576851" y="4242464"/>
            <a:ext cx="82296" cy="82296"/>
          </a:xfrm>
          <a:prstGeom prst="ellipse">
            <a:avLst/>
          </a:prstGeom>
          <a:solidFill>
            <a:srgbClr val="E3A857"/>
          </a:solidFill>
          <a:ln/>
        </p:spPr>
      </p:sp>
      <p:sp>
        <p:nvSpPr>
          <p:cNvPr id="20" name="Shape 18"/>
          <p:cNvSpPr/>
          <p:nvPr/>
        </p:nvSpPr>
        <p:spPr>
          <a:xfrm>
            <a:off x="11109413" y="4242464"/>
            <a:ext cx="82296" cy="82296"/>
          </a:xfrm>
          <a:prstGeom prst="ellipse">
            <a:avLst/>
          </a:prstGeom>
          <a:solidFill>
            <a:srgbClr val="5FA8B8"/>
          </a:solidFill>
          <a:ln/>
        </p:spPr>
      </p:sp>
      <p:sp>
        <p:nvSpPr>
          <p:cNvPr id="21" name="Shape 19"/>
          <p:cNvSpPr/>
          <p:nvPr/>
        </p:nvSpPr>
        <p:spPr>
          <a:xfrm>
            <a:off x="11263923" y="4853354"/>
            <a:ext cx="240713" cy="914"/>
          </a:xfrm>
          <a:prstGeom prst="line">
            <a:avLst/>
          </a:prstGeom>
          <a:noFill/>
          <a:ln w="13970">
            <a:solidFill>
              <a:srgbClr val="5FA8B8">
                <a:alpha val="70000"/>
              </a:srgbClr>
            </a:solidFill>
            <a:prstDash val="solid"/>
          </a:ln>
        </p:spPr>
      </p:sp>
      <p:sp>
        <p:nvSpPr>
          <p:cNvPr id="22" name="Shape 20"/>
          <p:cNvSpPr/>
          <p:nvPr/>
        </p:nvSpPr>
        <p:spPr>
          <a:xfrm>
            <a:off x="10970385" y="5423095"/>
            <a:ext cx="827790" cy="914"/>
          </a:xfrm>
          <a:prstGeom prst="line">
            <a:avLst/>
          </a:prstGeom>
          <a:noFill/>
          <a:ln w="13970">
            <a:solidFill>
              <a:srgbClr val="E3A857">
                <a:alpha val="70000"/>
              </a:srgbClr>
            </a:solidFill>
            <a:prstDash val="solid"/>
          </a:ln>
        </p:spPr>
      </p:sp>
      <p:sp>
        <p:nvSpPr>
          <p:cNvPr id="23" name="Shape 21"/>
          <p:cNvSpPr/>
          <p:nvPr/>
        </p:nvSpPr>
        <p:spPr>
          <a:xfrm>
            <a:off x="10929237" y="5381947"/>
            <a:ext cx="82296" cy="82296"/>
          </a:xfrm>
          <a:prstGeom prst="ellipse">
            <a:avLst/>
          </a:prstGeom>
          <a:solidFill>
            <a:srgbClr val="E3A857"/>
          </a:solidFill>
          <a:ln/>
        </p:spPr>
      </p:sp>
      <p:sp>
        <p:nvSpPr>
          <p:cNvPr id="24" name="Shape 22"/>
          <p:cNvSpPr/>
          <p:nvPr/>
        </p:nvSpPr>
        <p:spPr>
          <a:xfrm>
            <a:off x="11757027" y="5381947"/>
            <a:ext cx="82296" cy="82296"/>
          </a:xfrm>
          <a:prstGeom prst="ellipse">
            <a:avLst/>
          </a:prstGeom>
          <a:solidFill>
            <a:srgbClr val="5FA8B8"/>
          </a:solidFill>
          <a:ln/>
        </p:spPr>
      </p:sp>
      <p:sp>
        <p:nvSpPr>
          <p:cNvPr id="25" name="Shape 23"/>
          <p:cNvSpPr/>
          <p:nvPr/>
        </p:nvSpPr>
        <p:spPr>
          <a:xfrm>
            <a:off x="10885027" y="5992837"/>
            <a:ext cx="998506" cy="914"/>
          </a:xfrm>
          <a:prstGeom prst="line">
            <a:avLst/>
          </a:prstGeom>
          <a:noFill/>
          <a:ln w="13970">
            <a:solidFill>
              <a:srgbClr val="5FA8B8">
                <a:alpha val="70000"/>
              </a:srgbClr>
            </a:solidFill>
            <a:prstDash val="solid"/>
          </a:ln>
        </p:spPr>
      </p:sp>
      <p:sp>
        <p:nvSpPr>
          <p:cNvPr id="26" name="Shape 24"/>
          <p:cNvSpPr/>
          <p:nvPr/>
        </p:nvSpPr>
        <p:spPr>
          <a:xfrm>
            <a:off x="11050782" y="6562578"/>
            <a:ext cx="666995" cy="914"/>
          </a:xfrm>
          <a:prstGeom prst="line">
            <a:avLst/>
          </a:prstGeom>
          <a:noFill/>
          <a:ln w="13970">
            <a:solidFill>
              <a:srgbClr val="E3A857">
                <a:alpha val="70000"/>
              </a:srgbClr>
            </a:solidFill>
            <a:prstDash val="solid"/>
          </a:ln>
        </p:spPr>
      </p:sp>
      <p:sp>
        <p:nvSpPr>
          <p:cNvPr id="27" name="Shape 25"/>
          <p:cNvSpPr/>
          <p:nvPr/>
        </p:nvSpPr>
        <p:spPr>
          <a:xfrm>
            <a:off x="11009634" y="6521430"/>
            <a:ext cx="82296" cy="82296"/>
          </a:xfrm>
          <a:prstGeom prst="ellipse">
            <a:avLst/>
          </a:prstGeom>
          <a:solidFill>
            <a:srgbClr val="E3A857"/>
          </a:solidFill>
          <a:ln/>
        </p:spPr>
      </p:sp>
      <p:sp>
        <p:nvSpPr>
          <p:cNvPr id="28" name="Shape 26"/>
          <p:cNvSpPr/>
          <p:nvPr/>
        </p:nvSpPr>
        <p:spPr>
          <a:xfrm>
            <a:off x="11676630" y="6521430"/>
            <a:ext cx="82296" cy="82296"/>
          </a:xfrm>
          <a:prstGeom prst="ellipse">
            <a:avLst/>
          </a:prstGeom>
          <a:solidFill>
            <a:srgbClr val="5FA8B8"/>
          </a:solidFill>
          <a:ln/>
        </p:spPr>
      </p:sp>
      <p:sp>
        <p:nvSpPr>
          <p:cNvPr id="29" name="Shape 27"/>
          <p:cNvSpPr/>
          <p:nvPr/>
        </p:nvSpPr>
        <p:spPr>
          <a:xfrm>
            <a:off x="11384280" y="7132320"/>
            <a:ext cx="0" cy="914"/>
          </a:xfrm>
          <a:prstGeom prst="line">
            <a:avLst/>
          </a:prstGeom>
          <a:noFill/>
          <a:ln w="13970">
            <a:solidFill>
              <a:srgbClr val="5FA8B8">
                <a:alpha val="70000"/>
              </a:srgbClr>
            </a:solidFill>
            <a:prstDash val="solid"/>
          </a:ln>
        </p:spPr>
      </p:sp>
      <p:sp>
        <p:nvSpPr>
          <p:cNvPr id="30" name="Text 28"/>
          <p:cNvSpPr/>
          <p:nvPr/>
        </p:nvSpPr>
        <p:spPr>
          <a:xfrm>
            <a:off x="685800" y="1463040"/>
            <a:ext cx="5486400" cy="914400"/>
          </a:xfrm>
          <a:prstGeom prst="rect">
            <a:avLst/>
          </a:prstGeom>
          <a:noFill/>
          <a:ln/>
        </p:spPr>
        <p:txBody>
          <a:bodyPr wrap="square" lIns="0" tIns="0" rIns="0" bIns="0" rtlCol="0" anchor="ctr"/>
          <a:lstStyle/>
          <a:p>
            <a:pPr marL="0" indent="0">
              <a:buNone/>
            </a:pPr>
            <a:r>
              <a:rPr lang="en-US" sz="2200" b="1" kern="0" spc="200" dirty="0">
                <a:solidFill>
                  <a:srgbClr val="E3A857"/>
                </a:solidFill>
                <a:latin typeface="Cambria" pitchFamily="34" charset="0"/>
                <a:ea typeface="Cambria" pitchFamily="34" charset="-122"/>
                <a:cs typeface="Cambria" pitchFamily="34" charset="-120"/>
              </a:rPr>
              <a:t>20.3</a:t>
            </a:r>
            <a:endParaRPr lang="en-US" sz="2200" dirty="0"/>
          </a:p>
        </p:txBody>
      </p:sp>
      <p:sp>
        <p:nvSpPr>
          <p:cNvPr id="31" name="Text 29"/>
          <p:cNvSpPr/>
          <p:nvPr/>
        </p:nvSpPr>
        <p:spPr>
          <a:xfrm>
            <a:off x="685800" y="1965960"/>
            <a:ext cx="8778240" cy="1371600"/>
          </a:xfrm>
          <a:prstGeom prst="rect">
            <a:avLst/>
          </a:prstGeom>
          <a:noFill/>
          <a:ln/>
        </p:spPr>
        <p:txBody>
          <a:bodyPr wrap="square" lIns="0" tIns="0" rIns="0" bIns="0" rtlCol="0" anchor="ctr"/>
          <a:lstStyle/>
          <a:p>
            <a:pPr marL="0" indent="0">
              <a:buNone/>
            </a:pPr>
            <a:r>
              <a:rPr lang="en-US" sz="4600" b="1" dirty="0">
                <a:solidFill>
                  <a:srgbClr val="FFFFFF"/>
                </a:solidFill>
                <a:latin typeface="Cambria" pitchFamily="34" charset="0"/>
                <a:ea typeface="Cambria" pitchFamily="34" charset="-122"/>
                <a:cs typeface="Cambria" pitchFamily="34" charset="-120"/>
              </a:rPr>
              <a:t>Comparative Genomics</a:t>
            </a:r>
            <a:endParaRPr lang="en-US" sz="4600" dirty="0"/>
          </a:p>
        </p:txBody>
      </p:sp>
      <p:sp>
        <p:nvSpPr>
          <p:cNvPr id="32" name="Shape 30"/>
          <p:cNvSpPr/>
          <p:nvPr/>
        </p:nvSpPr>
        <p:spPr>
          <a:xfrm>
            <a:off x="731520" y="3246120"/>
            <a:ext cx="2377440" cy="0"/>
          </a:xfrm>
          <a:prstGeom prst="line">
            <a:avLst/>
          </a:prstGeom>
          <a:noFill/>
          <a:ln w="25400">
            <a:solidFill>
              <a:srgbClr val="E3A857"/>
            </a:solidFill>
            <a:prstDash val="solid"/>
          </a:ln>
        </p:spPr>
      </p:sp>
      <p:sp>
        <p:nvSpPr>
          <p:cNvPr id="33" name="Text 31"/>
          <p:cNvSpPr/>
          <p:nvPr/>
        </p:nvSpPr>
        <p:spPr>
          <a:xfrm>
            <a:off x="731520" y="3429000"/>
            <a:ext cx="7863840" cy="822960"/>
          </a:xfrm>
          <a:prstGeom prst="rect">
            <a:avLst/>
          </a:prstGeom>
          <a:noFill/>
          <a:ln/>
        </p:spPr>
        <p:txBody>
          <a:bodyPr wrap="square" lIns="0" tIns="0" rIns="0" bIns="0" rtlCol="0" anchor="ctr"/>
          <a:lstStyle/>
          <a:p>
            <a:pPr marL="0" indent="0">
              <a:buNone/>
            </a:pPr>
            <a:r>
              <a:rPr lang="en-US" sz="1500" i="1" dirty="0">
                <a:solidFill>
                  <a:srgbClr val="CFE3EA"/>
                </a:solidFill>
                <a:latin typeface="Calibri" pitchFamily="34" charset="0"/>
                <a:ea typeface="Calibri" pitchFamily="34" charset="-122"/>
                <a:cs typeface="Calibri" pitchFamily="34" charset="-120"/>
              </a:rPr>
              <a:t>Studying similarities and differences in gene content, function, and organization among genomes — and how genomes evolve.</a:t>
            </a:r>
            <a:endParaRPr lang="en-US" sz="1500" dirty="0"/>
          </a:p>
        </p:txBody>
      </p:sp>
      <p:sp>
        <p:nvSpPr>
          <p:cNvPr id="34" name="Shape 32"/>
          <p:cNvSpPr/>
          <p:nvPr/>
        </p:nvSpPr>
        <p:spPr>
          <a:xfrm>
            <a:off x="777240" y="4489704"/>
            <a:ext cx="82296" cy="82296"/>
          </a:xfrm>
          <a:prstGeom prst="ellipse">
            <a:avLst/>
          </a:prstGeom>
          <a:solidFill>
            <a:srgbClr val="E3A857"/>
          </a:solidFill>
          <a:ln/>
        </p:spPr>
      </p:sp>
      <p:sp>
        <p:nvSpPr>
          <p:cNvPr id="35" name="Text 33"/>
          <p:cNvSpPr/>
          <p:nvPr/>
        </p:nvSpPr>
        <p:spPr>
          <a:xfrm>
            <a:off x="1005840" y="4361688"/>
            <a:ext cx="7772400" cy="320040"/>
          </a:xfrm>
          <a:prstGeom prst="rect">
            <a:avLst/>
          </a:prstGeom>
          <a:noFill/>
          <a:ln/>
        </p:spPr>
        <p:txBody>
          <a:bodyPr wrap="square" lIns="0" tIns="0" rIns="0" bIns="0" rtlCol="0" anchor="ctr"/>
          <a:lstStyle/>
          <a:p>
            <a:pPr marL="0" indent="0">
              <a:buNone/>
            </a:pPr>
            <a:r>
              <a:rPr lang="en-US" sz="1300" dirty="0">
                <a:solidFill>
                  <a:srgbClr val="E8F0F2"/>
                </a:solidFill>
                <a:latin typeface="Calibri" pitchFamily="34" charset="0"/>
                <a:ea typeface="Calibri" pitchFamily="34" charset="-122"/>
                <a:cs typeface="Calibri" pitchFamily="34" charset="-120"/>
              </a:rPr>
              <a:t>Prokaryotic vs. eukaryotic genome architecture</a:t>
            </a:r>
            <a:endParaRPr lang="en-US" sz="1300" dirty="0"/>
          </a:p>
        </p:txBody>
      </p:sp>
      <p:sp>
        <p:nvSpPr>
          <p:cNvPr id="36" name="Shape 34"/>
          <p:cNvSpPr/>
          <p:nvPr/>
        </p:nvSpPr>
        <p:spPr>
          <a:xfrm>
            <a:off x="777240" y="4855464"/>
            <a:ext cx="82296" cy="82296"/>
          </a:xfrm>
          <a:prstGeom prst="ellipse">
            <a:avLst/>
          </a:prstGeom>
          <a:solidFill>
            <a:srgbClr val="E3A857"/>
          </a:solidFill>
          <a:ln/>
        </p:spPr>
      </p:sp>
      <p:sp>
        <p:nvSpPr>
          <p:cNvPr id="37" name="Text 35"/>
          <p:cNvSpPr/>
          <p:nvPr/>
        </p:nvSpPr>
        <p:spPr>
          <a:xfrm>
            <a:off x="1005840" y="4727448"/>
            <a:ext cx="7772400" cy="320040"/>
          </a:xfrm>
          <a:prstGeom prst="rect">
            <a:avLst/>
          </a:prstGeom>
          <a:noFill/>
          <a:ln/>
        </p:spPr>
        <p:txBody>
          <a:bodyPr wrap="square" lIns="0" tIns="0" rIns="0" bIns="0" rtlCol="0" anchor="ctr"/>
          <a:lstStyle/>
          <a:p>
            <a:pPr marL="0" indent="0">
              <a:buNone/>
            </a:pPr>
            <a:r>
              <a:rPr lang="en-US" sz="1300" dirty="0">
                <a:solidFill>
                  <a:srgbClr val="E8F0F2"/>
                </a:solidFill>
                <a:latin typeface="Calibri" pitchFamily="34" charset="0"/>
                <a:ea typeface="Calibri" pitchFamily="34" charset="-122"/>
                <a:cs typeface="Calibri" pitchFamily="34" charset="-120"/>
              </a:rPr>
              <a:t>Horizontal gene transfer</a:t>
            </a:r>
            <a:endParaRPr lang="en-US" sz="1300" dirty="0"/>
          </a:p>
        </p:txBody>
      </p:sp>
      <p:sp>
        <p:nvSpPr>
          <p:cNvPr id="38" name="Shape 36"/>
          <p:cNvSpPr/>
          <p:nvPr/>
        </p:nvSpPr>
        <p:spPr>
          <a:xfrm>
            <a:off x="777240" y="5221224"/>
            <a:ext cx="82296" cy="82296"/>
          </a:xfrm>
          <a:prstGeom prst="ellipse">
            <a:avLst/>
          </a:prstGeom>
          <a:solidFill>
            <a:srgbClr val="E3A857"/>
          </a:solidFill>
          <a:ln/>
        </p:spPr>
      </p:sp>
      <p:sp>
        <p:nvSpPr>
          <p:cNvPr id="39" name="Text 37"/>
          <p:cNvSpPr/>
          <p:nvPr/>
        </p:nvSpPr>
        <p:spPr>
          <a:xfrm>
            <a:off x="1005840" y="5093208"/>
            <a:ext cx="7772400" cy="320040"/>
          </a:xfrm>
          <a:prstGeom prst="rect">
            <a:avLst/>
          </a:prstGeom>
          <a:noFill/>
          <a:ln/>
        </p:spPr>
        <p:txBody>
          <a:bodyPr wrap="square" lIns="0" tIns="0" rIns="0" bIns="0" rtlCol="0" anchor="ctr"/>
          <a:lstStyle/>
          <a:p>
            <a:pPr marL="0" indent="0">
              <a:buNone/>
            </a:pPr>
            <a:r>
              <a:rPr lang="en-US" sz="1300" dirty="0">
                <a:solidFill>
                  <a:srgbClr val="E8F0F2"/>
                </a:solidFill>
                <a:latin typeface="Calibri" pitchFamily="34" charset="0"/>
                <a:ea typeface="Calibri" pitchFamily="34" charset="-122"/>
                <a:cs typeface="Calibri" pitchFamily="34" charset="-120"/>
              </a:rPr>
              <a:t>Noncoding DNA, multigene families &amp; collinearity</a:t>
            </a:r>
            <a:endParaRPr lang="en-US" sz="13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29184"/>
            <a:ext cx="10058400" cy="292608"/>
          </a:xfrm>
          <a:prstGeom prst="rect">
            <a:avLst/>
          </a:prstGeom>
          <a:noFill/>
          <a:ln/>
        </p:spPr>
        <p:txBody>
          <a:bodyPr wrap="square" lIns="0" tIns="0" rIns="0" bIns="0" rtlCol="0" anchor="ctr"/>
          <a:lstStyle/>
          <a:p>
            <a:pPr marL="0" indent="0">
              <a:buNone/>
            </a:pPr>
            <a:r>
              <a:rPr lang="en-US" sz="1200" b="1" kern="0" spc="200" dirty="0">
                <a:solidFill>
                  <a:srgbClr val="C4863A"/>
                </a:solidFill>
                <a:latin typeface="Calibri" pitchFamily="34" charset="0"/>
                <a:ea typeface="Calibri" pitchFamily="34" charset="-122"/>
                <a:cs typeface="Calibri" pitchFamily="34" charset="-120"/>
              </a:rPr>
              <a:t>20.3 COMPARATIVE GENOMICS</a:t>
            </a:r>
            <a:endParaRPr lang="en-US" sz="1200" dirty="0"/>
          </a:p>
        </p:txBody>
      </p:sp>
      <p:sp>
        <p:nvSpPr>
          <p:cNvPr id="3" name="Text 1"/>
          <p:cNvSpPr/>
          <p:nvPr/>
        </p:nvSpPr>
        <p:spPr>
          <a:xfrm>
            <a:off x="548640" y="603504"/>
            <a:ext cx="11064240" cy="777240"/>
          </a:xfrm>
          <a:prstGeom prst="rect">
            <a:avLst/>
          </a:prstGeom>
          <a:noFill/>
          <a:ln/>
        </p:spPr>
        <p:txBody>
          <a:bodyPr wrap="square" lIns="0" tIns="0" rIns="0" bIns="0" rtlCol="0" anchor="ctr"/>
          <a:lstStyle/>
          <a:p>
            <a:pPr marL="0" indent="0" algn="l">
              <a:buNone/>
            </a:pPr>
            <a:r>
              <a:rPr lang="en-US" sz="2800" b="1" dirty="0">
                <a:solidFill>
                  <a:srgbClr val="0B2E44"/>
                </a:solidFill>
                <a:latin typeface="Cambria" pitchFamily="34" charset="0"/>
                <a:ea typeface="Cambria" pitchFamily="34" charset="-122"/>
                <a:cs typeface="Cambria" pitchFamily="34" charset="-120"/>
              </a:rPr>
              <a:t>Prokaryotic Genomes</a:t>
            </a:r>
            <a:endParaRPr lang="en-US" sz="2800" dirty="0"/>
          </a:p>
        </p:txBody>
      </p:sp>
      <p:sp>
        <p:nvSpPr>
          <p:cNvPr id="4" name="Text 2"/>
          <p:cNvSpPr/>
          <p:nvPr/>
        </p:nvSpPr>
        <p:spPr>
          <a:xfrm>
            <a:off x="548640" y="1554480"/>
            <a:ext cx="11064240" cy="4572000"/>
          </a:xfrm>
          <a:prstGeom prst="rect">
            <a:avLst/>
          </a:prstGeom>
          <a:noFill/>
          <a:ln/>
        </p:spPr>
        <p:txBody>
          <a:bodyPr wrap="square" lIns="0" tIns="0" rIns="0" bIns="0" rtlCol="0" anchor="t"/>
          <a:lstStyle/>
          <a:p>
            <a:pPr marL="228600" indent="-228600">
              <a:lnSpc>
                <a:spcPct val="108000"/>
              </a:lnSpc>
              <a:spcAft>
                <a:spcPts val="1000"/>
              </a:spcAft>
              <a:buSzPct val="100000"/>
              <a:buChar char="•"/>
            </a:pPr>
            <a:r>
              <a:rPr lang="en-US" sz="1300" b="1" dirty="0">
                <a:solidFill>
                  <a:srgbClr val="0B2E44"/>
                </a:solidFill>
                <a:latin typeface="Calibri" pitchFamily="34" charset="0"/>
                <a:ea typeface="Calibri" pitchFamily="34" charset="-122"/>
                <a:cs typeface="Calibri" pitchFamily="34" charset="-120"/>
              </a:rPr>
              <a:t>Definition:  </a:t>
            </a:r>
            <a:r>
              <a:rPr lang="en-US" sz="1300" dirty="0">
                <a:solidFill>
                  <a:srgbClr val="1B2430"/>
                </a:solidFill>
                <a:latin typeface="Calibri" pitchFamily="34" charset="0"/>
                <a:ea typeface="Calibri" pitchFamily="34" charset="-122"/>
                <a:cs typeface="Calibri" pitchFamily="34" charset="-120"/>
              </a:rPr>
              <a:t>Comparative genomics studies similarities and differences in gene content, function, and organization among genomes of different organisms, revealing evolutionary relationships and the factors shaping genome evolution.</a:t>
            </a:r>
            <a:endParaRPr lang="en-US" sz="1300" dirty="0"/>
          </a:p>
          <a:p>
            <a:pPr marL="228600" indent="-228600">
              <a:lnSpc>
                <a:spcPct val="108000"/>
              </a:lnSpc>
              <a:spcAft>
                <a:spcPts val="1000"/>
              </a:spcAft>
              <a:buSzPct val="100000"/>
              <a:buChar char="•"/>
            </a:pPr>
            <a:r>
              <a:rPr lang="en-US" sz="1300" b="1" dirty="0">
                <a:solidFill>
                  <a:srgbClr val="0B2E44"/>
                </a:solidFill>
                <a:latin typeface="Calibri" pitchFamily="34" charset="0"/>
                <a:ea typeface="Calibri" pitchFamily="34" charset="-122"/>
                <a:cs typeface="Calibri" pitchFamily="34" charset="-120"/>
              </a:rPr>
              <a:t>Chromosome structure:  </a:t>
            </a:r>
            <a:r>
              <a:rPr lang="en-US" sz="1300" dirty="0">
                <a:solidFill>
                  <a:srgbClr val="1B2430"/>
                </a:solidFill>
                <a:latin typeface="Calibri" pitchFamily="34" charset="0"/>
                <a:ea typeface="Calibri" pitchFamily="34" charset="-122"/>
                <a:cs typeface="Calibri" pitchFamily="34" charset="-120"/>
              </a:rPr>
              <a:t>Most prokaryotic genomes consist of a single circular chromosome, though there are exceptions: Vibrio cholerae has two circular chromosomes; Borrelia burgdorferi has one large linear chromosome plus 21 smaller chromosomes.</a:t>
            </a:r>
            <a:endParaRPr lang="en-US" sz="1300" dirty="0"/>
          </a:p>
          <a:p>
            <a:pPr marL="228600" indent="-228600">
              <a:lnSpc>
                <a:spcPct val="108000"/>
              </a:lnSpc>
              <a:spcAft>
                <a:spcPts val="1000"/>
              </a:spcAft>
              <a:buSzPct val="100000"/>
              <a:buChar char="•"/>
            </a:pPr>
            <a:r>
              <a:rPr lang="en-US" sz="1300" b="1" dirty="0">
                <a:solidFill>
                  <a:srgbClr val="0B2E44"/>
                </a:solidFill>
                <a:latin typeface="Calibri" pitchFamily="34" charset="0"/>
                <a:ea typeface="Calibri" pitchFamily="34" charset="-122"/>
                <a:cs typeface="Calibri" pitchFamily="34" charset="-120"/>
              </a:rPr>
              <a:t>Genome size range:  </a:t>
            </a:r>
            <a:r>
              <a:rPr lang="en-US" sz="1300" dirty="0">
                <a:solidFill>
                  <a:srgbClr val="1B2430"/>
                </a:solidFill>
                <a:latin typeface="Calibri" pitchFamily="34" charset="0"/>
                <a:ea typeface="Calibri" pitchFamily="34" charset="-122"/>
                <a:cs typeface="Calibri" pitchFamily="34" charset="-120"/>
              </a:rPr>
              <a:t>From 490,885 bp in Nanoarchaeum equitans (an archaean living within another archaean) to 9,105,828 bp in Bradyrhizobium japonicum (a soil bacterium). E. coli, the classic genetic model, has a fairly typical 4.6 million bp genome.</a:t>
            </a:r>
            <a:endParaRPr lang="en-US" sz="1300" dirty="0"/>
          </a:p>
          <a:p>
            <a:pPr marL="228600" indent="-228600">
              <a:lnSpc>
                <a:spcPct val="108000"/>
              </a:lnSpc>
              <a:spcAft>
                <a:spcPts val="1000"/>
              </a:spcAft>
              <a:buSzPct val="100000"/>
              <a:buChar char="•"/>
            </a:pPr>
            <a:r>
              <a:rPr lang="en-US" sz="1300" b="1" dirty="0">
                <a:solidFill>
                  <a:srgbClr val="0B2E44"/>
                </a:solidFill>
                <a:latin typeface="Calibri" pitchFamily="34" charset="0"/>
                <a:ea typeface="Calibri" pitchFamily="34" charset="-122"/>
                <a:cs typeface="Calibri" pitchFamily="34" charset="-120"/>
              </a:rPr>
              <a:t>Gene number:  </a:t>
            </a:r>
            <a:r>
              <a:rPr lang="en-US" sz="1300" dirty="0">
                <a:solidFill>
                  <a:srgbClr val="1B2430"/>
                </a:solidFill>
                <a:latin typeface="Calibri" pitchFamily="34" charset="0"/>
                <a:ea typeface="Calibri" pitchFamily="34" charset="-122"/>
                <a:cs typeface="Calibri" pitchFamily="34" charset="-120"/>
              </a:rPr>
              <a:t>Typically 1000–2000 genes (range ~480 to ~8300); gene density is fairly constant across species at about one gene per 1000 bp — so, unlike eukaryotes, prokaryotes with larger genomes generally have more genes.</a:t>
            </a:r>
            <a:endParaRPr lang="en-US" sz="1300" dirty="0"/>
          </a:p>
        </p:txBody>
      </p:sp>
      <p:sp>
        <p:nvSpPr>
          <p:cNvPr id="5" name="Text 3"/>
          <p:cNvSpPr/>
          <p:nvPr/>
        </p:nvSpPr>
        <p:spPr>
          <a:xfrm>
            <a:off x="457200" y="6473952"/>
            <a:ext cx="5486400" cy="274320"/>
          </a:xfrm>
          <a:prstGeom prst="rect">
            <a:avLst/>
          </a:prstGeom>
          <a:noFill/>
          <a:ln/>
        </p:spPr>
        <p:txBody>
          <a:bodyPr wrap="square" lIns="0" tIns="0" rIns="0" bIns="0" rtlCol="0" anchor="ctr"/>
          <a:lstStyle/>
          <a:p>
            <a:pPr marL="0" indent="0" algn="l">
              <a:buNone/>
            </a:pPr>
            <a:r>
              <a:rPr lang="en-US" sz="900" kern="0" spc="100" dirty="0">
                <a:solidFill>
                  <a:srgbClr val="5B6B77"/>
                </a:solidFill>
                <a:latin typeface="Calibri" pitchFamily="34" charset="0"/>
                <a:ea typeface="Calibri" pitchFamily="34" charset="-122"/>
                <a:cs typeface="Calibri" pitchFamily="34" charset="-120"/>
              </a:rPr>
              <a:t>GENOMICS</a:t>
            </a:r>
            <a:endParaRPr lang="en-US" sz="900" dirty="0"/>
          </a:p>
        </p:txBody>
      </p:sp>
      <p:sp>
        <p:nvSpPr>
          <p:cNvPr id="6" name="Text 4"/>
          <p:cNvSpPr/>
          <p:nvPr/>
        </p:nvSpPr>
        <p:spPr>
          <a:xfrm>
            <a:off x="11274552" y="6473952"/>
            <a:ext cx="457200" cy="274320"/>
          </a:xfrm>
          <a:prstGeom prst="rect">
            <a:avLst/>
          </a:prstGeom>
          <a:noFill/>
          <a:ln/>
        </p:spPr>
        <p:txBody>
          <a:bodyPr wrap="square" lIns="0" tIns="0" rIns="0" bIns="0" rtlCol="0" anchor="ctr"/>
          <a:lstStyle/>
          <a:p>
            <a:pPr marL="0" indent="0" algn="r">
              <a:buNone/>
            </a:pPr>
            <a:r>
              <a:rPr lang="en-US" sz="900" dirty="0">
                <a:solidFill>
                  <a:srgbClr val="5B6B77"/>
                </a:solidFill>
                <a:latin typeface="Calibri" pitchFamily="34" charset="0"/>
                <a:ea typeface="Calibri" pitchFamily="34" charset="-122"/>
                <a:cs typeface="Calibri" pitchFamily="34" charset="-120"/>
              </a:rPr>
              <a:t>30</a:t>
            </a:r>
            <a:endParaRPr lang="en-US" sz="9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29184"/>
            <a:ext cx="10058400" cy="292608"/>
          </a:xfrm>
          <a:prstGeom prst="rect">
            <a:avLst/>
          </a:prstGeom>
          <a:noFill/>
          <a:ln/>
        </p:spPr>
        <p:txBody>
          <a:bodyPr wrap="square" lIns="0" tIns="0" rIns="0" bIns="0" rtlCol="0" anchor="ctr"/>
          <a:lstStyle/>
          <a:p>
            <a:pPr marL="0" indent="0">
              <a:buNone/>
            </a:pPr>
            <a:r>
              <a:rPr lang="en-US" sz="1200" b="1" kern="0" spc="200" dirty="0">
                <a:solidFill>
                  <a:srgbClr val="C4863A"/>
                </a:solidFill>
                <a:latin typeface="Calibri" pitchFamily="34" charset="0"/>
                <a:ea typeface="Calibri" pitchFamily="34" charset="-122"/>
                <a:cs typeface="Calibri" pitchFamily="34" charset="-120"/>
              </a:rPr>
              <a:t>20.3 COMPARATIVE GENOMICS</a:t>
            </a:r>
            <a:endParaRPr lang="en-US" sz="1200" dirty="0"/>
          </a:p>
        </p:txBody>
      </p:sp>
      <p:sp>
        <p:nvSpPr>
          <p:cNvPr id="3" name="Text 1"/>
          <p:cNvSpPr/>
          <p:nvPr/>
        </p:nvSpPr>
        <p:spPr>
          <a:xfrm>
            <a:off x="548640" y="603504"/>
            <a:ext cx="11064240" cy="777240"/>
          </a:xfrm>
          <a:prstGeom prst="rect">
            <a:avLst/>
          </a:prstGeom>
          <a:noFill/>
          <a:ln/>
        </p:spPr>
        <p:txBody>
          <a:bodyPr wrap="square" lIns="0" tIns="0" rIns="0" bIns="0" rtlCol="0" anchor="ctr"/>
          <a:lstStyle/>
          <a:p>
            <a:pPr marL="0" indent="0" algn="l">
              <a:buNone/>
            </a:pPr>
            <a:r>
              <a:rPr lang="en-US" sz="2800" b="1" dirty="0">
                <a:solidFill>
                  <a:srgbClr val="0B2E44"/>
                </a:solidFill>
                <a:latin typeface="Cambria" pitchFamily="34" charset="0"/>
                <a:ea typeface="Cambria" pitchFamily="34" charset="-122"/>
                <a:cs typeface="Cambria" pitchFamily="34" charset="-120"/>
              </a:rPr>
              <a:t>Genome Size and Environmental Complexity</a:t>
            </a:r>
            <a:endParaRPr lang="en-US" sz="2800" dirty="0"/>
          </a:p>
        </p:txBody>
      </p:sp>
      <p:sp>
        <p:nvSpPr>
          <p:cNvPr id="4" name="Text 2"/>
          <p:cNvSpPr/>
          <p:nvPr/>
        </p:nvSpPr>
        <p:spPr>
          <a:xfrm>
            <a:off x="548640" y="1554480"/>
            <a:ext cx="11064240" cy="4572000"/>
          </a:xfrm>
          <a:prstGeom prst="rect">
            <a:avLst/>
          </a:prstGeom>
          <a:noFill/>
          <a:ln/>
        </p:spPr>
        <p:txBody>
          <a:bodyPr wrap="square" lIns="0" tIns="0" rIns="0" bIns="0" rtlCol="0" anchor="t"/>
          <a:lstStyle/>
          <a:p>
            <a:pPr marL="228600" indent="-228600">
              <a:lnSpc>
                <a:spcPct val="108000"/>
              </a:lnSpc>
              <a:spcAft>
                <a:spcPts val="1000"/>
              </a:spcAft>
              <a:buSzPct val="100000"/>
              <a:buChar char="•"/>
            </a:pPr>
            <a:r>
              <a:rPr lang="en-US" sz="1350" b="1" dirty="0">
                <a:solidFill>
                  <a:srgbClr val="0B2E44"/>
                </a:solidFill>
                <a:latin typeface="Calibri" pitchFamily="34" charset="0"/>
                <a:ea typeface="Calibri" pitchFamily="34" charset="-122"/>
                <a:cs typeface="Calibri" pitchFamily="34" charset="-120"/>
              </a:rPr>
              <a:t>Selection for rapid division:  </a:t>
            </a:r>
            <a:r>
              <a:rPr lang="en-US" sz="1350" dirty="0">
                <a:solidFill>
                  <a:srgbClr val="1B2430"/>
                </a:solidFill>
                <a:latin typeface="Calibri" pitchFamily="34" charset="0"/>
                <a:ea typeface="Calibri" pitchFamily="34" charset="-122"/>
                <a:cs typeface="Calibri" pitchFamily="34" charset="-120"/>
              </a:rPr>
              <a:t>Cell-division time is often longer in organisms with larger genomes (more DNA to replicate); selection may favor smaller genomes where rapid reproduction is advantageous.</a:t>
            </a:r>
            <a:endParaRPr lang="en-US" sz="1350" dirty="0"/>
          </a:p>
          <a:p>
            <a:pPr marL="228600" indent="-228600">
              <a:lnSpc>
                <a:spcPct val="108000"/>
              </a:lnSpc>
              <a:spcAft>
                <a:spcPts val="1000"/>
              </a:spcAft>
              <a:buSzPct val="100000"/>
              <a:buChar char="•"/>
            </a:pPr>
            <a:r>
              <a:rPr lang="en-US" sz="1350" b="1" dirty="0">
                <a:solidFill>
                  <a:srgbClr val="0B2E44"/>
                </a:solidFill>
                <a:latin typeface="Calibri" pitchFamily="34" charset="0"/>
                <a:ea typeface="Calibri" pitchFamily="34" charset="-122"/>
                <a:cs typeface="Calibri" pitchFamily="34" charset="-120"/>
              </a:rPr>
              <a:t>Small genomes → restricted habitats:  </a:t>
            </a:r>
            <a:r>
              <a:rPr lang="en-US" sz="1350" dirty="0">
                <a:solidFill>
                  <a:srgbClr val="1B2430"/>
                </a:solidFill>
                <a:latin typeface="Calibri" pitchFamily="34" charset="0"/>
                <a:ea typeface="Calibri" pitchFamily="34" charset="-122"/>
                <a:cs typeface="Calibri" pitchFamily="34" charset="-120"/>
              </a:rPr>
              <a:t>Prokaryotes with the smallest genomes tend to occupy restricted habitats, such as living inside other organisms — a constant environment and host-supplied metabolic functions allow survival with fewer genes.</a:t>
            </a:r>
            <a:endParaRPr lang="en-US" sz="1350" dirty="0"/>
          </a:p>
          <a:p>
            <a:pPr marL="228600" indent="-228600">
              <a:lnSpc>
                <a:spcPct val="108000"/>
              </a:lnSpc>
              <a:spcAft>
                <a:spcPts val="1000"/>
              </a:spcAft>
              <a:buSzPct val="100000"/>
              <a:buChar char="•"/>
            </a:pPr>
            <a:r>
              <a:rPr lang="en-US" sz="1350" b="1" dirty="0">
                <a:solidFill>
                  <a:srgbClr val="0B2E44"/>
                </a:solidFill>
                <a:latin typeface="Calibri" pitchFamily="34" charset="0"/>
                <a:ea typeface="Calibri" pitchFamily="34" charset="-122"/>
                <a:cs typeface="Calibri" pitchFamily="34" charset="-120"/>
              </a:rPr>
              <a:t>Large genomes → complex, variable environments:  </a:t>
            </a:r>
            <a:r>
              <a:rPr lang="en-US" sz="1350" dirty="0">
                <a:solidFill>
                  <a:srgbClr val="1B2430"/>
                </a:solidFill>
                <a:latin typeface="Calibri" pitchFamily="34" charset="0"/>
                <a:ea typeface="Calibri" pitchFamily="34" charset="-122"/>
                <a:cs typeface="Calibri" pitchFamily="34" charset="-120"/>
              </a:rPr>
              <a:t>Bacteria with large genomes tend to occupy complex environments (e.g., soil, plant root nodules), where occasionally useful genes and abundant resources reduce pressure for rapid division.</a:t>
            </a:r>
            <a:endParaRPr lang="en-US" sz="1350" dirty="0"/>
          </a:p>
          <a:p>
            <a:pPr marL="228600" indent="-228600">
              <a:lnSpc>
                <a:spcPct val="108000"/>
              </a:lnSpc>
              <a:spcAft>
                <a:spcPts val="1000"/>
              </a:spcAft>
              <a:buSzPct val="100000"/>
              <a:buChar char="•"/>
            </a:pPr>
            <a:r>
              <a:rPr lang="en-US" sz="1350" b="1" dirty="0">
                <a:solidFill>
                  <a:srgbClr val="0B2E44"/>
                </a:solidFill>
                <a:latin typeface="Calibri" pitchFamily="34" charset="0"/>
                <a:ea typeface="Calibri" pitchFamily="34" charset="-122"/>
                <a:cs typeface="Calibri" pitchFamily="34" charset="-120"/>
              </a:rPr>
              <a:t>Case study — Streptomyces coeliocolor:  </a:t>
            </a:r>
            <a:r>
              <a:rPr lang="en-US" sz="1350" dirty="0">
                <a:solidFill>
                  <a:srgbClr val="1B2430"/>
                </a:solidFill>
                <a:latin typeface="Calibri" pitchFamily="34" charset="0"/>
                <a:ea typeface="Calibri" pitchFamily="34" charset="-122"/>
                <a:cs typeface="Calibri" pitchFamily="34" charset="-120"/>
              </a:rPr>
              <a:t>The “Boy Scout” bacterium (genome 8,677,507 bp) has a diverse gene set — literally “be prepared” — including genes for breaking down complex carbohydrates (letting it consume decaying plant, animal, insect, and fungal matter) and genes for antibiotic-like secondary metabolites protecting against desiccation and cold.</a:t>
            </a:r>
            <a:endParaRPr lang="en-US" sz="1350" dirty="0"/>
          </a:p>
        </p:txBody>
      </p:sp>
      <p:sp>
        <p:nvSpPr>
          <p:cNvPr id="5" name="Text 3"/>
          <p:cNvSpPr/>
          <p:nvPr/>
        </p:nvSpPr>
        <p:spPr>
          <a:xfrm>
            <a:off x="457200" y="6473952"/>
            <a:ext cx="5486400" cy="274320"/>
          </a:xfrm>
          <a:prstGeom prst="rect">
            <a:avLst/>
          </a:prstGeom>
          <a:noFill/>
          <a:ln/>
        </p:spPr>
        <p:txBody>
          <a:bodyPr wrap="square" lIns="0" tIns="0" rIns="0" bIns="0" rtlCol="0" anchor="ctr"/>
          <a:lstStyle/>
          <a:p>
            <a:pPr marL="0" indent="0" algn="l">
              <a:buNone/>
            </a:pPr>
            <a:r>
              <a:rPr lang="en-US" sz="900" kern="0" spc="100" dirty="0">
                <a:solidFill>
                  <a:srgbClr val="5B6B77"/>
                </a:solidFill>
                <a:latin typeface="Calibri" pitchFamily="34" charset="0"/>
                <a:ea typeface="Calibri" pitchFamily="34" charset="-122"/>
                <a:cs typeface="Calibri" pitchFamily="34" charset="-120"/>
              </a:rPr>
              <a:t>GENOMICS</a:t>
            </a:r>
            <a:endParaRPr lang="en-US" sz="900" dirty="0"/>
          </a:p>
        </p:txBody>
      </p:sp>
      <p:sp>
        <p:nvSpPr>
          <p:cNvPr id="6" name="Text 4"/>
          <p:cNvSpPr/>
          <p:nvPr/>
        </p:nvSpPr>
        <p:spPr>
          <a:xfrm>
            <a:off x="11274552" y="6473952"/>
            <a:ext cx="457200" cy="274320"/>
          </a:xfrm>
          <a:prstGeom prst="rect">
            <a:avLst/>
          </a:prstGeom>
          <a:noFill/>
          <a:ln/>
        </p:spPr>
        <p:txBody>
          <a:bodyPr wrap="square" lIns="0" tIns="0" rIns="0" bIns="0" rtlCol="0" anchor="ctr"/>
          <a:lstStyle/>
          <a:p>
            <a:pPr marL="0" indent="0" algn="r">
              <a:buNone/>
            </a:pPr>
            <a:r>
              <a:rPr lang="en-US" sz="900" dirty="0">
                <a:solidFill>
                  <a:srgbClr val="5B6B77"/>
                </a:solidFill>
                <a:latin typeface="Calibri" pitchFamily="34" charset="0"/>
                <a:ea typeface="Calibri" pitchFamily="34" charset="-122"/>
                <a:cs typeface="Calibri" pitchFamily="34" charset="-120"/>
              </a:rPr>
              <a:t>31</a:t>
            </a:r>
            <a:endParaRPr lang="en-US" sz="9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29184"/>
            <a:ext cx="10058400" cy="292608"/>
          </a:xfrm>
          <a:prstGeom prst="rect">
            <a:avLst/>
          </a:prstGeom>
          <a:noFill/>
          <a:ln/>
        </p:spPr>
        <p:txBody>
          <a:bodyPr wrap="square" lIns="0" tIns="0" rIns="0" bIns="0" rtlCol="0" anchor="ctr"/>
          <a:lstStyle/>
          <a:p>
            <a:pPr marL="0" indent="0">
              <a:buNone/>
            </a:pPr>
            <a:r>
              <a:rPr lang="en-US" sz="1200" b="1" kern="0" spc="200" dirty="0">
                <a:solidFill>
                  <a:srgbClr val="C4863A"/>
                </a:solidFill>
                <a:latin typeface="Calibri" pitchFamily="34" charset="0"/>
                <a:ea typeface="Calibri" pitchFamily="34" charset="-122"/>
                <a:cs typeface="Calibri" pitchFamily="34" charset="-120"/>
              </a:rPr>
              <a:t>20.3 COMPARATIVE GENOMICS</a:t>
            </a:r>
            <a:endParaRPr lang="en-US" sz="1200" dirty="0"/>
          </a:p>
        </p:txBody>
      </p:sp>
      <p:sp>
        <p:nvSpPr>
          <p:cNvPr id="3" name="Text 1"/>
          <p:cNvSpPr/>
          <p:nvPr/>
        </p:nvSpPr>
        <p:spPr>
          <a:xfrm>
            <a:off x="548640" y="603504"/>
            <a:ext cx="11064240" cy="777240"/>
          </a:xfrm>
          <a:prstGeom prst="rect">
            <a:avLst/>
          </a:prstGeom>
          <a:noFill/>
          <a:ln/>
        </p:spPr>
        <p:txBody>
          <a:bodyPr wrap="square" lIns="0" tIns="0" rIns="0" bIns="0" rtlCol="0" anchor="ctr"/>
          <a:lstStyle/>
          <a:p>
            <a:pPr marL="0" indent="0" algn="l">
              <a:buNone/>
            </a:pPr>
            <a:r>
              <a:rPr lang="en-US" sz="2800" b="1" dirty="0">
                <a:solidFill>
                  <a:srgbClr val="0B2E44"/>
                </a:solidFill>
                <a:latin typeface="Cambria" pitchFamily="34" charset="0"/>
                <a:ea typeface="Cambria" pitchFamily="34" charset="-122"/>
                <a:cs typeface="Cambria" pitchFamily="34" charset="-120"/>
              </a:rPr>
              <a:t>Table 20.1 — Representative Prokaryotic Genomes</a:t>
            </a:r>
            <a:endParaRPr lang="en-US" sz="2800" dirty="0"/>
          </a:p>
        </p:txBody>
      </p:sp>
      <p:graphicFrame>
        <p:nvGraphicFramePr>
          <p:cNvPr id="37" name="Table 0"/>
          <p:cNvGraphicFramePr>
            <a:graphicFrameLocks noGrp="1"/>
          </p:cNvGraphicFramePr>
          <p:nvPr>
            <p:extLst>
              <p:ext uri="{D42A27DB-BD31-4B8C-83A1-F6EECF244321}">
                <p14:modId xmlns:p14="http://schemas.microsoft.com/office/powerpoint/2010/main" val="1579011935"/>
              </p:ext>
            </p:extLst>
          </p:nvPr>
        </p:nvGraphicFramePr>
        <p:xfrm>
          <a:off x="548640" y="1508760"/>
          <a:ext cx="11064240" cy="3730752"/>
        </p:xfrm>
        <a:graphic>
          <a:graphicData uri="http://schemas.openxmlformats.org/drawingml/2006/table">
            <a:tbl>
              <a:tblPr/>
              <a:tblGrid>
                <a:gridCol w="5120640">
                  <a:extLst>
                    <a:ext uri="{9D8B030D-6E8A-4147-A177-3AD203B41FA5}">
                      <a16:colId xmlns:a16="http://schemas.microsoft.com/office/drawing/2014/main" val="20000"/>
                    </a:ext>
                  </a:extLst>
                </a:gridCol>
                <a:gridCol w="2926080">
                  <a:extLst>
                    <a:ext uri="{9D8B030D-6E8A-4147-A177-3AD203B41FA5}">
                      <a16:colId xmlns:a16="http://schemas.microsoft.com/office/drawing/2014/main" val="20001"/>
                    </a:ext>
                  </a:extLst>
                </a:gridCol>
                <a:gridCol w="3017520">
                  <a:extLst>
                    <a:ext uri="{9D8B030D-6E8A-4147-A177-3AD203B41FA5}">
                      <a16:colId xmlns:a16="http://schemas.microsoft.com/office/drawing/2014/main" val="20002"/>
                    </a:ext>
                  </a:extLst>
                </a:gridCol>
              </a:tblGrid>
              <a:tr h="310896">
                <a:tc>
                  <a:txBody>
                    <a:bodyPr/>
                    <a:lstStyle/>
                    <a:p>
                      <a:pPr marL="0" indent="0" algn="l">
                        <a:buNone/>
                      </a:pPr>
                      <a:r>
                        <a:rPr lang="en-US" sz="1100" b="1" dirty="0">
                          <a:solidFill>
                            <a:srgbClr val="FFFFFF"/>
                          </a:solidFill>
                        </a:rPr>
                        <a:t>Species</a:t>
                      </a:r>
                      <a:endParaRPr lang="en-US" sz="110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0B2E44"/>
                    </a:solidFill>
                  </a:tcPr>
                </a:tc>
                <a:tc>
                  <a:txBody>
                    <a:bodyPr/>
                    <a:lstStyle/>
                    <a:p>
                      <a:pPr marL="0" indent="0" algn="l">
                        <a:buNone/>
                      </a:pPr>
                      <a:r>
                        <a:rPr lang="en-US" sz="1100" b="1" dirty="0">
                          <a:solidFill>
                            <a:srgbClr val="FFFFFF"/>
                          </a:solidFill>
                        </a:rPr>
                        <a:t>Genome Size (Mb)</a:t>
                      </a:r>
                      <a:endParaRPr lang="en-US" sz="110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0B2E44"/>
                    </a:solidFill>
                  </a:tcPr>
                </a:tc>
                <a:tc>
                  <a:txBody>
                    <a:bodyPr/>
                    <a:lstStyle/>
                    <a:p>
                      <a:pPr marL="0" indent="0" algn="l">
                        <a:buNone/>
                      </a:pPr>
                      <a:r>
                        <a:rPr lang="en-US" sz="1100" b="1" dirty="0">
                          <a:solidFill>
                            <a:srgbClr val="FFFFFF"/>
                          </a:solidFill>
                        </a:rPr>
                        <a:t>Number of Predicted Genes</a:t>
                      </a:r>
                      <a:endParaRPr lang="en-US" sz="110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0B2E44"/>
                    </a:solidFill>
                  </a:tcPr>
                </a:tc>
                <a:extLst>
                  <a:ext uri="{0D108BD9-81ED-4DB2-BD59-A6C34878D82A}">
                    <a16:rowId xmlns:a16="http://schemas.microsoft.com/office/drawing/2014/main" val="10000"/>
                  </a:ext>
                </a:extLst>
              </a:tr>
              <a:tr h="310896">
                <a:tc>
                  <a:txBody>
                    <a:bodyPr/>
                    <a:lstStyle/>
                    <a:p>
                      <a:pPr marL="0" indent="0" algn="l">
                        <a:buNone/>
                      </a:pPr>
                      <a:r>
                        <a:rPr lang="en-US" sz="1050" i="1" dirty="0">
                          <a:solidFill>
                            <a:srgbClr val="1B2430"/>
                          </a:solidFill>
                        </a:rPr>
                        <a:t>Archaeoglobus fulgidus (archaeon)</a:t>
                      </a:r>
                      <a:endParaRPr lang="en-US" sz="105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FFFFFF"/>
                    </a:solidFill>
                  </a:tcPr>
                </a:tc>
                <a:tc>
                  <a:txBody>
                    <a:bodyPr/>
                    <a:lstStyle/>
                    <a:p>
                      <a:pPr marL="0" indent="0" algn="ctr">
                        <a:buNone/>
                      </a:pPr>
                      <a:r>
                        <a:rPr lang="en-US" sz="1050" dirty="0">
                          <a:solidFill>
                            <a:srgbClr val="1B2430"/>
                          </a:solidFill>
                        </a:rPr>
                        <a:t>2.18</a:t>
                      </a:r>
                      <a:endParaRPr lang="en-US" sz="105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FFFFFF"/>
                    </a:solidFill>
                  </a:tcPr>
                </a:tc>
                <a:tc>
                  <a:txBody>
                    <a:bodyPr/>
                    <a:lstStyle/>
                    <a:p>
                      <a:pPr marL="0" indent="0" algn="ctr">
                        <a:buNone/>
                      </a:pPr>
                      <a:r>
                        <a:rPr lang="en-US" sz="1050" dirty="0">
                          <a:solidFill>
                            <a:srgbClr val="1B2430"/>
                          </a:solidFill>
                        </a:rPr>
                        <a:t>2,407</a:t>
                      </a:r>
                      <a:endParaRPr lang="en-US" sz="105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10896">
                <a:tc>
                  <a:txBody>
                    <a:bodyPr/>
                    <a:lstStyle/>
                    <a:p>
                      <a:pPr marL="0" indent="0" algn="l">
                        <a:buNone/>
                      </a:pPr>
                      <a:r>
                        <a:rPr lang="en-US" sz="1050" i="1" dirty="0">
                          <a:solidFill>
                            <a:srgbClr val="1B2430"/>
                          </a:solidFill>
                        </a:rPr>
                        <a:t>Methanobacterium thermoautotrophicum</a:t>
                      </a:r>
                      <a:endParaRPr lang="en-US" sz="105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F4F7F8"/>
                    </a:solidFill>
                  </a:tcPr>
                </a:tc>
                <a:tc>
                  <a:txBody>
                    <a:bodyPr/>
                    <a:lstStyle/>
                    <a:p>
                      <a:pPr marL="0" indent="0" algn="ctr">
                        <a:buNone/>
                      </a:pPr>
                      <a:r>
                        <a:rPr lang="en-US" sz="1050" dirty="0">
                          <a:solidFill>
                            <a:srgbClr val="1B2430"/>
                          </a:solidFill>
                        </a:rPr>
                        <a:t>1.75</a:t>
                      </a:r>
                      <a:endParaRPr lang="en-US" sz="105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F4F7F8"/>
                    </a:solidFill>
                  </a:tcPr>
                </a:tc>
                <a:tc>
                  <a:txBody>
                    <a:bodyPr/>
                    <a:lstStyle/>
                    <a:p>
                      <a:pPr marL="0" indent="0" algn="ctr">
                        <a:buNone/>
                      </a:pPr>
                      <a:r>
                        <a:rPr lang="en-US" sz="1050" dirty="0">
                          <a:solidFill>
                            <a:srgbClr val="1B2430"/>
                          </a:solidFill>
                        </a:rPr>
                        <a:t>1,869</a:t>
                      </a:r>
                      <a:endParaRPr lang="en-US" sz="105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F4F7F8"/>
                    </a:solidFill>
                  </a:tcPr>
                </a:tc>
                <a:extLst>
                  <a:ext uri="{0D108BD9-81ED-4DB2-BD59-A6C34878D82A}">
                    <a16:rowId xmlns:a16="http://schemas.microsoft.com/office/drawing/2014/main" val="10002"/>
                  </a:ext>
                </a:extLst>
              </a:tr>
              <a:tr h="310896">
                <a:tc>
                  <a:txBody>
                    <a:bodyPr/>
                    <a:lstStyle/>
                    <a:p>
                      <a:pPr marL="0" indent="0" algn="l">
                        <a:buNone/>
                      </a:pPr>
                      <a:r>
                        <a:rPr lang="en-US" sz="1050" i="1" dirty="0">
                          <a:solidFill>
                            <a:srgbClr val="1B2430"/>
                          </a:solidFill>
                        </a:rPr>
                        <a:t>Nanoarchaeum equitans</a:t>
                      </a:r>
                      <a:endParaRPr lang="en-US" sz="105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FFFFFF"/>
                    </a:solidFill>
                  </a:tcPr>
                </a:tc>
                <a:tc>
                  <a:txBody>
                    <a:bodyPr/>
                    <a:lstStyle/>
                    <a:p>
                      <a:pPr marL="0" indent="0" algn="ctr">
                        <a:buNone/>
                      </a:pPr>
                      <a:r>
                        <a:rPr lang="en-US" sz="1050" dirty="0">
                          <a:solidFill>
                            <a:srgbClr val="1B2430"/>
                          </a:solidFill>
                        </a:rPr>
                        <a:t>0.49</a:t>
                      </a:r>
                      <a:endParaRPr lang="en-US" sz="105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FFFFFF"/>
                    </a:solidFill>
                  </a:tcPr>
                </a:tc>
                <a:tc>
                  <a:txBody>
                    <a:bodyPr/>
                    <a:lstStyle/>
                    <a:p>
                      <a:pPr marL="0" indent="0" algn="ctr">
                        <a:buNone/>
                      </a:pPr>
                      <a:r>
                        <a:rPr lang="en-US" sz="1050" dirty="0">
                          <a:solidFill>
                            <a:srgbClr val="1B2430"/>
                          </a:solidFill>
                        </a:rPr>
                        <a:t>536</a:t>
                      </a:r>
                      <a:endParaRPr lang="en-US" sz="105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10896">
                <a:tc>
                  <a:txBody>
                    <a:bodyPr/>
                    <a:lstStyle/>
                    <a:p>
                      <a:pPr marL="0" indent="0" algn="l">
                        <a:buNone/>
                      </a:pPr>
                      <a:r>
                        <a:rPr lang="en-US" sz="1050" i="1" dirty="0">
                          <a:solidFill>
                            <a:srgbClr val="1B2430"/>
                          </a:solidFill>
                        </a:rPr>
                        <a:t>Bacillus subtilis</a:t>
                      </a:r>
                      <a:endParaRPr lang="en-US" sz="105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F4F7F8"/>
                    </a:solidFill>
                  </a:tcPr>
                </a:tc>
                <a:tc>
                  <a:txBody>
                    <a:bodyPr/>
                    <a:lstStyle/>
                    <a:p>
                      <a:pPr marL="0" indent="0" algn="ctr">
                        <a:buNone/>
                      </a:pPr>
                      <a:r>
                        <a:rPr lang="en-US" sz="1050" dirty="0">
                          <a:solidFill>
                            <a:srgbClr val="1B2430"/>
                          </a:solidFill>
                        </a:rPr>
                        <a:t>4.21</a:t>
                      </a:r>
                      <a:endParaRPr lang="en-US" sz="105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F4F7F8"/>
                    </a:solidFill>
                  </a:tcPr>
                </a:tc>
                <a:tc>
                  <a:txBody>
                    <a:bodyPr/>
                    <a:lstStyle/>
                    <a:p>
                      <a:pPr marL="0" indent="0" algn="ctr">
                        <a:buNone/>
                      </a:pPr>
                      <a:r>
                        <a:rPr lang="en-US" sz="1050" dirty="0">
                          <a:solidFill>
                            <a:srgbClr val="1B2430"/>
                          </a:solidFill>
                        </a:rPr>
                        <a:t>4,100</a:t>
                      </a:r>
                      <a:endParaRPr lang="en-US" sz="105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F4F7F8"/>
                    </a:solidFill>
                  </a:tcPr>
                </a:tc>
                <a:extLst>
                  <a:ext uri="{0D108BD9-81ED-4DB2-BD59-A6C34878D82A}">
                    <a16:rowId xmlns:a16="http://schemas.microsoft.com/office/drawing/2014/main" val="10004"/>
                  </a:ext>
                </a:extLst>
              </a:tr>
              <a:tr h="310896">
                <a:tc>
                  <a:txBody>
                    <a:bodyPr/>
                    <a:lstStyle/>
                    <a:p>
                      <a:pPr marL="0" indent="0" algn="l">
                        <a:buNone/>
                      </a:pPr>
                      <a:r>
                        <a:rPr lang="en-US" sz="1050" i="1" dirty="0">
                          <a:solidFill>
                            <a:srgbClr val="1B2430"/>
                          </a:solidFill>
                        </a:rPr>
                        <a:t>Bradyrhizobium japonicum</a:t>
                      </a:r>
                      <a:endParaRPr lang="en-US" sz="105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FFFFFF"/>
                    </a:solidFill>
                  </a:tcPr>
                </a:tc>
                <a:tc>
                  <a:txBody>
                    <a:bodyPr/>
                    <a:lstStyle/>
                    <a:p>
                      <a:pPr marL="0" indent="0" algn="ctr">
                        <a:buNone/>
                      </a:pPr>
                      <a:r>
                        <a:rPr lang="en-US" sz="1050" dirty="0">
                          <a:solidFill>
                            <a:srgbClr val="1B2430"/>
                          </a:solidFill>
                        </a:rPr>
                        <a:t>9.11</a:t>
                      </a:r>
                      <a:endParaRPr lang="en-US" sz="105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FFFFFF"/>
                    </a:solidFill>
                  </a:tcPr>
                </a:tc>
                <a:tc>
                  <a:txBody>
                    <a:bodyPr/>
                    <a:lstStyle/>
                    <a:p>
                      <a:pPr marL="0" indent="0" algn="ctr">
                        <a:buNone/>
                      </a:pPr>
                      <a:r>
                        <a:rPr lang="en-US" sz="1050" dirty="0">
                          <a:solidFill>
                            <a:srgbClr val="1B2430"/>
                          </a:solidFill>
                        </a:rPr>
                        <a:t>8,317</a:t>
                      </a:r>
                      <a:endParaRPr lang="en-US" sz="105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310896">
                <a:tc>
                  <a:txBody>
                    <a:bodyPr/>
                    <a:lstStyle/>
                    <a:p>
                      <a:pPr marL="0" indent="0" algn="l">
                        <a:buNone/>
                      </a:pPr>
                      <a:r>
                        <a:rPr lang="en-US" sz="1050" i="1" dirty="0">
                          <a:solidFill>
                            <a:srgbClr val="1B2430"/>
                          </a:solidFill>
                        </a:rPr>
                        <a:t>Escherichia coli</a:t>
                      </a:r>
                      <a:endParaRPr lang="en-US" sz="105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F4F7F8"/>
                    </a:solidFill>
                  </a:tcPr>
                </a:tc>
                <a:tc>
                  <a:txBody>
                    <a:bodyPr/>
                    <a:lstStyle/>
                    <a:p>
                      <a:pPr marL="0" indent="0" algn="ctr">
                        <a:buNone/>
                      </a:pPr>
                      <a:r>
                        <a:rPr lang="en-US" sz="1050" dirty="0">
                          <a:solidFill>
                            <a:srgbClr val="1B2430"/>
                          </a:solidFill>
                        </a:rPr>
                        <a:t>4.64</a:t>
                      </a:r>
                      <a:endParaRPr lang="en-US" sz="105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F4F7F8"/>
                    </a:solidFill>
                  </a:tcPr>
                </a:tc>
                <a:tc>
                  <a:txBody>
                    <a:bodyPr/>
                    <a:lstStyle/>
                    <a:p>
                      <a:pPr marL="0" indent="0" algn="ctr">
                        <a:buNone/>
                      </a:pPr>
                      <a:r>
                        <a:rPr lang="en-US" sz="1050" dirty="0">
                          <a:solidFill>
                            <a:srgbClr val="1B2430"/>
                          </a:solidFill>
                        </a:rPr>
                        <a:t>4,289</a:t>
                      </a:r>
                      <a:endParaRPr lang="en-US" sz="105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F4F7F8"/>
                    </a:solidFill>
                  </a:tcPr>
                </a:tc>
                <a:extLst>
                  <a:ext uri="{0D108BD9-81ED-4DB2-BD59-A6C34878D82A}">
                    <a16:rowId xmlns:a16="http://schemas.microsoft.com/office/drawing/2014/main" val="10006"/>
                  </a:ext>
                </a:extLst>
              </a:tr>
              <a:tr h="310896">
                <a:tc>
                  <a:txBody>
                    <a:bodyPr/>
                    <a:lstStyle/>
                    <a:p>
                      <a:pPr marL="0" indent="0" algn="l">
                        <a:buNone/>
                      </a:pPr>
                      <a:r>
                        <a:rPr lang="en-US" sz="1050" i="1" dirty="0">
                          <a:solidFill>
                            <a:srgbClr val="1B2430"/>
                          </a:solidFill>
                        </a:rPr>
                        <a:t>Haemophilus influenzae</a:t>
                      </a:r>
                      <a:endParaRPr lang="en-US" sz="105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FFFFFF"/>
                    </a:solidFill>
                  </a:tcPr>
                </a:tc>
                <a:tc>
                  <a:txBody>
                    <a:bodyPr/>
                    <a:lstStyle/>
                    <a:p>
                      <a:pPr marL="0" indent="0" algn="ctr">
                        <a:buNone/>
                      </a:pPr>
                      <a:r>
                        <a:rPr lang="en-US" sz="1050" dirty="0">
                          <a:solidFill>
                            <a:srgbClr val="1B2430"/>
                          </a:solidFill>
                        </a:rPr>
                        <a:t>1.83</a:t>
                      </a:r>
                      <a:endParaRPr lang="en-US" sz="105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FFFFFF"/>
                    </a:solidFill>
                  </a:tcPr>
                </a:tc>
                <a:tc>
                  <a:txBody>
                    <a:bodyPr/>
                    <a:lstStyle/>
                    <a:p>
                      <a:pPr marL="0" indent="0" algn="ctr">
                        <a:buNone/>
                      </a:pPr>
                      <a:r>
                        <a:rPr lang="en-US" sz="1050" dirty="0">
                          <a:solidFill>
                            <a:srgbClr val="1B2430"/>
                          </a:solidFill>
                        </a:rPr>
                        <a:t>1,709</a:t>
                      </a:r>
                      <a:endParaRPr lang="en-US" sz="105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310896">
                <a:tc>
                  <a:txBody>
                    <a:bodyPr/>
                    <a:lstStyle/>
                    <a:p>
                      <a:pPr marL="0" indent="0" algn="l">
                        <a:buNone/>
                      </a:pPr>
                      <a:r>
                        <a:rPr lang="en-US" sz="1050" i="1" dirty="0">
                          <a:solidFill>
                            <a:srgbClr val="1B2430"/>
                          </a:solidFill>
                        </a:rPr>
                        <a:t>Mycobacterium tuberculosis</a:t>
                      </a:r>
                      <a:endParaRPr lang="en-US" sz="105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F4F7F8"/>
                    </a:solidFill>
                  </a:tcPr>
                </a:tc>
                <a:tc>
                  <a:txBody>
                    <a:bodyPr/>
                    <a:lstStyle/>
                    <a:p>
                      <a:pPr marL="0" indent="0" algn="ctr">
                        <a:buNone/>
                      </a:pPr>
                      <a:r>
                        <a:rPr lang="en-US" sz="1050" dirty="0">
                          <a:solidFill>
                            <a:srgbClr val="1B2430"/>
                          </a:solidFill>
                        </a:rPr>
                        <a:t>4.41</a:t>
                      </a:r>
                      <a:endParaRPr lang="en-US" sz="105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F4F7F8"/>
                    </a:solidFill>
                  </a:tcPr>
                </a:tc>
                <a:tc>
                  <a:txBody>
                    <a:bodyPr/>
                    <a:lstStyle/>
                    <a:p>
                      <a:pPr marL="0" indent="0" algn="ctr">
                        <a:buNone/>
                      </a:pPr>
                      <a:r>
                        <a:rPr lang="en-US" sz="1050" dirty="0">
                          <a:solidFill>
                            <a:srgbClr val="1B2430"/>
                          </a:solidFill>
                        </a:rPr>
                        <a:t>3,918</a:t>
                      </a:r>
                      <a:endParaRPr lang="en-US" sz="105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F4F7F8"/>
                    </a:solidFill>
                  </a:tcPr>
                </a:tc>
                <a:extLst>
                  <a:ext uri="{0D108BD9-81ED-4DB2-BD59-A6C34878D82A}">
                    <a16:rowId xmlns:a16="http://schemas.microsoft.com/office/drawing/2014/main" val="10008"/>
                  </a:ext>
                </a:extLst>
              </a:tr>
              <a:tr h="310896">
                <a:tc>
                  <a:txBody>
                    <a:bodyPr/>
                    <a:lstStyle/>
                    <a:p>
                      <a:pPr marL="0" indent="0" algn="l">
                        <a:buNone/>
                      </a:pPr>
                      <a:r>
                        <a:rPr lang="en-US" sz="1050" i="1" dirty="0">
                          <a:solidFill>
                            <a:srgbClr val="1B2430"/>
                          </a:solidFill>
                        </a:rPr>
                        <a:t>Mycoplasma genitalium</a:t>
                      </a:r>
                      <a:endParaRPr lang="en-US" sz="105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FFFFFF"/>
                    </a:solidFill>
                  </a:tcPr>
                </a:tc>
                <a:tc>
                  <a:txBody>
                    <a:bodyPr/>
                    <a:lstStyle/>
                    <a:p>
                      <a:pPr marL="0" indent="0" algn="ctr">
                        <a:buNone/>
                      </a:pPr>
                      <a:r>
                        <a:rPr lang="en-US" sz="1050" dirty="0">
                          <a:solidFill>
                            <a:srgbClr val="1B2430"/>
                          </a:solidFill>
                        </a:rPr>
                        <a:t>0.58</a:t>
                      </a:r>
                      <a:endParaRPr lang="en-US" sz="105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FFFFFF"/>
                    </a:solidFill>
                  </a:tcPr>
                </a:tc>
                <a:tc>
                  <a:txBody>
                    <a:bodyPr/>
                    <a:lstStyle/>
                    <a:p>
                      <a:pPr marL="0" indent="0" algn="ctr">
                        <a:buNone/>
                      </a:pPr>
                      <a:r>
                        <a:rPr lang="en-US" sz="1050" dirty="0">
                          <a:solidFill>
                            <a:srgbClr val="1B2430"/>
                          </a:solidFill>
                        </a:rPr>
                        <a:t>480</a:t>
                      </a:r>
                      <a:endParaRPr lang="en-US" sz="105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310896">
                <a:tc>
                  <a:txBody>
                    <a:bodyPr/>
                    <a:lstStyle/>
                    <a:p>
                      <a:pPr marL="0" indent="0" algn="l">
                        <a:buNone/>
                      </a:pPr>
                      <a:r>
                        <a:rPr lang="en-US" sz="1050" i="1" dirty="0">
                          <a:solidFill>
                            <a:srgbClr val="1B2430"/>
                          </a:solidFill>
                        </a:rPr>
                        <a:t>Staphylococcus aureus</a:t>
                      </a:r>
                      <a:endParaRPr lang="en-US" sz="105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F4F7F8"/>
                    </a:solidFill>
                  </a:tcPr>
                </a:tc>
                <a:tc>
                  <a:txBody>
                    <a:bodyPr/>
                    <a:lstStyle/>
                    <a:p>
                      <a:pPr marL="0" indent="0" algn="ctr">
                        <a:buNone/>
                      </a:pPr>
                      <a:r>
                        <a:rPr lang="en-US" sz="1050" dirty="0">
                          <a:solidFill>
                            <a:srgbClr val="1B2430"/>
                          </a:solidFill>
                        </a:rPr>
                        <a:t>2.88</a:t>
                      </a:r>
                      <a:endParaRPr lang="en-US" sz="105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F4F7F8"/>
                    </a:solidFill>
                  </a:tcPr>
                </a:tc>
                <a:tc>
                  <a:txBody>
                    <a:bodyPr/>
                    <a:lstStyle/>
                    <a:p>
                      <a:pPr marL="0" indent="0" algn="ctr">
                        <a:buNone/>
                      </a:pPr>
                      <a:r>
                        <a:rPr lang="en-US" sz="1050" dirty="0">
                          <a:solidFill>
                            <a:srgbClr val="1B2430"/>
                          </a:solidFill>
                        </a:rPr>
                        <a:t>2,697</a:t>
                      </a:r>
                      <a:endParaRPr lang="en-US" sz="105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F4F7F8"/>
                    </a:solidFill>
                  </a:tcPr>
                </a:tc>
                <a:extLst>
                  <a:ext uri="{0D108BD9-81ED-4DB2-BD59-A6C34878D82A}">
                    <a16:rowId xmlns:a16="http://schemas.microsoft.com/office/drawing/2014/main" val="10010"/>
                  </a:ext>
                </a:extLst>
              </a:tr>
              <a:tr h="310896">
                <a:tc>
                  <a:txBody>
                    <a:bodyPr/>
                    <a:lstStyle/>
                    <a:p>
                      <a:pPr marL="0" indent="0" algn="l">
                        <a:buNone/>
                      </a:pPr>
                      <a:r>
                        <a:rPr lang="en-US" sz="1050" i="1" dirty="0">
                          <a:solidFill>
                            <a:srgbClr val="1B2430"/>
                          </a:solidFill>
                        </a:rPr>
                        <a:t>Vibrio cholerae</a:t>
                      </a:r>
                      <a:endParaRPr lang="en-US" sz="105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FFFFFF"/>
                    </a:solidFill>
                  </a:tcPr>
                </a:tc>
                <a:tc>
                  <a:txBody>
                    <a:bodyPr/>
                    <a:lstStyle/>
                    <a:p>
                      <a:pPr marL="0" indent="0" algn="ctr">
                        <a:buNone/>
                      </a:pPr>
                      <a:r>
                        <a:rPr lang="en-US" sz="1050" dirty="0">
                          <a:solidFill>
                            <a:srgbClr val="1B2430"/>
                          </a:solidFill>
                        </a:rPr>
                        <a:t>4.03</a:t>
                      </a:r>
                      <a:endParaRPr lang="en-US" sz="105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FFFFFF"/>
                    </a:solidFill>
                  </a:tcPr>
                </a:tc>
                <a:tc>
                  <a:txBody>
                    <a:bodyPr/>
                    <a:lstStyle/>
                    <a:p>
                      <a:pPr marL="0" indent="0" algn="ctr">
                        <a:buNone/>
                      </a:pPr>
                      <a:r>
                        <a:rPr lang="en-US" sz="1050" dirty="0">
                          <a:solidFill>
                            <a:srgbClr val="1B2430"/>
                          </a:solidFill>
                        </a:rPr>
                        <a:t>3,828</a:t>
                      </a:r>
                      <a:endParaRPr lang="en-US" sz="105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FFFFFF"/>
                    </a:solidFill>
                  </a:tcPr>
                </a:tc>
                <a:extLst>
                  <a:ext uri="{0D108BD9-81ED-4DB2-BD59-A6C34878D82A}">
                    <a16:rowId xmlns:a16="http://schemas.microsoft.com/office/drawing/2014/main" val="10011"/>
                  </a:ext>
                </a:extLst>
              </a:tr>
            </a:tbl>
          </a:graphicData>
        </a:graphic>
      </p:graphicFrame>
      <p:sp>
        <p:nvSpPr>
          <p:cNvPr id="5" name="Text 2"/>
          <p:cNvSpPr/>
          <p:nvPr/>
        </p:nvSpPr>
        <p:spPr>
          <a:xfrm>
            <a:off x="548640" y="5468112"/>
            <a:ext cx="11064240" cy="640080"/>
          </a:xfrm>
          <a:prstGeom prst="rect">
            <a:avLst/>
          </a:prstGeom>
          <a:noFill/>
          <a:ln/>
        </p:spPr>
        <p:txBody>
          <a:bodyPr wrap="square" lIns="0" tIns="0" rIns="0" bIns="0" rtlCol="0" anchor="ctr"/>
          <a:lstStyle/>
          <a:p>
            <a:pPr marL="0" indent="0">
              <a:buNone/>
            </a:pPr>
            <a:r>
              <a:rPr lang="en-US" sz="1050" i="1" dirty="0">
                <a:solidFill>
                  <a:srgbClr val="5B6B77"/>
                </a:solidFill>
                <a:latin typeface="Calibri" pitchFamily="34" charset="0"/>
                <a:ea typeface="Calibri" pitchFamily="34" charset="-122"/>
                <a:cs typeface="Calibri" pitchFamily="34" charset="-120"/>
              </a:rPr>
              <a:t>Source: Data from the Genome Atlas, Center for Biological Sequence Analysis (cbs.dtu.dk/services/GenomeAtlas) — reproduced from Pierce, Genetics: A Conceptual Approach, 6th ed.</a:t>
            </a:r>
            <a:endParaRPr lang="en-US" sz="1050" dirty="0"/>
          </a:p>
        </p:txBody>
      </p:sp>
      <p:sp>
        <p:nvSpPr>
          <p:cNvPr id="6" name="Text 3"/>
          <p:cNvSpPr/>
          <p:nvPr/>
        </p:nvSpPr>
        <p:spPr>
          <a:xfrm>
            <a:off x="457200" y="6473952"/>
            <a:ext cx="5486400" cy="274320"/>
          </a:xfrm>
          <a:prstGeom prst="rect">
            <a:avLst/>
          </a:prstGeom>
          <a:noFill/>
          <a:ln/>
        </p:spPr>
        <p:txBody>
          <a:bodyPr wrap="square" lIns="0" tIns="0" rIns="0" bIns="0" rtlCol="0" anchor="ctr"/>
          <a:lstStyle/>
          <a:p>
            <a:pPr marL="0" indent="0" algn="l">
              <a:buNone/>
            </a:pPr>
            <a:r>
              <a:rPr lang="en-US" sz="900" kern="0" spc="100" dirty="0">
                <a:solidFill>
                  <a:srgbClr val="5B6B77"/>
                </a:solidFill>
                <a:latin typeface="Calibri" pitchFamily="34" charset="0"/>
                <a:ea typeface="Calibri" pitchFamily="34" charset="-122"/>
                <a:cs typeface="Calibri" pitchFamily="34" charset="-120"/>
              </a:rPr>
              <a:t>GENOMICS</a:t>
            </a:r>
            <a:endParaRPr lang="en-US" sz="900" dirty="0"/>
          </a:p>
        </p:txBody>
      </p:sp>
      <p:sp>
        <p:nvSpPr>
          <p:cNvPr id="7" name="Text 4"/>
          <p:cNvSpPr/>
          <p:nvPr/>
        </p:nvSpPr>
        <p:spPr>
          <a:xfrm>
            <a:off x="11274552" y="6473952"/>
            <a:ext cx="457200" cy="274320"/>
          </a:xfrm>
          <a:prstGeom prst="rect">
            <a:avLst/>
          </a:prstGeom>
          <a:noFill/>
          <a:ln/>
        </p:spPr>
        <p:txBody>
          <a:bodyPr wrap="square" lIns="0" tIns="0" rIns="0" bIns="0" rtlCol="0" anchor="ctr"/>
          <a:lstStyle/>
          <a:p>
            <a:pPr marL="0" indent="0" algn="r">
              <a:buNone/>
            </a:pPr>
            <a:r>
              <a:rPr lang="en-US" sz="900" dirty="0">
                <a:solidFill>
                  <a:srgbClr val="5B6B77"/>
                </a:solidFill>
                <a:latin typeface="Calibri" pitchFamily="34" charset="0"/>
                <a:ea typeface="Calibri" pitchFamily="34" charset="-122"/>
                <a:cs typeface="Calibri" pitchFamily="34" charset="-120"/>
              </a:rPr>
              <a:t>32</a:t>
            </a:r>
            <a:endParaRPr lang="en-US" sz="9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29184"/>
            <a:ext cx="10058400" cy="292608"/>
          </a:xfrm>
          <a:prstGeom prst="rect">
            <a:avLst/>
          </a:prstGeom>
          <a:noFill/>
          <a:ln/>
        </p:spPr>
        <p:txBody>
          <a:bodyPr wrap="square" lIns="0" tIns="0" rIns="0" bIns="0" rtlCol="0" anchor="ctr"/>
          <a:lstStyle/>
          <a:p>
            <a:pPr marL="0" indent="0">
              <a:buNone/>
            </a:pPr>
            <a:r>
              <a:rPr lang="en-US" sz="1200" b="1" kern="0" spc="200" dirty="0">
                <a:solidFill>
                  <a:srgbClr val="C4863A"/>
                </a:solidFill>
                <a:latin typeface="Calibri" pitchFamily="34" charset="0"/>
                <a:ea typeface="Calibri" pitchFamily="34" charset="-122"/>
                <a:cs typeface="Calibri" pitchFamily="34" charset="-120"/>
              </a:rPr>
              <a:t>20.3 COMPARATIVE GENOMICS</a:t>
            </a:r>
            <a:endParaRPr lang="en-US" sz="1200" dirty="0"/>
          </a:p>
        </p:txBody>
      </p:sp>
      <p:sp>
        <p:nvSpPr>
          <p:cNvPr id="3" name="Text 1"/>
          <p:cNvSpPr/>
          <p:nvPr/>
        </p:nvSpPr>
        <p:spPr>
          <a:xfrm>
            <a:off x="548640" y="603504"/>
            <a:ext cx="11064240" cy="777240"/>
          </a:xfrm>
          <a:prstGeom prst="rect">
            <a:avLst/>
          </a:prstGeom>
          <a:noFill/>
          <a:ln/>
        </p:spPr>
        <p:txBody>
          <a:bodyPr wrap="square" lIns="0" tIns="0" rIns="0" bIns="0" rtlCol="0" anchor="ctr"/>
          <a:lstStyle/>
          <a:p>
            <a:pPr marL="0" indent="0" algn="l">
              <a:buNone/>
            </a:pPr>
            <a:r>
              <a:rPr lang="en-US" sz="2800" b="1" dirty="0">
                <a:solidFill>
                  <a:srgbClr val="0B2E44"/>
                </a:solidFill>
                <a:latin typeface="Cambria" pitchFamily="34" charset="0"/>
                <a:ea typeface="Cambria" pitchFamily="34" charset="-122"/>
                <a:cs typeface="Cambria" pitchFamily="34" charset="-120"/>
              </a:rPr>
              <a:t>Horizontal Gene Transfer</a:t>
            </a:r>
            <a:endParaRPr lang="en-US" sz="2800" dirty="0"/>
          </a:p>
        </p:txBody>
      </p:sp>
      <p:sp>
        <p:nvSpPr>
          <p:cNvPr id="4" name="Text 2"/>
          <p:cNvSpPr/>
          <p:nvPr/>
        </p:nvSpPr>
        <p:spPr>
          <a:xfrm>
            <a:off x="548640" y="1554480"/>
            <a:ext cx="11064240" cy="4572000"/>
          </a:xfrm>
          <a:prstGeom prst="rect">
            <a:avLst/>
          </a:prstGeom>
          <a:noFill/>
          <a:ln/>
        </p:spPr>
        <p:txBody>
          <a:bodyPr wrap="square" lIns="0" tIns="0" rIns="0" bIns="0" rtlCol="0" anchor="t"/>
          <a:lstStyle/>
          <a:p>
            <a:pPr marL="228600" indent="-228600">
              <a:lnSpc>
                <a:spcPct val="108000"/>
              </a:lnSpc>
              <a:spcAft>
                <a:spcPts val="1000"/>
              </a:spcAft>
              <a:buSzPct val="100000"/>
              <a:buChar char="•"/>
            </a:pPr>
            <a:r>
              <a:rPr lang="en-US" sz="1400" b="1" dirty="0">
                <a:solidFill>
                  <a:srgbClr val="0B2E44"/>
                </a:solidFill>
                <a:latin typeface="Calibri" pitchFamily="34" charset="0"/>
                <a:ea typeface="Calibri" pitchFamily="34" charset="-122"/>
                <a:cs typeface="Calibri" pitchFamily="34" charset="-120"/>
              </a:rPr>
              <a:t>DNA gain and loss in bacteria:  </a:t>
            </a:r>
            <a:r>
              <a:rPr lang="en-US" sz="1400" dirty="0">
                <a:solidFill>
                  <a:srgbClr val="1B2430"/>
                </a:solidFill>
                <a:latin typeface="Calibri" pitchFamily="34" charset="0"/>
                <a:ea typeface="Calibri" pitchFamily="34" charset="-122"/>
                <a:cs typeface="Calibri" pitchFamily="34" charset="-120"/>
              </a:rPr>
              <a:t>Bacteria possess mechanisms to both lose DNA (simple deletion) and gain DNA (gene duplication, insertion of transposable elements).</a:t>
            </a:r>
            <a:endParaRPr lang="en-US" sz="1400" dirty="0"/>
          </a:p>
          <a:p>
            <a:pPr marL="228600" indent="-228600">
              <a:lnSpc>
                <a:spcPct val="108000"/>
              </a:lnSpc>
              <a:spcAft>
                <a:spcPts val="1000"/>
              </a:spcAft>
              <a:buSzPct val="100000"/>
              <a:buChar char="•"/>
            </a:pPr>
            <a:r>
              <a:rPr lang="en-US" sz="1400" b="1" dirty="0">
                <a:solidFill>
                  <a:srgbClr val="0B2E44"/>
                </a:solidFill>
                <a:latin typeface="Calibri" pitchFamily="34" charset="0"/>
                <a:ea typeface="Calibri" pitchFamily="34" charset="-122"/>
                <a:cs typeface="Calibri" pitchFamily="34" charset="-120"/>
              </a:rPr>
              <a:t>Horizontal gene transfer:  </a:t>
            </a:r>
            <a:r>
              <a:rPr lang="en-US" sz="1400" dirty="0">
                <a:solidFill>
                  <a:srgbClr val="1B2430"/>
                </a:solidFill>
                <a:latin typeface="Calibri" pitchFamily="34" charset="0"/>
                <a:ea typeface="Calibri" pitchFamily="34" charset="-122"/>
                <a:cs typeface="Calibri" pitchFamily="34" charset="-120"/>
              </a:rPr>
              <a:t>A process by which both closely and distantly related bacterial species periodically exchange genetic information over evolutionary time — through transformation (uptake of environmental DNA), exchange of plasmids, and transduction (viral vectors).</a:t>
            </a:r>
            <a:endParaRPr lang="en-US" sz="1400" dirty="0"/>
          </a:p>
          <a:p>
            <a:pPr marL="228600" indent="-228600">
              <a:lnSpc>
                <a:spcPct val="108000"/>
              </a:lnSpc>
              <a:spcAft>
                <a:spcPts val="1000"/>
              </a:spcAft>
              <a:buSzPct val="100000"/>
              <a:buChar char="•"/>
            </a:pPr>
            <a:r>
              <a:rPr lang="en-US" sz="1400" b="1" dirty="0">
                <a:solidFill>
                  <a:srgbClr val="0B2E44"/>
                </a:solidFill>
                <a:latin typeface="Calibri" pitchFamily="34" charset="0"/>
                <a:ea typeface="Calibri" pitchFamily="34" charset="-122"/>
                <a:cs typeface="Calibri" pitchFamily="34" charset="-120"/>
              </a:rPr>
              <a:t>Blurring species boundaries:  </a:t>
            </a:r>
            <a:r>
              <a:rPr lang="en-US" sz="1400" dirty="0">
                <a:solidFill>
                  <a:srgbClr val="1B2430"/>
                </a:solidFill>
                <a:latin typeface="Calibri" pitchFamily="34" charset="0"/>
                <a:ea typeface="Calibri" pitchFamily="34" charset="-122"/>
                <a:cs typeface="Calibri" pitchFamily="34" charset="-120"/>
              </a:rPr>
              <a:t>The widespread occurrence of horizontal gene transfer has caused some biologists to question whether distinct species even exist among bacteria.</a:t>
            </a:r>
            <a:endParaRPr lang="en-US" sz="1400" dirty="0"/>
          </a:p>
          <a:p>
            <a:pPr marL="228600" indent="-228600">
              <a:lnSpc>
                <a:spcPct val="108000"/>
              </a:lnSpc>
              <a:spcAft>
                <a:spcPts val="1000"/>
              </a:spcAft>
              <a:buSzPct val="100000"/>
              <a:buChar char="•"/>
            </a:pPr>
            <a:r>
              <a:rPr lang="en-US" sz="1400" b="1" dirty="0">
                <a:solidFill>
                  <a:srgbClr val="0B2E44"/>
                </a:solidFill>
                <a:latin typeface="Calibri" pitchFamily="34" charset="0"/>
                <a:ea typeface="Calibri" pitchFamily="34" charset="-122"/>
                <a:cs typeface="Calibri" pitchFamily="34" charset="-120"/>
              </a:rPr>
              <a:t>Bacterial DNA in the human genome:  </a:t>
            </a:r>
            <a:r>
              <a:rPr lang="en-US" sz="1400" dirty="0">
                <a:solidFill>
                  <a:srgbClr val="1B2430"/>
                </a:solidFill>
                <a:latin typeface="Calibri" pitchFamily="34" charset="0"/>
                <a:ea typeface="Calibri" pitchFamily="34" charset="-122"/>
                <a:cs typeface="Calibri" pitchFamily="34" charset="-120"/>
              </a:rPr>
              <a:t>Researchers have found the human genome contains as many as 145 genes derived from bacteria, archaea, viruses, fungi, and other organisms — with much higher amounts in some cancer cells, suggesting either greater susceptibility to horizontal transfer in cancer cells or a contributory role in cancer progression.</a:t>
            </a:r>
            <a:endParaRPr lang="en-US" sz="1400" dirty="0"/>
          </a:p>
        </p:txBody>
      </p:sp>
      <p:sp>
        <p:nvSpPr>
          <p:cNvPr id="5" name="Text 3"/>
          <p:cNvSpPr/>
          <p:nvPr/>
        </p:nvSpPr>
        <p:spPr>
          <a:xfrm>
            <a:off x="457200" y="6473952"/>
            <a:ext cx="5486400" cy="274320"/>
          </a:xfrm>
          <a:prstGeom prst="rect">
            <a:avLst/>
          </a:prstGeom>
          <a:noFill/>
          <a:ln/>
        </p:spPr>
        <p:txBody>
          <a:bodyPr wrap="square" lIns="0" tIns="0" rIns="0" bIns="0" rtlCol="0" anchor="ctr"/>
          <a:lstStyle/>
          <a:p>
            <a:pPr marL="0" indent="0" algn="l">
              <a:buNone/>
            </a:pPr>
            <a:r>
              <a:rPr lang="en-US" sz="900" kern="0" spc="100" dirty="0">
                <a:solidFill>
                  <a:srgbClr val="5B6B77"/>
                </a:solidFill>
                <a:latin typeface="Calibri" pitchFamily="34" charset="0"/>
                <a:ea typeface="Calibri" pitchFamily="34" charset="-122"/>
                <a:cs typeface="Calibri" pitchFamily="34" charset="-120"/>
              </a:rPr>
              <a:t>GENOMICS</a:t>
            </a:r>
            <a:endParaRPr lang="en-US" sz="900" dirty="0"/>
          </a:p>
        </p:txBody>
      </p:sp>
      <p:sp>
        <p:nvSpPr>
          <p:cNvPr id="6" name="Text 4"/>
          <p:cNvSpPr/>
          <p:nvPr/>
        </p:nvSpPr>
        <p:spPr>
          <a:xfrm>
            <a:off x="11274552" y="6473952"/>
            <a:ext cx="457200" cy="274320"/>
          </a:xfrm>
          <a:prstGeom prst="rect">
            <a:avLst/>
          </a:prstGeom>
          <a:noFill/>
          <a:ln/>
        </p:spPr>
        <p:txBody>
          <a:bodyPr wrap="square" lIns="0" tIns="0" rIns="0" bIns="0" rtlCol="0" anchor="ctr"/>
          <a:lstStyle/>
          <a:p>
            <a:pPr marL="0" indent="0" algn="r">
              <a:buNone/>
            </a:pPr>
            <a:r>
              <a:rPr lang="en-US" sz="900" dirty="0">
                <a:solidFill>
                  <a:srgbClr val="5B6B77"/>
                </a:solidFill>
                <a:latin typeface="Calibri" pitchFamily="34" charset="0"/>
                <a:ea typeface="Calibri" pitchFamily="34" charset="-122"/>
                <a:cs typeface="Calibri" pitchFamily="34" charset="-120"/>
              </a:rPr>
              <a:t>33</a:t>
            </a:r>
            <a:endParaRPr lang="en-US" sz="9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29184"/>
            <a:ext cx="10058400" cy="292608"/>
          </a:xfrm>
          <a:prstGeom prst="rect">
            <a:avLst/>
          </a:prstGeom>
          <a:noFill/>
          <a:ln/>
        </p:spPr>
        <p:txBody>
          <a:bodyPr wrap="square" lIns="0" tIns="0" rIns="0" bIns="0" rtlCol="0" anchor="ctr"/>
          <a:lstStyle/>
          <a:p>
            <a:pPr marL="0" indent="0">
              <a:buNone/>
            </a:pPr>
            <a:r>
              <a:rPr lang="en-US" sz="1200" b="1" kern="0" spc="200" dirty="0">
                <a:solidFill>
                  <a:srgbClr val="C4863A"/>
                </a:solidFill>
                <a:latin typeface="Calibri" pitchFamily="34" charset="0"/>
                <a:ea typeface="Calibri" pitchFamily="34" charset="-122"/>
                <a:cs typeface="Calibri" pitchFamily="34" charset="-120"/>
              </a:rPr>
              <a:t>20.3 COMPARATIVE GENOMICS</a:t>
            </a:r>
            <a:endParaRPr lang="en-US" sz="1200" dirty="0"/>
          </a:p>
        </p:txBody>
      </p:sp>
      <p:sp>
        <p:nvSpPr>
          <p:cNvPr id="3" name="Text 1"/>
          <p:cNvSpPr/>
          <p:nvPr/>
        </p:nvSpPr>
        <p:spPr>
          <a:xfrm>
            <a:off x="548640" y="603504"/>
            <a:ext cx="11064240" cy="777240"/>
          </a:xfrm>
          <a:prstGeom prst="rect">
            <a:avLst/>
          </a:prstGeom>
          <a:noFill/>
          <a:ln/>
        </p:spPr>
        <p:txBody>
          <a:bodyPr wrap="square" lIns="0" tIns="0" rIns="0" bIns="0" rtlCol="0" anchor="ctr"/>
          <a:lstStyle/>
          <a:p>
            <a:pPr marL="0" indent="0" algn="l">
              <a:buNone/>
            </a:pPr>
            <a:r>
              <a:rPr lang="en-US" sz="2800" b="1" dirty="0">
                <a:solidFill>
                  <a:srgbClr val="0B2E44"/>
                </a:solidFill>
                <a:latin typeface="Cambria" pitchFamily="34" charset="0"/>
                <a:ea typeface="Cambria" pitchFamily="34" charset="-122"/>
                <a:cs typeface="Cambria" pitchFamily="34" charset="-120"/>
              </a:rPr>
              <a:t>Eukaryotic Genomes: An Overview</a:t>
            </a:r>
            <a:endParaRPr lang="en-US" sz="2800" dirty="0"/>
          </a:p>
        </p:txBody>
      </p:sp>
      <p:sp>
        <p:nvSpPr>
          <p:cNvPr id="4" name="Text 2"/>
          <p:cNvSpPr/>
          <p:nvPr/>
        </p:nvSpPr>
        <p:spPr>
          <a:xfrm>
            <a:off x="548640" y="1554480"/>
            <a:ext cx="11064240" cy="4572000"/>
          </a:xfrm>
          <a:prstGeom prst="rect">
            <a:avLst/>
          </a:prstGeom>
          <a:noFill/>
          <a:ln/>
        </p:spPr>
        <p:txBody>
          <a:bodyPr wrap="square" lIns="0" tIns="0" rIns="0" bIns="0" rtlCol="0" anchor="t"/>
          <a:lstStyle/>
          <a:p>
            <a:pPr marL="228600" indent="-228600">
              <a:lnSpc>
                <a:spcPct val="108000"/>
              </a:lnSpc>
              <a:spcAft>
                <a:spcPts val="1000"/>
              </a:spcAft>
              <a:buSzPct val="100000"/>
              <a:buChar char="•"/>
            </a:pPr>
            <a:r>
              <a:rPr lang="en-US" sz="1450" b="1" dirty="0">
                <a:solidFill>
                  <a:srgbClr val="0B2E44"/>
                </a:solidFill>
                <a:latin typeface="Calibri" pitchFamily="34" charset="0"/>
                <a:ea typeface="Calibri" pitchFamily="34" charset="-122"/>
                <a:cs typeface="Calibri" pitchFamily="34" charset="-120"/>
              </a:rPr>
              <a:t>Breadth of sequenced genomes:  </a:t>
            </a:r>
            <a:r>
              <a:rPr lang="en-US" sz="1450" dirty="0">
                <a:solidFill>
                  <a:srgbClr val="1B2430"/>
                </a:solidFill>
                <a:latin typeface="Calibri" pitchFamily="34" charset="0"/>
                <a:ea typeface="Calibri" pitchFamily="34" charset="-122"/>
                <a:cs typeface="Calibri" pitchFamily="34" charset="-120"/>
              </a:rPr>
              <a:t>Complete sequences now exist for numerous fungi and protozoans, cucumbers, papayas, corn, rice, sorghum, grapevines, strawberries, silkworms, several fruit-fly species, aphids, mosquitoes, anemones, tunicates, ctenophores, mice, rats, dogs, pigs, sheep, cows, horses, minke whales, over 200 bird species, orangutans, gorillas, chimpanzees, humans, and many more.</a:t>
            </a:r>
            <a:endParaRPr lang="en-US" sz="1450" dirty="0"/>
          </a:p>
          <a:p>
            <a:pPr marL="228600" indent="-228600">
              <a:lnSpc>
                <a:spcPct val="108000"/>
              </a:lnSpc>
              <a:spcAft>
                <a:spcPts val="1000"/>
              </a:spcAft>
              <a:buSzPct val="100000"/>
              <a:buChar char="•"/>
            </a:pPr>
            <a:r>
              <a:rPr lang="en-US" sz="1450" b="1" dirty="0">
                <a:solidFill>
                  <a:srgbClr val="0B2E44"/>
                </a:solidFill>
                <a:latin typeface="Calibri" pitchFamily="34" charset="0"/>
                <a:ea typeface="Calibri" pitchFamily="34" charset="-122"/>
                <a:cs typeface="Calibri" pitchFamily="34" charset="-120"/>
              </a:rPr>
              <a:t>Ancient DNA:  </a:t>
            </a:r>
            <a:r>
              <a:rPr lang="en-US" sz="1450" dirty="0">
                <a:solidFill>
                  <a:srgbClr val="1B2430"/>
                </a:solidFill>
                <a:latin typeface="Calibri" pitchFamily="34" charset="0"/>
                <a:ea typeface="Calibri" pitchFamily="34" charset="-122"/>
                <a:cs typeface="Calibri" pitchFamily="34" charset="-120"/>
              </a:rPr>
              <a:t>Even the genomes of extinct organisms have been sequenced, including woolly mammoths and Neanderthals.</a:t>
            </a:r>
            <a:endParaRPr lang="en-US" sz="1450" dirty="0"/>
          </a:p>
          <a:p>
            <a:pPr marL="228600" indent="-228600">
              <a:lnSpc>
                <a:spcPct val="108000"/>
              </a:lnSpc>
              <a:spcAft>
                <a:spcPts val="1000"/>
              </a:spcAft>
              <a:buSzPct val="100000"/>
              <a:buChar char="•"/>
            </a:pPr>
            <a:r>
              <a:rPr lang="en-US" sz="1450" b="1" dirty="0">
                <a:solidFill>
                  <a:srgbClr val="0B2E44"/>
                </a:solidFill>
                <a:latin typeface="Calibri" pitchFamily="34" charset="0"/>
                <a:ea typeface="Calibri" pitchFamily="34" charset="-122"/>
                <a:cs typeface="Calibri" pitchFamily="34" charset="-120"/>
              </a:rPr>
              <a:t>A caveat on “complete”:  </a:t>
            </a:r>
            <a:r>
              <a:rPr lang="en-US" sz="1450" dirty="0">
                <a:solidFill>
                  <a:srgbClr val="1B2430"/>
                </a:solidFill>
                <a:latin typeface="Calibri" pitchFamily="34" charset="0"/>
                <a:ea typeface="Calibri" pitchFamily="34" charset="-122"/>
                <a:cs typeface="Calibri" pitchFamily="34" charset="-120"/>
              </a:rPr>
              <a:t>Even “completely sequenced” eukaryotic genomes typically contain gaps, and heterochromatic regions may not be sequenced at all — so genome-size and gene-number figures are often estimates that vary with the gene-finding software used.</a:t>
            </a:r>
            <a:endParaRPr lang="en-US" sz="1450" dirty="0"/>
          </a:p>
        </p:txBody>
      </p:sp>
      <p:sp>
        <p:nvSpPr>
          <p:cNvPr id="5" name="Text 3"/>
          <p:cNvSpPr/>
          <p:nvPr/>
        </p:nvSpPr>
        <p:spPr>
          <a:xfrm>
            <a:off x="457200" y="6473952"/>
            <a:ext cx="5486400" cy="274320"/>
          </a:xfrm>
          <a:prstGeom prst="rect">
            <a:avLst/>
          </a:prstGeom>
          <a:noFill/>
          <a:ln/>
        </p:spPr>
        <p:txBody>
          <a:bodyPr wrap="square" lIns="0" tIns="0" rIns="0" bIns="0" rtlCol="0" anchor="ctr"/>
          <a:lstStyle/>
          <a:p>
            <a:pPr marL="0" indent="0" algn="l">
              <a:buNone/>
            </a:pPr>
            <a:r>
              <a:rPr lang="en-US" sz="900" kern="0" spc="100" dirty="0">
                <a:solidFill>
                  <a:srgbClr val="5B6B77"/>
                </a:solidFill>
                <a:latin typeface="Calibri" pitchFamily="34" charset="0"/>
                <a:ea typeface="Calibri" pitchFamily="34" charset="-122"/>
                <a:cs typeface="Calibri" pitchFamily="34" charset="-120"/>
              </a:rPr>
              <a:t>GENOMICS</a:t>
            </a:r>
            <a:endParaRPr lang="en-US" sz="900" dirty="0"/>
          </a:p>
        </p:txBody>
      </p:sp>
      <p:sp>
        <p:nvSpPr>
          <p:cNvPr id="6" name="Text 4"/>
          <p:cNvSpPr/>
          <p:nvPr/>
        </p:nvSpPr>
        <p:spPr>
          <a:xfrm>
            <a:off x="11274552" y="6473952"/>
            <a:ext cx="457200" cy="274320"/>
          </a:xfrm>
          <a:prstGeom prst="rect">
            <a:avLst/>
          </a:prstGeom>
          <a:noFill/>
          <a:ln/>
        </p:spPr>
        <p:txBody>
          <a:bodyPr wrap="square" lIns="0" tIns="0" rIns="0" bIns="0" rtlCol="0" anchor="ctr"/>
          <a:lstStyle/>
          <a:p>
            <a:pPr marL="0" indent="0" algn="r">
              <a:buNone/>
            </a:pPr>
            <a:r>
              <a:rPr lang="en-US" sz="900" dirty="0">
                <a:solidFill>
                  <a:srgbClr val="5B6B77"/>
                </a:solidFill>
                <a:latin typeface="Calibri" pitchFamily="34" charset="0"/>
                <a:ea typeface="Calibri" pitchFamily="34" charset="-122"/>
                <a:cs typeface="Calibri" pitchFamily="34" charset="-120"/>
              </a:rPr>
              <a:t>34</a:t>
            </a:r>
            <a:endParaRPr lang="en-US" sz="9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29184"/>
            <a:ext cx="10058400" cy="292608"/>
          </a:xfrm>
          <a:prstGeom prst="rect">
            <a:avLst/>
          </a:prstGeom>
          <a:noFill/>
          <a:ln/>
        </p:spPr>
        <p:txBody>
          <a:bodyPr wrap="square" lIns="0" tIns="0" rIns="0" bIns="0" rtlCol="0" anchor="ctr"/>
          <a:lstStyle/>
          <a:p>
            <a:pPr marL="0" indent="0">
              <a:buNone/>
            </a:pPr>
            <a:r>
              <a:rPr lang="en-US" sz="1200" b="1" kern="0" spc="200" dirty="0">
                <a:solidFill>
                  <a:srgbClr val="C4863A"/>
                </a:solidFill>
                <a:latin typeface="Calibri" pitchFamily="34" charset="0"/>
                <a:ea typeface="Calibri" pitchFamily="34" charset="-122"/>
                <a:cs typeface="Calibri" pitchFamily="34" charset="-120"/>
              </a:rPr>
              <a:t>20.3 COMPARATIVE GENOMICS</a:t>
            </a:r>
            <a:endParaRPr lang="en-US" sz="1200" dirty="0"/>
          </a:p>
        </p:txBody>
      </p:sp>
      <p:sp>
        <p:nvSpPr>
          <p:cNvPr id="3" name="Text 1"/>
          <p:cNvSpPr/>
          <p:nvPr/>
        </p:nvSpPr>
        <p:spPr>
          <a:xfrm>
            <a:off x="548640" y="603504"/>
            <a:ext cx="11064240" cy="777240"/>
          </a:xfrm>
          <a:prstGeom prst="rect">
            <a:avLst/>
          </a:prstGeom>
          <a:noFill/>
          <a:ln/>
        </p:spPr>
        <p:txBody>
          <a:bodyPr wrap="square" lIns="0" tIns="0" rIns="0" bIns="0" rtlCol="0" anchor="ctr"/>
          <a:lstStyle/>
          <a:p>
            <a:pPr marL="0" indent="0" algn="l">
              <a:buNone/>
            </a:pPr>
            <a:r>
              <a:rPr lang="en-US" sz="2800" b="1" dirty="0">
                <a:solidFill>
                  <a:srgbClr val="0B2E44"/>
                </a:solidFill>
                <a:latin typeface="Cambria" pitchFamily="34" charset="0"/>
                <a:ea typeface="Cambria" pitchFamily="34" charset="-122"/>
                <a:cs typeface="Cambria" pitchFamily="34" charset="-120"/>
              </a:rPr>
              <a:t>Table 20.2 — Representative Eukaryotic Genomes</a:t>
            </a:r>
            <a:endParaRPr lang="en-US" sz="2800" dirty="0"/>
          </a:p>
        </p:txBody>
      </p:sp>
      <p:graphicFrame>
        <p:nvGraphicFramePr>
          <p:cNvPr id="40" name="Table 0"/>
          <p:cNvGraphicFramePr>
            <a:graphicFrameLocks noGrp="1"/>
          </p:cNvGraphicFramePr>
          <p:nvPr>
            <p:extLst>
              <p:ext uri="{D42A27DB-BD31-4B8C-83A1-F6EECF244321}">
                <p14:modId xmlns:p14="http://schemas.microsoft.com/office/powerpoint/2010/main" val="1579011935"/>
              </p:ext>
            </p:extLst>
          </p:nvPr>
        </p:nvGraphicFramePr>
        <p:xfrm>
          <a:off x="548640" y="1508760"/>
          <a:ext cx="11064240" cy="3419856"/>
        </p:xfrm>
        <a:graphic>
          <a:graphicData uri="http://schemas.openxmlformats.org/drawingml/2006/table">
            <a:tbl>
              <a:tblPr/>
              <a:tblGrid>
                <a:gridCol w="5120640">
                  <a:extLst>
                    <a:ext uri="{9D8B030D-6E8A-4147-A177-3AD203B41FA5}">
                      <a16:colId xmlns:a16="http://schemas.microsoft.com/office/drawing/2014/main" val="20000"/>
                    </a:ext>
                  </a:extLst>
                </a:gridCol>
                <a:gridCol w="2926080">
                  <a:extLst>
                    <a:ext uri="{9D8B030D-6E8A-4147-A177-3AD203B41FA5}">
                      <a16:colId xmlns:a16="http://schemas.microsoft.com/office/drawing/2014/main" val="20001"/>
                    </a:ext>
                  </a:extLst>
                </a:gridCol>
                <a:gridCol w="3017520">
                  <a:extLst>
                    <a:ext uri="{9D8B030D-6E8A-4147-A177-3AD203B41FA5}">
                      <a16:colId xmlns:a16="http://schemas.microsoft.com/office/drawing/2014/main" val="20002"/>
                    </a:ext>
                  </a:extLst>
                </a:gridCol>
              </a:tblGrid>
              <a:tr h="310896">
                <a:tc>
                  <a:txBody>
                    <a:bodyPr/>
                    <a:lstStyle/>
                    <a:p>
                      <a:pPr marL="0" indent="0" algn="l">
                        <a:buNone/>
                      </a:pPr>
                      <a:r>
                        <a:rPr lang="en-US" sz="1100" b="1" dirty="0">
                          <a:solidFill>
                            <a:srgbClr val="FFFFFF"/>
                          </a:solidFill>
                        </a:rPr>
                        <a:t>Species</a:t>
                      </a:r>
                      <a:endParaRPr lang="en-US" sz="110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0B2E44"/>
                    </a:solidFill>
                  </a:tcPr>
                </a:tc>
                <a:tc>
                  <a:txBody>
                    <a:bodyPr/>
                    <a:lstStyle/>
                    <a:p>
                      <a:pPr marL="0" indent="0" algn="l">
                        <a:buNone/>
                      </a:pPr>
                      <a:r>
                        <a:rPr lang="en-US" sz="1100" b="1" dirty="0">
                          <a:solidFill>
                            <a:srgbClr val="FFFFFF"/>
                          </a:solidFill>
                        </a:rPr>
                        <a:t>Genome Size (Mb)</a:t>
                      </a:r>
                      <a:endParaRPr lang="en-US" sz="110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0B2E44"/>
                    </a:solidFill>
                  </a:tcPr>
                </a:tc>
                <a:tc>
                  <a:txBody>
                    <a:bodyPr/>
                    <a:lstStyle/>
                    <a:p>
                      <a:pPr marL="0" indent="0" algn="l">
                        <a:buNone/>
                      </a:pPr>
                      <a:r>
                        <a:rPr lang="en-US" sz="1100" b="1" dirty="0">
                          <a:solidFill>
                            <a:srgbClr val="FFFFFF"/>
                          </a:solidFill>
                        </a:rPr>
                        <a:t>Number of Predicted Genes</a:t>
                      </a:r>
                      <a:endParaRPr lang="en-US" sz="110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0B2E44"/>
                    </a:solidFill>
                  </a:tcPr>
                </a:tc>
                <a:extLst>
                  <a:ext uri="{0D108BD9-81ED-4DB2-BD59-A6C34878D82A}">
                    <a16:rowId xmlns:a16="http://schemas.microsoft.com/office/drawing/2014/main" val="10000"/>
                  </a:ext>
                </a:extLst>
              </a:tr>
              <a:tr h="310896">
                <a:tc>
                  <a:txBody>
                    <a:bodyPr/>
                    <a:lstStyle/>
                    <a:p>
                      <a:pPr marL="0" indent="0" algn="l">
                        <a:buNone/>
                      </a:pPr>
                      <a:r>
                        <a:rPr lang="en-US" sz="1050" i="1" dirty="0">
                          <a:solidFill>
                            <a:srgbClr val="1B2430"/>
                          </a:solidFill>
                        </a:rPr>
                        <a:t>Saccharomyces cerevisiae (yeast)</a:t>
                      </a:r>
                      <a:endParaRPr lang="en-US" sz="105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FFFFFF"/>
                    </a:solidFill>
                  </a:tcPr>
                </a:tc>
                <a:tc>
                  <a:txBody>
                    <a:bodyPr/>
                    <a:lstStyle/>
                    <a:p>
                      <a:pPr marL="0" indent="0" algn="ctr">
                        <a:buNone/>
                      </a:pPr>
                      <a:r>
                        <a:rPr lang="en-US" sz="1050" dirty="0">
                          <a:solidFill>
                            <a:srgbClr val="1B2430"/>
                          </a:solidFill>
                        </a:rPr>
                        <a:t>12</a:t>
                      </a:r>
                      <a:endParaRPr lang="en-US" sz="105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FFFFFF"/>
                    </a:solidFill>
                  </a:tcPr>
                </a:tc>
                <a:tc>
                  <a:txBody>
                    <a:bodyPr/>
                    <a:lstStyle/>
                    <a:p>
                      <a:pPr marL="0" indent="0" algn="ctr">
                        <a:buNone/>
                      </a:pPr>
                      <a:r>
                        <a:rPr lang="en-US" sz="1050" dirty="0">
                          <a:solidFill>
                            <a:srgbClr val="1B2430"/>
                          </a:solidFill>
                        </a:rPr>
                        <a:t>6,144</a:t>
                      </a:r>
                      <a:endParaRPr lang="en-US" sz="105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10896">
                <a:tc>
                  <a:txBody>
                    <a:bodyPr/>
                    <a:lstStyle/>
                    <a:p>
                      <a:pPr marL="0" indent="0" algn="l">
                        <a:buNone/>
                      </a:pPr>
                      <a:r>
                        <a:rPr lang="en-US" sz="1050" i="1" dirty="0">
                          <a:solidFill>
                            <a:srgbClr val="1B2430"/>
                          </a:solidFill>
                        </a:rPr>
                        <a:t>Arabidopsis thaliana (thale-cress)</a:t>
                      </a:r>
                      <a:endParaRPr lang="en-US" sz="105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F4F7F8"/>
                    </a:solidFill>
                  </a:tcPr>
                </a:tc>
                <a:tc>
                  <a:txBody>
                    <a:bodyPr/>
                    <a:lstStyle/>
                    <a:p>
                      <a:pPr marL="0" indent="0" algn="ctr">
                        <a:buNone/>
                      </a:pPr>
                      <a:r>
                        <a:rPr lang="en-US" sz="1050" dirty="0">
                          <a:solidFill>
                            <a:srgbClr val="1B2430"/>
                          </a:solidFill>
                        </a:rPr>
                        <a:t>125</a:t>
                      </a:r>
                      <a:endParaRPr lang="en-US" sz="105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F4F7F8"/>
                    </a:solidFill>
                  </a:tcPr>
                </a:tc>
                <a:tc>
                  <a:txBody>
                    <a:bodyPr/>
                    <a:lstStyle/>
                    <a:p>
                      <a:pPr marL="0" indent="0" algn="ctr">
                        <a:buNone/>
                      </a:pPr>
                      <a:r>
                        <a:rPr lang="en-US" sz="1050" dirty="0">
                          <a:solidFill>
                            <a:srgbClr val="1B2430"/>
                          </a:solidFill>
                        </a:rPr>
                        <a:t>25,706</a:t>
                      </a:r>
                      <a:endParaRPr lang="en-US" sz="105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F4F7F8"/>
                    </a:solidFill>
                  </a:tcPr>
                </a:tc>
                <a:extLst>
                  <a:ext uri="{0D108BD9-81ED-4DB2-BD59-A6C34878D82A}">
                    <a16:rowId xmlns:a16="http://schemas.microsoft.com/office/drawing/2014/main" val="10002"/>
                  </a:ext>
                </a:extLst>
              </a:tr>
              <a:tr h="310896">
                <a:tc>
                  <a:txBody>
                    <a:bodyPr/>
                    <a:lstStyle/>
                    <a:p>
                      <a:pPr marL="0" indent="0" algn="l">
                        <a:buNone/>
                      </a:pPr>
                      <a:r>
                        <a:rPr lang="en-US" sz="1050" i="1" dirty="0">
                          <a:solidFill>
                            <a:srgbClr val="1B2430"/>
                          </a:solidFill>
                        </a:rPr>
                        <a:t>Caenorhabditis elegans (nematode)</a:t>
                      </a:r>
                      <a:endParaRPr lang="en-US" sz="105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FFFFFF"/>
                    </a:solidFill>
                  </a:tcPr>
                </a:tc>
                <a:tc>
                  <a:txBody>
                    <a:bodyPr/>
                    <a:lstStyle/>
                    <a:p>
                      <a:pPr marL="0" indent="0" algn="ctr">
                        <a:buNone/>
                      </a:pPr>
                      <a:r>
                        <a:rPr lang="en-US" sz="1050" dirty="0">
                          <a:solidFill>
                            <a:srgbClr val="1B2430"/>
                          </a:solidFill>
                        </a:rPr>
                        <a:t>103</a:t>
                      </a:r>
                      <a:endParaRPr lang="en-US" sz="105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FFFFFF"/>
                    </a:solidFill>
                  </a:tcPr>
                </a:tc>
                <a:tc>
                  <a:txBody>
                    <a:bodyPr/>
                    <a:lstStyle/>
                    <a:p>
                      <a:pPr marL="0" indent="0" algn="ctr">
                        <a:buNone/>
                      </a:pPr>
                      <a:r>
                        <a:rPr lang="en-US" sz="1050" dirty="0">
                          <a:solidFill>
                            <a:srgbClr val="1B2430"/>
                          </a:solidFill>
                        </a:rPr>
                        <a:t>20,598</a:t>
                      </a:r>
                      <a:endParaRPr lang="en-US" sz="105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10896">
                <a:tc>
                  <a:txBody>
                    <a:bodyPr/>
                    <a:lstStyle/>
                    <a:p>
                      <a:pPr marL="0" indent="0" algn="l">
                        <a:buNone/>
                      </a:pPr>
                      <a:r>
                        <a:rPr lang="en-US" sz="1050" i="1" dirty="0">
                          <a:solidFill>
                            <a:srgbClr val="1B2430"/>
                          </a:solidFill>
                        </a:rPr>
                        <a:t>Drosophila melanogaster (fruit fly)</a:t>
                      </a:r>
                      <a:endParaRPr lang="en-US" sz="105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F4F7F8"/>
                    </a:solidFill>
                  </a:tcPr>
                </a:tc>
                <a:tc>
                  <a:txBody>
                    <a:bodyPr/>
                    <a:lstStyle/>
                    <a:p>
                      <a:pPr marL="0" indent="0" algn="ctr">
                        <a:buNone/>
                      </a:pPr>
                      <a:r>
                        <a:rPr lang="en-US" sz="1050" dirty="0">
                          <a:solidFill>
                            <a:srgbClr val="1B2430"/>
                          </a:solidFill>
                        </a:rPr>
                        <a:t>170</a:t>
                      </a:r>
                      <a:endParaRPr lang="en-US" sz="105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F4F7F8"/>
                    </a:solidFill>
                  </a:tcPr>
                </a:tc>
                <a:tc>
                  <a:txBody>
                    <a:bodyPr/>
                    <a:lstStyle/>
                    <a:p>
                      <a:pPr marL="0" indent="0" algn="ctr">
                        <a:buNone/>
                      </a:pPr>
                      <a:r>
                        <a:rPr lang="en-US" sz="1050" dirty="0">
                          <a:solidFill>
                            <a:srgbClr val="1B2430"/>
                          </a:solidFill>
                        </a:rPr>
                        <a:t>13,525</a:t>
                      </a:r>
                      <a:endParaRPr lang="en-US" sz="105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F4F7F8"/>
                    </a:solidFill>
                  </a:tcPr>
                </a:tc>
                <a:extLst>
                  <a:ext uri="{0D108BD9-81ED-4DB2-BD59-A6C34878D82A}">
                    <a16:rowId xmlns:a16="http://schemas.microsoft.com/office/drawing/2014/main" val="10004"/>
                  </a:ext>
                </a:extLst>
              </a:tr>
              <a:tr h="310896">
                <a:tc>
                  <a:txBody>
                    <a:bodyPr/>
                    <a:lstStyle/>
                    <a:p>
                      <a:pPr marL="0" indent="0" algn="l">
                        <a:buNone/>
                      </a:pPr>
                      <a:r>
                        <a:rPr lang="en-US" sz="1050" i="1" dirty="0">
                          <a:solidFill>
                            <a:srgbClr val="1B2430"/>
                          </a:solidFill>
                        </a:rPr>
                        <a:t>Anopheles gambiae (mosquito)</a:t>
                      </a:r>
                      <a:endParaRPr lang="en-US" sz="105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FFFFFF"/>
                    </a:solidFill>
                  </a:tcPr>
                </a:tc>
                <a:tc>
                  <a:txBody>
                    <a:bodyPr/>
                    <a:lstStyle/>
                    <a:p>
                      <a:pPr marL="0" indent="0" algn="ctr">
                        <a:buNone/>
                      </a:pPr>
                      <a:r>
                        <a:rPr lang="en-US" sz="1050" dirty="0">
                          <a:solidFill>
                            <a:srgbClr val="1B2430"/>
                          </a:solidFill>
                        </a:rPr>
                        <a:t>278</a:t>
                      </a:r>
                      <a:endParaRPr lang="en-US" sz="105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FFFFFF"/>
                    </a:solidFill>
                  </a:tcPr>
                </a:tc>
                <a:tc>
                  <a:txBody>
                    <a:bodyPr/>
                    <a:lstStyle/>
                    <a:p>
                      <a:pPr marL="0" indent="0" algn="ctr">
                        <a:buNone/>
                      </a:pPr>
                      <a:r>
                        <a:rPr lang="en-US" sz="1050" dirty="0">
                          <a:solidFill>
                            <a:srgbClr val="1B2430"/>
                          </a:solidFill>
                        </a:rPr>
                        <a:t>14,707</a:t>
                      </a:r>
                      <a:endParaRPr lang="en-US" sz="105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310896">
                <a:tc>
                  <a:txBody>
                    <a:bodyPr/>
                    <a:lstStyle/>
                    <a:p>
                      <a:pPr marL="0" indent="0" algn="l">
                        <a:buNone/>
                      </a:pPr>
                      <a:r>
                        <a:rPr lang="en-US" sz="1050" i="1" dirty="0">
                          <a:solidFill>
                            <a:srgbClr val="1B2430"/>
                          </a:solidFill>
                        </a:rPr>
                        <a:t>Danio rerio (zebrafish)</a:t>
                      </a:r>
                      <a:endParaRPr lang="en-US" sz="105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F4F7F8"/>
                    </a:solidFill>
                  </a:tcPr>
                </a:tc>
                <a:tc>
                  <a:txBody>
                    <a:bodyPr/>
                    <a:lstStyle/>
                    <a:p>
                      <a:pPr marL="0" indent="0" algn="ctr">
                        <a:buNone/>
                      </a:pPr>
                      <a:r>
                        <a:rPr lang="en-US" sz="1050" dirty="0">
                          <a:solidFill>
                            <a:srgbClr val="1B2430"/>
                          </a:solidFill>
                        </a:rPr>
                        <a:t>1,465</a:t>
                      </a:r>
                      <a:endParaRPr lang="en-US" sz="105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F4F7F8"/>
                    </a:solidFill>
                  </a:tcPr>
                </a:tc>
                <a:tc>
                  <a:txBody>
                    <a:bodyPr/>
                    <a:lstStyle/>
                    <a:p>
                      <a:pPr marL="0" indent="0" algn="ctr">
                        <a:buNone/>
                      </a:pPr>
                      <a:r>
                        <a:rPr lang="en-US" sz="1050" dirty="0">
                          <a:solidFill>
                            <a:srgbClr val="1B2430"/>
                          </a:solidFill>
                        </a:rPr>
                        <a:t>22,409</a:t>
                      </a:r>
                      <a:endParaRPr lang="en-US" sz="105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F4F7F8"/>
                    </a:solidFill>
                  </a:tcPr>
                </a:tc>
                <a:extLst>
                  <a:ext uri="{0D108BD9-81ED-4DB2-BD59-A6C34878D82A}">
                    <a16:rowId xmlns:a16="http://schemas.microsoft.com/office/drawing/2014/main" val="10006"/>
                  </a:ext>
                </a:extLst>
              </a:tr>
              <a:tr h="310896">
                <a:tc>
                  <a:txBody>
                    <a:bodyPr/>
                    <a:lstStyle/>
                    <a:p>
                      <a:pPr marL="0" indent="0" algn="l">
                        <a:buNone/>
                      </a:pPr>
                      <a:r>
                        <a:rPr lang="en-US" sz="1050" i="1" dirty="0">
                          <a:solidFill>
                            <a:srgbClr val="1B2430"/>
                          </a:solidFill>
                        </a:rPr>
                        <a:t>Takifugu rubripes (tiger pufferfish)</a:t>
                      </a:r>
                      <a:endParaRPr lang="en-US" sz="105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FFFFFF"/>
                    </a:solidFill>
                  </a:tcPr>
                </a:tc>
                <a:tc>
                  <a:txBody>
                    <a:bodyPr/>
                    <a:lstStyle/>
                    <a:p>
                      <a:pPr marL="0" indent="0" algn="ctr">
                        <a:buNone/>
                      </a:pPr>
                      <a:r>
                        <a:rPr lang="en-US" sz="1050" dirty="0">
                          <a:solidFill>
                            <a:srgbClr val="1B2430"/>
                          </a:solidFill>
                        </a:rPr>
                        <a:t>329</a:t>
                      </a:r>
                      <a:endParaRPr lang="en-US" sz="105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FFFFFF"/>
                    </a:solidFill>
                  </a:tcPr>
                </a:tc>
                <a:tc>
                  <a:txBody>
                    <a:bodyPr/>
                    <a:lstStyle/>
                    <a:p>
                      <a:pPr marL="0" indent="0" algn="ctr">
                        <a:buNone/>
                      </a:pPr>
                      <a:r>
                        <a:rPr lang="en-US" sz="1050" dirty="0">
                          <a:solidFill>
                            <a:srgbClr val="1B2430"/>
                          </a:solidFill>
                        </a:rPr>
                        <a:t>22,089</a:t>
                      </a:r>
                      <a:endParaRPr lang="en-US" sz="105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310896">
                <a:tc>
                  <a:txBody>
                    <a:bodyPr/>
                    <a:lstStyle/>
                    <a:p>
                      <a:pPr marL="0" indent="0" algn="l">
                        <a:buNone/>
                      </a:pPr>
                      <a:r>
                        <a:rPr lang="en-US" sz="1050" i="1" dirty="0">
                          <a:solidFill>
                            <a:srgbClr val="1B2430"/>
                          </a:solidFill>
                        </a:rPr>
                        <a:t>Mus musculus (mouse)</a:t>
                      </a:r>
                      <a:endParaRPr lang="en-US" sz="105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F4F7F8"/>
                    </a:solidFill>
                  </a:tcPr>
                </a:tc>
                <a:tc>
                  <a:txBody>
                    <a:bodyPr/>
                    <a:lstStyle/>
                    <a:p>
                      <a:pPr marL="0" indent="0" algn="ctr">
                        <a:buNone/>
                      </a:pPr>
                      <a:r>
                        <a:rPr lang="en-US" sz="1050" dirty="0">
                          <a:solidFill>
                            <a:srgbClr val="1B2430"/>
                          </a:solidFill>
                        </a:rPr>
                        <a:t>2,627</a:t>
                      </a:r>
                      <a:endParaRPr lang="en-US" sz="105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F4F7F8"/>
                    </a:solidFill>
                  </a:tcPr>
                </a:tc>
                <a:tc>
                  <a:txBody>
                    <a:bodyPr/>
                    <a:lstStyle/>
                    <a:p>
                      <a:pPr marL="0" indent="0" algn="ctr">
                        <a:buNone/>
                      </a:pPr>
                      <a:r>
                        <a:rPr lang="en-US" sz="1050" dirty="0">
                          <a:solidFill>
                            <a:srgbClr val="1B2430"/>
                          </a:solidFill>
                        </a:rPr>
                        <a:t>26,762</a:t>
                      </a:r>
                      <a:endParaRPr lang="en-US" sz="105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F4F7F8"/>
                    </a:solidFill>
                  </a:tcPr>
                </a:tc>
                <a:extLst>
                  <a:ext uri="{0D108BD9-81ED-4DB2-BD59-A6C34878D82A}">
                    <a16:rowId xmlns:a16="http://schemas.microsoft.com/office/drawing/2014/main" val="10008"/>
                  </a:ext>
                </a:extLst>
              </a:tr>
              <a:tr h="310896">
                <a:tc>
                  <a:txBody>
                    <a:bodyPr/>
                    <a:lstStyle/>
                    <a:p>
                      <a:pPr marL="0" indent="0" algn="l">
                        <a:buNone/>
                      </a:pPr>
                      <a:r>
                        <a:rPr lang="en-US" sz="1050" i="1" dirty="0">
                          <a:solidFill>
                            <a:srgbClr val="1B2430"/>
                          </a:solidFill>
                        </a:rPr>
                        <a:t>Pan troglodytes (chimpanzee)</a:t>
                      </a:r>
                      <a:endParaRPr lang="en-US" sz="105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FFFFFF"/>
                    </a:solidFill>
                  </a:tcPr>
                </a:tc>
                <a:tc>
                  <a:txBody>
                    <a:bodyPr/>
                    <a:lstStyle/>
                    <a:p>
                      <a:pPr marL="0" indent="0" algn="ctr">
                        <a:buNone/>
                      </a:pPr>
                      <a:r>
                        <a:rPr lang="en-US" sz="1050" dirty="0">
                          <a:solidFill>
                            <a:srgbClr val="1B2430"/>
                          </a:solidFill>
                        </a:rPr>
                        <a:t>2,733</a:t>
                      </a:r>
                      <a:endParaRPr lang="en-US" sz="105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FFFFFF"/>
                    </a:solidFill>
                  </a:tcPr>
                </a:tc>
                <a:tc>
                  <a:txBody>
                    <a:bodyPr/>
                    <a:lstStyle/>
                    <a:p>
                      <a:pPr marL="0" indent="0" algn="ctr">
                        <a:buNone/>
                      </a:pPr>
                      <a:r>
                        <a:rPr lang="en-US" sz="1050" dirty="0">
                          <a:solidFill>
                            <a:srgbClr val="1B2430"/>
                          </a:solidFill>
                        </a:rPr>
                        <a:t>22,524</a:t>
                      </a:r>
                      <a:endParaRPr lang="en-US" sz="105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310896">
                <a:tc>
                  <a:txBody>
                    <a:bodyPr/>
                    <a:lstStyle/>
                    <a:p>
                      <a:pPr marL="0" indent="0" algn="l">
                        <a:buNone/>
                      </a:pPr>
                      <a:r>
                        <a:rPr lang="en-US" sz="1050" i="1" dirty="0">
                          <a:solidFill>
                            <a:srgbClr val="1B2430"/>
                          </a:solidFill>
                        </a:rPr>
                        <a:t>Homo sapiens (human)</a:t>
                      </a:r>
                      <a:endParaRPr lang="en-US" sz="105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F4F7F8"/>
                    </a:solidFill>
                  </a:tcPr>
                </a:tc>
                <a:tc>
                  <a:txBody>
                    <a:bodyPr/>
                    <a:lstStyle/>
                    <a:p>
                      <a:pPr marL="0" indent="0" algn="ctr">
                        <a:buNone/>
                      </a:pPr>
                      <a:r>
                        <a:rPr lang="en-US" sz="1050" dirty="0">
                          <a:solidFill>
                            <a:srgbClr val="1B2430"/>
                          </a:solidFill>
                        </a:rPr>
                        <a:t>3,223</a:t>
                      </a:r>
                      <a:endParaRPr lang="en-US" sz="105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F4F7F8"/>
                    </a:solidFill>
                  </a:tcPr>
                </a:tc>
                <a:tc>
                  <a:txBody>
                    <a:bodyPr/>
                    <a:lstStyle/>
                    <a:p>
                      <a:pPr marL="0" indent="0" algn="ctr">
                        <a:buNone/>
                      </a:pPr>
                      <a:r>
                        <a:rPr lang="en-US" sz="1050" dirty="0">
                          <a:solidFill>
                            <a:srgbClr val="1B2430"/>
                          </a:solidFill>
                        </a:rPr>
                        <a:t>~20,000</a:t>
                      </a:r>
                      <a:endParaRPr lang="en-US" sz="105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F4F7F8"/>
                    </a:solidFill>
                  </a:tcPr>
                </a:tc>
                <a:extLst>
                  <a:ext uri="{0D108BD9-81ED-4DB2-BD59-A6C34878D82A}">
                    <a16:rowId xmlns:a16="http://schemas.microsoft.com/office/drawing/2014/main" val="10010"/>
                  </a:ext>
                </a:extLst>
              </a:tr>
            </a:tbl>
          </a:graphicData>
        </a:graphic>
      </p:graphicFrame>
      <p:sp>
        <p:nvSpPr>
          <p:cNvPr id="5" name="Text 2"/>
          <p:cNvSpPr/>
          <p:nvPr/>
        </p:nvSpPr>
        <p:spPr>
          <a:xfrm>
            <a:off x="548640" y="5157216"/>
            <a:ext cx="11064240" cy="640080"/>
          </a:xfrm>
          <a:prstGeom prst="rect">
            <a:avLst/>
          </a:prstGeom>
          <a:noFill/>
          <a:ln/>
        </p:spPr>
        <p:txBody>
          <a:bodyPr wrap="square" lIns="0" tIns="0" rIns="0" bIns="0" rtlCol="0" anchor="ctr"/>
          <a:lstStyle/>
          <a:p>
            <a:pPr marL="0" indent="0">
              <a:buNone/>
            </a:pPr>
            <a:r>
              <a:rPr lang="en-US" sz="1050" i="1" dirty="0">
                <a:solidFill>
                  <a:srgbClr val="5B6B77"/>
                </a:solidFill>
                <a:latin typeface="Calibri" pitchFamily="34" charset="0"/>
                <a:ea typeface="Calibri" pitchFamily="34" charset="-122"/>
                <a:cs typeface="Calibri" pitchFamily="34" charset="-120"/>
              </a:rPr>
              <a:t>Source: Data from the Ensembl website (ensembl.org) — reproduced from Pierce, Genetics: A Conceptual Approach, 6th ed. Additional rows (moss, corn, barley) also appear in the original table.</a:t>
            </a:r>
            <a:endParaRPr lang="en-US" sz="1050" dirty="0"/>
          </a:p>
        </p:txBody>
      </p:sp>
      <p:sp>
        <p:nvSpPr>
          <p:cNvPr id="6" name="Text 3"/>
          <p:cNvSpPr/>
          <p:nvPr/>
        </p:nvSpPr>
        <p:spPr>
          <a:xfrm>
            <a:off x="457200" y="6473952"/>
            <a:ext cx="5486400" cy="274320"/>
          </a:xfrm>
          <a:prstGeom prst="rect">
            <a:avLst/>
          </a:prstGeom>
          <a:noFill/>
          <a:ln/>
        </p:spPr>
        <p:txBody>
          <a:bodyPr wrap="square" lIns="0" tIns="0" rIns="0" bIns="0" rtlCol="0" anchor="ctr"/>
          <a:lstStyle/>
          <a:p>
            <a:pPr marL="0" indent="0" algn="l">
              <a:buNone/>
            </a:pPr>
            <a:r>
              <a:rPr lang="en-US" sz="900" kern="0" spc="100" dirty="0">
                <a:solidFill>
                  <a:srgbClr val="5B6B77"/>
                </a:solidFill>
                <a:latin typeface="Calibri" pitchFamily="34" charset="0"/>
                <a:ea typeface="Calibri" pitchFamily="34" charset="-122"/>
                <a:cs typeface="Calibri" pitchFamily="34" charset="-120"/>
              </a:rPr>
              <a:t>GENOMICS</a:t>
            </a:r>
            <a:endParaRPr lang="en-US" sz="900" dirty="0"/>
          </a:p>
        </p:txBody>
      </p:sp>
      <p:sp>
        <p:nvSpPr>
          <p:cNvPr id="7" name="Text 4"/>
          <p:cNvSpPr/>
          <p:nvPr/>
        </p:nvSpPr>
        <p:spPr>
          <a:xfrm>
            <a:off x="11274552" y="6473952"/>
            <a:ext cx="457200" cy="274320"/>
          </a:xfrm>
          <a:prstGeom prst="rect">
            <a:avLst/>
          </a:prstGeom>
          <a:noFill/>
          <a:ln/>
        </p:spPr>
        <p:txBody>
          <a:bodyPr wrap="square" lIns="0" tIns="0" rIns="0" bIns="0" rtlCol="0" anchor="ctr"/>
          <a:lstStyle/>
          <a:p>
            <a:pPr marL="0" indent="0" algn="r">
              <a:buNone/>
            </a:pPr>
            <a:r>
              <a:rPr lang="en-US" sz="900" dirty="0">
                <a:solidFill>
                  <a:srgbClr val="5B6B77"/>
                </a:solidFill>
                <a:latin typeface="Calibri" pitchFamily="34" charset="0"/>
                <a:ea typeface="Calibri" pitchFamily="34" charset="-122"/>
                <a:cs typeface="Calibri" pitchFamily="34" charset="-120"/>
              </a:rPr>
              <a:t>35</a:t>
            </a:r>
            <a:endParaRPr lang="en-US" sz="9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29184"/>
            <a:ext cx="10058400" cy="292608"/>
          </a:xfrm>
          <a:prstGeom prst="rect">
            <a:avLst/>
          </a:prstGeom>
          <a:noFill/>
          <a:ln/>
        </p:spPr>
        <p:txBody>
          <a:bodyPr wrap="square" lIns="0" tIns="0" rIns="0" bIns="0" rtlCol="0" anchor="ctr"/>
          <a:lstStyle/>
          <a:p>
            <a:pPr marL="0" indent="0">
              <a:buNone/>
            </a:pPr>
            <a:r>
              <a:rPr lang="en-US" sz="1200" b="1" kern="0" spc="200" dirty="0">
                <a:solidFill>
                  <a:srgbClr val="C4863A"/>
                </a:solidFill>
                <a:latin typeface="Calibri" pitchFamily="34" charset="0"/>
                <a:ea typeface="Calibri" pitchFamily="34" charset="-122"/>
                <a:cs typeface="Calibri" pitchFamily="34" charset="-120"/>
              </a:rPr>
              <a:t>20.3 COMPARATIVE GENOMICS</a:t>
            </a:r>
            <a:endParaRPr lang="en-US" sz="1200" dirty="0"/>
          </a:p>
        </p:txBody>
      </p:sp>
      <p:sp>
        <p:nvSpPr>
          <p:cNvPr id="3" name="Text 1"/>
          <p:cNvSpPr/>
          <p:nvPr/>
        </p:nvSpPr>
        <p:spPr>
          <a:xfrm>
            <a:off x="548640" y="603504"/>
            <a:ext cx="11064240" cy="777240"/>
          </a:xfrm>
          <a:prstGeom prst="rect">
            <a:avLst/>
          </a:prstGeom>
          <a:noFill/>
          <a:ln/>
        </p:spPr>
        <p:txBody>
          <a:bodyPr wrap="square" lIns="0" tIns="0" rIns="0" bIns="0" rtlCol="0" anchor="ctr"/>
          <a:lstStyle/>
          <a:p>
            <a:pPr marL="0" indent="0" algn="l">
              <a:buNone/>
            </a:pPr>
            <a:r>
              <a:rPr lang="en-US" sz="2800" b="1" dirty="0">
                <a:solidFill>
                  <a:srgbClr val="0B2E44"/>
                </a:solidFill>
                <a:latin typeface="Cambria" pitchFamily="34" charset="0"/>
                <a:ea typeface="Cambria" pitchFamily="34" charset="-122"/>
                <a:cs typeface="Cambria" pitchFamily="34" charset="-120"/>
              </a:rPr>
              <a:t>Genome Size, Gene Number &amp; Complexity: No Simple Link</a:t>
            </a:r>
            <a:endParaRPr lang="en-US" sz="2800" dirty="0"/>
          </a:p>
        </p:txBody>
      </p:sp>
      <p:sp>
        <p:nvSpPr>
          <p:cNvPr id="4" name="Text 2"/>
          <p:cNvSpPr/>
          <p:nvPr/>
        </p:nvSpPr>
        <p:spPr>
          <a:xfrm>
            <a:off x="548640" y="1554480"/>
            <a:ext cx="11064240" cy="4572000"/>
          </a:xfrm>
          <a:prstGeom prst="rect">
            <a:avLst/>
          </a:prstGeom>
          <a:noFill/>
          <a:ln/>
        </p:spPr>
        <p:txBody>
          <a:bodyPr wrap="square" lIns="0" tIns="0" rIns="0" bIns="0" rtlCol="0" anchor="t"/>
          <a:lstStyle/>
          <a:p>
            <a:pPr marL="228600" indent="-228600">
              <a:lnSpc>
                <a:spcPct val="108000"/>
              </a:lnSpc>
              <a:spcAft>
                <a:spcPts val="1000"/>
              </a:spcAft>
              <a:buSzPct val="100000"/>
              <a:buChar char="•"/>
            </a:pPr>
            <a:r>
              <a:rPr lang="en-US" sz="1300" b="1" dirty="0">
                <a:solidFill>
                  <a:srgbClr val="0B2E44"/>
                </a:solidFill>
                <a:latin typeface="Calibri" pitchFamily="34" charset="0"/>
                <a:ea typeface="Calibri" pitchFamily="34" charset="-122"/>
                <a:cs typeface="Calibri" pitchFamily="34" charset="-120"/>
              </a:rPr>
              <a:t>Bigger organisms, bigger genomes — usually:  </a:t>
            </a:r>
            <a:r>
              <a:rPr lang="en-US" sz="1300" dirty="0">
                <a:solidFill>
                  <a:srgbClr val="1B2430"/>
                </a:solidFill>
                <a:latin typeface="Calibri" pitchFamily="34" charset="0"/>
                <a:ea typeface="Calibri" pitchFamily="34" charset="-122"/>
                <a:cs typeface="Calibri" pitchFamily="34" charset="-120"/>
              </a:rPr>
              <a:t>Multicellular eukaryotes generally have more DNA than simple, single-celled eukaryotes such as yeast, and more genes than prokaryotes.</a:t>
            </a:r>
            <a:endParaRPr lang="en-US" sz="1300" dirty="0"/>
          </a:p>
          <a:p>
            <a:pPr marL="228600" indent="-228600">
              <a:lnSpc>
                <a:spcPct val="108000"/>
              </a:lnSpc>
              <a:spcAft>
                <a:spcPts val="1000"/>
              </a:spcAft>
              <a:buSzPct val="100000"/>
              <a:buChar char="•"/>
            </a:pPr>
            <a:r>
              <a:rPr lang="en-US" sz="1300" b="1" dirty="0">
                <a:solidFill>
                  <a:srgbClr val="0B2E44"/>
                </a:solidFill>
                <a:latin typeface="Calibri" pitchFamily="34" charset="0"/>
                <a:ea typeface="Calibri" pitchFamily="34" charset="-122"/>
                <a:cs typeface="Calibri" pitchFamily="34" charset="-120"/>
              </a:rPr>
              <a:t>But size ≠ complexity:  </a:t>
            </a:r>
            <a:r>
              <a:rPr lang="en-US" sz="1300" dirty="0">
                <a:solidFill>
                  <a:srgbClr val="1B2430"/>
                </a:solidFill>
                <a:latin typeface="Calibri" pitchFamily="34" charset="0"/>
                <a:ea typeface="Calibri" pitchFamily="34" charset="-122"/>
                <a:cs typeface="Calibri" pitchFamily="34" charset="-120"/>
              </a:rPr>
              <a:t>Among multicellular eukaryotes there is no close relationship between genome size and complexity — the mosquito Anopheles gambiae has 60% more DNA than the structurally similar fruit fly Drosophila melanogaster.</a:t>
            </a:r>
            <a:endParaRPr lang="en-US" sz="1300" dirty="0"/>
          </a:p>
          <a:p>
            <a:pPr marL="228600" indent="-228600">
              <a:lnSpc>
                <a:spcPct val="108000"/>
              </a:lnSpc>
              <a:spcAft>
                <a:spcPts val="1000"/>
              </a:spcAft>
              <a:buSzPct val="100000"/>
              <a:buChar char="•"/>
            </a:pPr>
            <a:r>
              <a:rPr lang="en-US" sz="1300" b="1" dirty="0">
                <a:solidFill>
                  <a:srgbClr val="0B2E44"/>
                </a:solidFill>
                <a:latin typeface="Calibri" pitchFamily="34" charset="0"/>
                <a:ea typeface="Calibri" pitchFamily="34" charset="-122"/>
                <a:cs typeface="Calibri" pitchFamily="34" charset="-120"/>
              </a:rPr>
              <a:t>Gene number ≠ complexity either:  </a:t>
            </a:r>
            <a:r>
              <a:rPr lang="en-US" sz="1300" dirty="0">
                <a:solidFill>
                  <a:srgbClr val="1B2430"/>
                </a:solidFill>
                <a:latin typeface="Calibri" pitchFamily="34" charset="0"/>
                <a:ea typeface="Calibri" pitchFamily="34" charset="-122"/>
                <a:cs typeface="Calibri" pitchFamily="34" charset="-120"/>
              </a:rPr>
              <a:t>Humans have more genes than invertebrates, but only about twice as many as fruit flies, and fewer than the plant Arabidopsis thaliana. C. elegans has more genes than Drosophila but is less complex. The pufferfish has ~1/10 the DNA of humans/mice but about as many genes.</a:t>
            </a:r>
            <a:endParaRPr lang="en-US" sz="1300" dirty="0"/>
          </a:p>
          <a:p>
            <a:pPr marL="228600" indent="-228600">
              <a:lnSpc>
                <a:spcPct val="108000"/>
              </a:lnSpc>
              <a:spcAft>
                <a:spcPts val="1000"/>
              </a:spcAft>
              <a:buSzPct val="100000"/>
              <a:buChar char="•"/>
            </a:pPr>
            <a:r>
              <a:rPr lang="en-US" sz="1300" b="1" dirty="0">
                <a:solidFill>
                  <a:srgbClr val="0B2E44"/>
                </a:solidFill>
                <a:latin typeface="Calibri" pitchFamily="34" charset="0"/>
                <a:ea typeface="Calibri" pitchFamily="34" charset="-122"/>
                <a:cs typeface="Calibri" pitchFamily="34" charset="-120"/>
              </a:rPr>
              <a:t>Introns and noncoding DNA:  </a:t>
            </a:r>
            <a:r>
              <a:rPr lang="en-US" sz="1300" dirty="0">
                <a:solidFill>
                  <a:srgbClr val="1B2430"/>
                </a:solidFill>
                <a:latin typeface="Calibri" pitchFamily="34" charset="0"/>
                <a:ea typeface="Calibri" pitchFamily="34" charset="-122"/>
                <a:cs typeface="Calibri" pitchFamily="34" charset="-120"/>
              </a:rPr>
              <a:t>Most DNA in multicellular eukaryotes is noncoding, and many genes are interrupted by introns; in more complex eukaryotes, both the number and length of introns tend to be greater.</a:t>
            </a:r>
            <a:endParaRPr lang="en-US" sz="1300" dirty="0"/>
          </a:p>
        </p:txBody>
      </p:sp>
      <p:sp>
        <p:nvSpPr>
          <p:cNvPr id="5" name="Text 3"/>
          <p:cNvSpPr/>
          <p:nvPr/>
        </p:nvSpPr>
        <p:spPr>
          <a:xfrm>
            <a:off x="457200" y="6473952"/>
            <a:ext cx="5486400" cy="274320"/>
          </a:xfrm>
          <a:prstGeom prst="rect">
            <a:avLst/>
          </a:prstGeom>
          <a:noFill/>
          <a:ln/>
        </p:spPr>
        <p:txBody>
          <a:bodyPr wrap="square" lIns="0" tIns="0" rIns="0" bIns="0" rtlCol="0" anchor="ctr"/>
          <a:lstStyle/>
          <a:p>
            <a:pPr marL="0" indent="0" algn="l">
              <a:buNone/>
            </a:pPr>
            <a:r>
              <a:rPr lang="en-US" sz="900" kern="0" spc="100" dirty="0">
                <a:solidFill>
                  <a:srgbClr val="5B6B77"/>
                </a:solidFill>
                <a:latin typeface="Calibri" pitchFamily="34" charset="0"/>
                <a:ea typeface="Calibri" pitchFamily="34" charset="-122"/>
                <a:cs typeface="Calibri" pitchFamily="34" charset="-120"/>
              </a:rPr>
              <a:t>GENOMICS</a:t>
            </a:r>
            <a:endParaRPr lang="en-US" sz="900" dirty="0"/>
          </a:p>
        </p:txBody>
      </p:sp>
      <p:sp>
        <p:nvSpPr>
          <p:cNvPr id="6" name="Text 4"/>
          <p:cNvSpPr/>
          <p:nvPr/>
        </p:nvSpPr>
        <p:spPr>
          <a:xfrm>
            <a:off x="11274552" y="6473952"/>
            <a:ext cx="457200" cy="274320"/>
          </a:xfrm>
          <a:prstGeom prst="rect">
            <a:avLst/>
          </a:prstGeom>
          <a:noFill/>
          <a:ln/>
        </p:spPr>
        <p:txBody>
          <a:bodyPr wrap="square" lIns="0" tIns="0" rIns="0" bIns="0" rtlCol="0" anchor="ctr"/>
          <a:lstStyle/>
          <a:p>
            <a:pPr marL="0" indent="0" algn="r">
              <a:buNone/>
            </a:pPr>
            <a:r>
              <a:rPr lang="en-US" sz="900" dirty="0">
                <a:solidFill>
                  <a:srgbClr val="5B6B77"/>
                </a:solidFill>
                <a:latin typeface="Calibri" pitchFamily="34" charset="0"/>
                <a:ea typeface="Calibri" pitchFamily="34" charset="-122"/>
                <a:cs typeface="Calibri" pitchFamily="34" charset="-120"/>
              </a:rPr>
              <a:t>36</a:t>
            </a:r>
            <a:endParaRPr lang="en-US" sz="9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29184"/>
            <a:ext cx="10058400" cy="292608"/>
          </a:xfrm>
          <a:prstGeom prst="rect">
            <a:avLst/>
          </a:prstGeom>
          <a:noFill/>
          <a:ln/>
        </p:spPr>
        <p:txBody>
          <a:bodyPr wrap="square" lIns="0" tIns="0" rIns="0" bIns="0" rtlCol="0" anchor="ctr"/>
          <a:lstStyle/>
          <a:p>
            <a:pPr marL="0" indent="0">
              <a:buNone/>
            </a:pPr>
            <a:r>
              <a:rPr lang="en-US" sz="1200" b="1" kern="0" spc="200" dirty="0">
                <a:solidFill>
                  <a:srgbClr val="C4863A"/>
                </a:solidFill>
                <a:latin typeface="Calibri" pitchFamily="34" charset="0"/>
                <a:ea typeface="Calibri" pitchFamily="34" charset="-122"/>
                <a:cs typeface="Calibri" pitchFamily="34" charset="-120"/>
              </a:rPr>
              <a:t>20.3 COMPARATIVE GENOMICS</a:t>
            </a:r>
            <a:endParaRPr lang="en-US" sz="1200" dirty="0"/>
          </a:p>
        </p:txBody>
      </p:sp>
      <p:sp>
        <p:nvSpPr>
          <p:cNvPr id="3" name="Text 1"/>
          <p:cNvSpPr/>
          <p:nvPr/>
        </p:nvSpPr>
        <p:spPr>
          <a:xfrm>
            <a:off x="548640" y="603504"/>
            <a:ext cx="11064240" cy="777240"/>
          </a:xfrm>
          <a:prstGeom prst="rect">
            <a:avLst/>
          </a:prstGeom>
          <a:noFill/>
          <a:ln/>
        </p:spPr>
        <p:txBody>
          <a:bodyPr wrap="square" lIns="0" tIns="0" rIns="0" bIns="0" rtlCol="0" anchor="ctr"/>
          <a:lstStyle/>
          <a:p>
            <a:pPr marL="0" indent="0" algn="l">
              <a:buNone/>
            </a:pPr>
            <a:r>
              <a:rPr lang="en-US" sz="2800" b="1" dirty="0">
                <a:solidFill>
                  <a:srgbClr val="0B2E44"/>
                </a:solidFill>
                <a:latin typeface="Cambria" pitchFamily="34" charset="0"/>
                <a:ea typeface="Cambria" pitchFamily="34" charset="-122"/>
                <a:cs typeface="Cambria" pitchFamily="34" charset="-120"/>
              </a:rPr>
              <a:t>Segmental Duplications &amp; Multigene Families</a:t>
            </a:r>
            <a:endParaRPr lang="en-US" sz="2800" dirty="0"/>
          </a:p>
        </p:txBody>
      </p:sp>
      <p:sp>
        <p:nvSpPr>
          <p:cNvPr id="4" name="Text 2"/>
          <p:cNvSpPr/>
          <p:nvPr/>
        </p:nvSpPr>
        <p:spPr>
          <a:xfrm>
            <a:off x="548640" y="1554480"/>
            <a:ext cx="11064240" cy="4572000"/>
          </a:xfrm>
          <a:prstGeom prst="rect">
            <a:avLst/>
          </a:prstGeom>
          <a:noFill/>
          <a:ln/>
        </p:spPr>
        <p:txBody>
          <a:bodyPr wrap="square" lIns="0" tIns="0" rIns="0" bIns="0" rtlCol="0" anchor="t"/>
          <a:lstStyle/>
          <a:p>
            <a:pPr marL="228600" indent="-228600">
              <a:lnSpc>
                <a:spcPct val="108000"/>
              </a:lnSpc>
              <a:spcAft>
                <a:spcPts val="1000"/>
              </a:spcAft>
              <a:buSzPct val="100000"/>
              <a:buChar char="•"/>
            </a:pPr>
            <a:r>
              <a:rPr lang="en-US" sz="1250" b="1" dirty="0">
                <a:solidFill>
                  <a:srgbClr val="0B2E44"/>
                </a:solidFill>
                <a:latin typeface="Calibri" pitchFamily="34" charset="0"/>
                <a:ea typeface="Calibri" pitchFamily="34" charset="-122"/>
                <a:cs typeface="Calibri" pitchFamily="34" charset="-120"/>
              </a:rPr>
              <a:t>Segmental duplications:  </a:t>
            </a:r>
            <a:r>
              <a:rPr lang="en-US" sz="1250" dirty="0">
                <a:solidFill>
                  <a:srgbClr val="1B2430"/>
                </a:solidFill>
                <a:latin typeface="Calibri" pitchFamily="34" charset="0"/>
                <a:ea typeface="Calibri" pitchFamily="34" charset="-122"/>
                <a:cs typeface="Calibri" pitchFamily="34" charset="-120"/>
              </a:rPr>
              <a:t>Duplicated regions greater than 1000 bp that are almost identical in sequence; about 4% of the human genome consists of segmental duplications, averaging 15,000 bp. They can be intrachromosomal (same chromosome) or interchromosomal (different chromosomes).</a:t>
            </a:r>
            <a:endParaRPr lang="en-US" sz="1250" dirty="0"/>
          </a:p>
          <a:p>
            <a:pPr marL="228600" indent="-228600">
              <a:lnSpc>
                <a:spcPct val="108000"/>
              </a:lnSpc>
              <a:spcAft>
                <a:spcPts val="1000"/>
              </a:spcAft>
              <a:buSzPct val="100000"/>
              <a:buChar char="•"/>
            </a:pPr>
            <a:r>
              <a:rPr lang="en-US" sz="1250" b="1" dirty="0">
                <a:solidFill>
                  <a:srgbClr val="0B2E44"/>
                </a:solidFill>
                <a:latin typeface="Calibri" pitchFamily="34" charset="0"/>
                <a:ea typeface="Calibri" pitchFamily="34" charset="-122"/>
                <a:cs typeface="Calibri" pitchFamily="34" charset="-120"/>
              </a:rPr>
              <a:t>How they arise and matter:  </a:t>
            </a:r>
            <a:r>
              <a:rPr lang="en-US" sz="1250" dirty="0">
                <a:solidFill>
                  <a:srgbClr val="1B2430"/>
                </a:solidFill>
                <a:latin typeface="Calibri" pitchFamily="34" charset="0"/>
                <a:ea typeface="Calibri" pitchFamily="34" charset="-122"/>
                <a:cs typeface="Calibri" pitchFamily="34" charset="-120"/>
              </a:rPr>
              <a:t>Segmental duplications arise from processes like unequal crossing over, and once present, they promote further duplication by causing misalignment. The original copy can continue its function while the new copy mutates freely — potentially gaining a new function. This process is a major driver of gene-family expansion.</a:t>
            </a:r>
            <a:endParaRPr lang="en-US" sz="1250" dirty="0"/>
          </a:p>
          <a:p>
            <a:pPr marL="228600" indent="-228600">
              <a:lnSpc>
                <a:spcPct val="108000"/>
              </a:lnSpc>
              <a:spcAft>
                <a:spcPts val="1000"/>
              </a:spcAft>
              <a:buSzPct val="100000"/>
              <a:buChar char="•"/>
            </a:pPr>
            <a:r>
              <a:rPr lang="en-US" sz="1250" b="1" dirty="0">
                <a:solidFill>
                  <a:srgbClr val="0B2E44"/>
                </a:solidFill>
                <a:latin typeface="Calibri" pitchFamily="34" charset="0"/>
                <a:ea typeface="Calibri" pitchFamily="34" charset="-122"/>
                <a:cs typeface="Calibri" pitchFamily="34" charset="-120"/>
              </a:rPr>
              <a:t>Multigene family:  </a:t>
            </a:r>
            <a:r>
              <a:rPr lang="en-US" sz="1250" dirty="0">
                <a:solidFill>
                  <a:srgbClr val="1B2430"/>
                </a:solidFill>
                <a:latin typeface="Calibri" pitchFamily="34" charset="0"/>
                <a:ea typeface="Calibri" pitchFamily="34" charset="-122"/>
                <a:cs typeface="Calibri" pitchFamily="34" charset="-120"/>
              </a:rPr>
              <a:t>A group of evolutionarily related genes that arose through repeated duplication and divergence of an ancestral gene.</a:t>
            </a:r>
            <a:endParaRPr lang="en-US" sz="1250" dirty="0"/>
          </a:p>
          <a:p>
            <a:pPr marL="228600" indent="-228600">
              <a:lnSpc>
                <a:spcPct val="108000"/>
              </a:lnSpc>
              <a:spcAft>
                <a:spcPts val="1000"/>
              </a:spcAft>
              <a:buSzPct val="100000"/>
              <a:buChar char="•"/>
            </a:pPr>
            <a:r>
              <a:rPr lang="en-US" sz="1250" b="1" dirty="0">
                <a:solidFill>
                  <a:srgbClr val="0B2E44"/>
                </a:solidFill>
                <a:latin typeface="Calibri" pitchFamily="34" charset="0"/>
                <a:ea typeface="Calibri" pitchFamily="34" charset="-122"/>
                <a:cs typeface="Calibri" pitchFamily="34" charset="-120"/>
              </a:rPr>
              <a:t>Examples:  </a:t>
            </a:r>
            <a:r>
              <a:rPr lang="en-US" sz="1250" dirty="0">
                <a:solidFill>
                  <a:srgbClr val="1B2430"/>
                </a:solidFill>
                <a:latin typeface="Calibri" pitchFamily="34" charset="0"/>
                <a:ea typeface="Calibri" pitchFamily="34" charset="-122"/>
                <a:cs typeface="Calibri" pitchFamily="34" charset="-120"/>
              </a:rPr>
              <a:t>The human globin gene family has 13 genes encoding globin-like, largely oxygen-carrying proteins. The human olfactory multigene family is even larger — about 1000 genes encoding olfactory receptor molecules used in our sense of smell.</a:t>
            </a:r>
            <a:endParaRPr lang="en-US" sz="1250" dirty="0"/>
          </a:p>
        </p:txBody>
      </p:sp>
      <p:sp>
        <p:nvSpPr>
          <p:cNvPr id="5" name="Text 3"/>
          <p:cNvSpPr/>
          <p:nvPr/>
        </p:nvSpPr>
        <p:spPr>
          <a:xfrm>
            <a:off x="457200" y="6473952"/>
            <a:ext cx="5486400" cy="274320"/>
          </a:xfrm>
          <a:prstGeom prst="rect">
            <a:avLst/>
          </a:prstGeom>
          <a:noFill/>
          <a:ln/>
        </p:spPr>
        <p:txBody>
          <a:bodyPr wrap="square" lIns="0" tIns="0" rIns="0" bIns="0" rtlCol="0" anchor="ctr"/>
          <a:lstStyle/>
          <a:p>
            <a:pPr marL="0" indent="0" algn="l">
              <a:buNone/>
            </a:pPr>
            <a:r>
              <a:rPr lang="en-US" sz="900" kern="0" spc="100" dirty="0">
                <a:solidFill>
                  <a:srgbClr val="5B6B77"/>
                </a:solidFill>
                <a:latin typeface="Calibri" pitchFamily="34" charset="0"/>
                <a:ea typeface="Calibri" pitchFamily="34" charset="-122"/>
                <a:cs typeface="Calibri" pitchFamily="34" charset="-120"/>
              </a:rPr>
              <a:t>GENOMICS</a:t>
            </a:r>
            <a:endParaRPr lang="en-US" sz="900" dirty="0"/>
          </a:p>
        </p:txBody>
      </p:sp>
      <p:sp>
        <p:nvSpPr>
          <p:cNvPr id="6" name="Text 4"/>
          <p:cNvSpPr/>
          <p:nvPr/>
        </p:nvSpPr>
        <p:spPr>
          <a:xfrm>
            <a:off x="11274552" y="6473952"/>
            <a:ext cx="457200" cy="274320"/>
          </a:xfrm>
          <a:prstGeom prst="rect">
            <a:avLst/>
          </a:prstGeom>
          <a:noFill/>
          <a:ln/>
        </p:spPr>
        <p:txBody>
          <a:bodyPr wrap="square" lIns="0" tIns="0" rIns="0" bIns="0" rtlCol="0" anchor="ctr"/>
          <a:lstStyle/>
          <a:p>
            <a:pPr marL="0" indent="0" algn="r">
              <a:buNone/>
            </a:pPr>
            <a:r>
              <a:rPr lang="en-US" sz="900" dirty="0">
                <a:solidFill>
                  <a:srgbClr val="5B6B77"/>
                </a:solidFill>
                <a:latin typeface="Calibri" pitchFamily="34" charset="0"/>
                <a:ea typeface="Calibri" pitchFamily="34" charset="-122"/>
                <a:cs typeface="Calibri" pitchFamily="34" charset="-120"/>
              </a:rPr>
              <a:t>37</a:t>
            </a:r>
            <a:endParaRPr lang="en-US" sz="9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29184"/>
            <a:ext cx="10058400" cy="292608"/>
          </a:xfrm>
          <a:prstGeom prst="rect">
            <a:avLst/>
          </a:prstGeom>
          <a:noFill/>
          <a:ln/>
        </p:spPr>
        <p:txBody>
          <a:bodyPr wrap="square" lIns="0" tIns="0" rIns="0" bIns="0" rtlCol="0" anchor="ctr"/>
          <a:lstStyle/>
          <a:p>
            <a:pPr marL="0" indent="0">
              <a:buNone/>
            </a:pPr>
            <a:r>
              <a:rPr lang="en-US" sz="1200" b="1" kern="0" spc="200" dirty="0">
                <a:solidFill>
                  <a:srgbClr val="C4863A"/>
                </a:solidFill>
                <a:latin typeface="Calibri" pitchFamily="34" charset="0"/>
                <a:ea typeface="Calibri" pitchFamily="34" charset="-122"/>
                <a:cs typeface="Calibri" pitchFamily="34" charset="-120"/>
              </a:rPr>
              <a:t>20.3 COMPARATIVE GENOMICS</a:t>
            </a:r>
            <a:endParaRPr lang="en-US" sz="1200" dirty="0"/>
          </a:p>
        </p:txBody>
      </p:sp>
      <p:sp>
        <p:nvSpPr>
          <p:cNvPr id="3" name="Text 1"/>
          <p:cNvSpPr/>
          <p:nvPr/>
        </p:nvSpPr>
        <p:spPr>
          <a:xfrm>
            <a:off x="548640" y="603504"/>
            <a:ext cx="11064240" cy="777240"/>
          </a:xfrm>
          <a:prstGeom prst="rect">
            <a:avLst/>
          </a:prstGeom>
          <a:noFill/>
          <a:ln/>
        </p:spPr>
        <p:txBody>
          <a:bodyPr wrap="square" lIns="0" tIns="0" rIns="0" bIns="0" rtlCol="0" anchor="ctr"/>
          <a:lstStyle/>
          <a:p>
            <a:pPr marL="0" indent="0" algn="l">
              <a:buNone/>
            </a:pPr>
            <a:r>
              <a:rPr lang="en-US" sz="2800" b="1" dirty="0">
                <a:solidFill>
                  <a:srgbClr val="0B2E44"/>
                </a:solidFill>
                <a:latin typeface="Cambria" pitchFamily="34" charset="0"/>
                <a:ea typeface="Cambria" pitchFamily="34" charset="-122"/>
                <a:cs typeface="Cambria" pitchFamily="34" charset="-120"/>
              </a:rPr>
              <a:t>Noncoding DNA and Gene Deserts</a:t>
            </a:r>
            <a:endParaRPr lang="en-US" sz="2800" dirty="0"/>
          </a:p>
        </p:txBody>
      </p:sp>
      <p:sp>
        <p:nvSpPr>
          <p:cNvPr id="4" name="Text 2"/>
          <p:cNvSpPr/>
          <p:nvPr/>
        </p:nvSpPr>
        <p:spPr>
          <a:xfrm>
            <a:off x="548640" y="1554480"/>
            <a:ext cx="11064240" cy="4572000"/>
          </a:xfrm>
          <a:prstGeom prst="rect">
            <a:avLst/>
          </a:prstGeom>
          <a:noFill/>
          <a:ln/>
        </p:spPr>
        <p:txBody>
          <a:bodyPr wrap="square" lIns="0" tIns="0" rIns="0" bIns="0" rtlCol="0" anchor="t"/>
          <a:lstStyle/>
          <a:p>
            <a:pPr marL="228600" indent="-228600">
              <a:lnSpc>
                <a:spcPct val="108000"/>
              </a:lnSpc>
              <a:spcAft>
                <a:spcPts val="1000"/>
              </a:spcAft>
              <a:buSzPct val="100000"/>
              <a:buChar char="•"/>
            </a:pPr>
            <a:r>
              <a:rPr lang="en-US" sz="1200" b="1" dirty="0">
                <a:solidFill>
                  <a:srgbClr val="0B2E44"/>
                </a:solidFill>
                <a:latin typeface="Calibri" pitchFamily="34" charset="0"/>
                <a:ea typeface="Calibri" pitchFamily="34" charset="-122"/>
                <a:cs typeface="Calibri" pitchFamily="34" charset="-120"/>
              </a:rPr>
              <a:t>How much of the genome codes for protein?  </a:t>
            </a:r>
            <a:r>
              <a:rPr lang="en-US" sz="1200" dirty="0">
                <a:solidFill>
                  <a:srgbClr val="1B2430"/>
                </a:solidFill>
                <a:latin typeface="Calibri" pitchFamily="34" charset="0"/>
                <a:ea typeface="Calibri" pitchFamily="34" charset="-122"/>
                <a:cs typeface="Calibri" pitchFamily="34" charset="-120"/>
              </a:rPr>
              <a:t>Only about 1.5% of the human genome directly specifies the amino acids of proteins; the function of the remaining noncoding DNA has long been debated.</a:t>
            </a:r>
            <a:endParaRPr lang="en-US" sz="1200" dirty="0"/>
          </a:p>
          <a:p>
            <a:pPr marL="228600" indent="-228600">
              <a:lnSpc>
                <a:spcPct val="108000"/>
              </a:lnSpc>
              <a:spcAft>
                <a:spcPts val="1000"/>
              </a:spcAft>
              <a:buSzPct val="100000"/>
              <a:buChar char="•"/>
            </a:pPr>
            <a:r>
              <a:rPr lang="en-US" sz="1200" b="1" dirty="0">
                <a:solidFill>
                  <a:srgbClr val="0B2E44"/>
                </a:solidFill>
                <a:latin typeface="Calibri" pitchFamily="34" charset="0"/>
                <a:ea typeface="Calibri" pitchFamily="34" charset="-122"/>
                <a:cs typeface="Calibri" pitchFamily="34" charset="-120"/>
              </a:rPr>
              <a:t>“Gene deserts” appear dispensable…  </a:t>
            </a:r>
            <a:r>
              <a:rPr lang="en-US" sz="1200" dirty="0">
                <a:solidFill>
                  <a:srgbClr val="1B2430"/>
                </a:solidFill>
                <a:latin typeface="Calibri" pitchFamily="34" charset="0"/>
                <a:ea typeface="Calibri" pitchFamily="34" charset="-122"/>
                <a:cs typeface="Calibri" pitchFamily="34" charset="-120"/>
              </a:rPr>
              <a:t>Marcelo Nóbrega and colleagues engineered mice missing large chromosomal regions (gene deserts) with no protein-coding genes — a 1,500,000-bp deletion from chromosome 3 and an 845,000-bp deletion from chromosome 19 — and the mice were healthy and indistinguishable from controls.</a:t>
            </a:r>
            <a:endParaRPr lang="en-US" sz="1200" dirty="0"/>
          </a:p>
          <a:p>
            <a:pPr marL="228600" indent="-228600">
              <a:lnSpc>
                <a:spcPct val="108000"/>
              </a:lnSpc>
              <a:spcAft>
                <a:spcPts val="1000"/>
              </a:spcAft>
              <a:buSzPct val="100000"/>
              <a:buChar char="•"/>
            </a:pPr>
            <a:r>
              <a:rPr lang="en-US" sz="1200" b="1" dirty="0">
                <a:solidFill>
                  <a:srgbClr val="0B2E44"/>
                </a:solidFill>
                <a:latin typeface="Calibri" pitchFamily="34" charset="0"/>
                <a:ea typeface="Calibri" pitchFamily="34" charset="-122"/>
                <a:cs typeface="Calibri" pitchFamily="34" charset="-120"/>
              </a:rPr>
              <a:t>…yet some noncoding DNA is clearly functional:  </a:t>
            </a:r>
            <a:r>
              <a:rPr lang="en-US" sz="1200" dirty="0">
                <a:solidFill>
                  <a:srgbClr val="1B2430"/>
                </a:solidFill>
                <a:latin typeface="Calibri" pitchFamily="34" charset="0"/>
                <a:ea typeface="Calibri" pitchFamily="34" charset="-122"/>
                <a:cs typeface="Calibri" pitchFamily="34" charset="-120"/>
              </a:rPr>
              <a:t>GWAS showed DNA sequences within a gene desert on human chromosome 9 are associated with coronary artery disease, and subsequent work found 33 enhancers within that same desert.</a:t>
            </a:r>
            <a:endParaRPr lang="en-US" sz="1200" dirty="0"/>
          </a:p>
          <a:p>
            <a:pPr marL="228600" indent="-228600">
              <a:lnSpc>
                <a:spcPct val="108000"/>
              </a:lnSpc>
              <a:spcAft>
                <a:spcPts val="1000"/>
              </a:spcAft>
              <a:buSzPct val="100000"/>
              <a:buChar char="•"/>
            </a:pPr>
            <a:r>
              <a:rPr lang="en-US" sz="1200" b="1" dirty="0">
                <a:solidFill>
                  <a:srgbClr val="0B2E44"/>
                </a:solidFill>
                <a:latin typeface="Calibri" pitchFamily="34" charset="0"/>
                <a:ea typeface="Calibri" pitchFamily="34" charset="-122"/>
                <a:cs typeface="Calibri" pitchFamily="34" charset="-120"/>
              </a:rPr>
              <a:t>ENCODE project (2002–2012):  </a:t>
            </a:r>
            <a:r>
              <a:rPr lang="en-US" sz="1200" dirty="0">
                <a:solidFill>
                  <a:srgbClr val="1B2430"/>
                </a:solidFill>
                <a:latin typeface="Calibri" pitchFamily="34" charset="0"/>
                <a:ea typeface="Calibri" pitchFamily="34" charset="-122"/>
                <a:cs typeface="Calibri" pitchFamily="34" charset="-120"/>
              </a:rPr>
              <a:t>Over 400 scientists cataloged all functional nucleotides in the genome (protein/RNA-coding sequences and gene-expression control sites). In 2012, ENCODE concluded that at least 80% of the human genome is involved in some type of gene function — a conclusion that remains scientifically debated and controversial.</a:t>
            </a:r>
            <a:endParaRPr lang="en-US" sz="1200" dirty="0"/>
          </a:p>
        </p:txBody>
      </p:sp>
      <p:sp>
        <p:nvSpPr>
          <p:cNvPr id="5" name="Text 3"/>
          <p:cNvSpPr/>
          <p:nvPr/>
        </p:nvSpPr>
        <p:spPr>
          <a:xfrm>
            <a:off x="457200" y="6473952"/>
            <a:ext cx="5486400" cy="274320"/>
          </a:xfrm>
          <a:prstGeom prst="rect">
            <a:avLst/>
          </a:prstGeom>
          <a:noFill/>
          <a:ln/>
        </p:spPr>
        <p:txBody>
          <a:bodyPr wrap="square" lIns="0" tIns="0" rIns="0" bIns="0" rtlCol="0" anchor="ctr"/>
          <a:lstStyle/>
          <a:p>
            <a:pPr marL="0" indent="0" algn="l">
              <a:buNone/>
            </a:pPr>
            <a:r>
              <a:rPr lang="en-US" sz="900" kern="0" spc="100" dirty="0">
                <a:solidFill>
                  <a:srgbClr val="5B6B77"/>
                </a:solidFill>
                <a:latin typeface="Calibri" pitchFamily="34" charset="0"/>
                <a:ea typeface="Calibri" pitchFamily="34" charset="-122"/>
                <a:cs typeface="Calibri" pitchFamily="34" charset="-120"/>
              </a:rPr>
              <a:t>GENOMICS</a:t>
            </a:r>
            <a:endParaRPr lang="en-US" sz="900" dirty="0"/>
          </a:p>
        </p:txBody>
      </p:sp>
      <p:sp>
        <p:nvSpPr>
          <p:cNvPr id="6" name="Text 4"/>
          <p:cNvSpPr/>
          <p:nvPr/>
        </p:nvSpPr>
        <p:spPr>
          <a:xfrm>
            <a:off x="11274552" y="6473952"/>
            <a:ext cx="457200" cy="274320"/>
          </a:xfrm>
          <a:prstGeom prst="rect">
            <a:avLst/>
          </a:prstGeom>
          <a:noFill/>
          <a:ln/>
        </p:spPr>
        <p:txBody>
          <a:bodyPr wrap="square" lIns="0" tIns="0" rIns="0" bIns="0" rtlCol="0" anchor="ctr"/>
          <a:lstStyle/>
          <a:p>
            <a:pPr marL="0" indent="0" algn="r">
              <a:buNone/>
            </a:pPr>
            <a:r>
              <a:rPr lang="en-US" sz="900" dirty="0">
                <a:solidFill>
                  <a:srgbClr val="5B6B77"/>
                </a:solidFill>
                <a:latin typeface="Calibri" pitchFamily="34" charset="0"/>
                <a:ea typeface="Calibri" pitchFamily="34" charset="-122"/>
                <a:cs typeface="Calibri" pitchFamily="34" charset="-120"/>
              </a:rPr>
              <a:t>38</a:t>
            </a:r>
            <a:endParaRPr lang="en-US" sz="9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29184"/>
            <a:ext cx="10058400" cy="292608"/>
          </a:xfrm>
          <a:prstGeom prst="rect">
            <a:avLst/>
          </a:prstGeom>
          <a:noFill/>
          <a:ln/>
        </p:spPr>
        <p:txBody>
          <a:bodyPr wrap="square" lIns="0" tIns="0" rIns="0" bIns="0" rtlCol="0" anchor="ctr"/>
          <a:lstStyle/>
          <a:p>
            <a:pPr marL="0" indent="0">
              <a:buNone/>
            </a:pPr>
            <a:r>
              <a:rPr lang="en-US" sz="1200" b="1" kern="0" spc="200" dirty="0">
                <a:solidFill>
                  <a:srgbClr val="C4863A"/>
                </a:solidFill>
                <a:latin typeface="Calibri" pitchFamily="34" charset="0"/>
                <a:ea typeface="Calibri" pitchFamily="34" charset="-122"/>
                <a:cs typeface="Calibri" pitchFamily="34" charset="-120"/>
              </a:rPr>
              <a:t>20.3 COMPARATIVE GENOMICS</a:t>
            </a:r>
            <a:endParaRPr lang="en-US" sz="1200" dirty="0"/>
          </a:p>
        </p:txBody>
      </p:sp>
      <p:sp>
        <p:nvSpPr>
          <p:cNvPr id="3" name="Text 1"/>
          <p:cNvSpPr/>
          <p:nvPr/>
        </p:nvSpPr>
        <p:spPr>
          <a:xfrm>
            <a:off x="548640" y="603504"/>
            <a:ext cx="11064240" cy="777240"/>
          </a:xfrm>
          <a:prstGeom prst="rect">
            <a:avLst/>
          </a:prstGeom>
          <a:noFill/>
          <a:ln/>
        </p:spPr>
        <p:txBody>
          <a:bodyPr wrap="square" lIns="0" tIns="0" rIns="0" bIns="0" rtlCol="0" anchor="ctr"/>
          <a:lstStyle/>
          <a:p>
            <a:pPr marL="0" indent="0" algn="l">
              <a:buNone/>
            </a:pPr>
            <a:r>
              <a:rPr lang="en-US" sz="2800" b="1" dirty="0">
                <a:solidFill>
                  <a:srgbClr val="0B2E44"/>
                </a:solidFill>
                <a:latin typeface="Cambria" pitchFamily="34" charset="0"/>
                <a:ea typeface="Cambria" pitchFamily="34" charset="-122"/>
                <a:cs typeface="Cambria" pitchFamily="34" charset="-120"/>
              </a:rPr>
              <a:t>Table 20.3 — Transposable-Element-Derived Repeats</a:t>
            </a:r>
            <a:endParaRPr lang="en-US" sz="2800" dirty="0"/>
          </a:p>
        </p:txBody>
      </p:sp>
      <p:graphicFrame>
        <p:nvGraphicFramePr>
          <p:cNvPr id="44" name="Table 0"/>
          <p:cNvGraphicFramePr>
            <a:graphicFrameLocks noGrp="1"/>
          </p:cNvGraphicFramePr>
          <p:nvPr>
            <p:extLst>
              <p:ext uri="{D42A27DB-BD31-4B8C-83A1-F6EECF244321}">
                <p14:modId xmlns:p14="http://schemas.microsoft.com/office/powerpoint/2010/main" val="1579011935"/>
              </p:ext>
            </p:extLst>
          </p:nvPr>
        </p:nvGraphicFramePr>
        <p:xfrm>
          <a:off x="548640" y="1508760"/>
          <a:ext cx="11064240" cy="2944368"/>
        </p:xfrm>
        <a:graphic>
          <a:graphicData uri="http://schemas.openxmlformats.org/drawingml/2006/table">
            <a:tbl>
              <a:tblPr/>
              <a:tblGrid>
                <a:gridCol w="6858000">
                  <a:extLst>
                    <a:ext uri="{9D8B030D-6E8A-4147-A177-3AD203B41FA5}">
                      <a16:colId xmlns:a16="http://schemas.microsoft.com/office/drawing/2014/main" val="20000"/>
                    </a:ext>
                  </a:extLst>
                </a:gridCol>
                <a:gridCol w="4206240">
                  <a:extLst>
                    <a:ext uri="{9D8B030D-6E8A-4147-A177-3AD203B41FA5}">
                      <a16:colId xmlns:a16="http://schemas.microsoft.com/office/drawing/2014/main" val="20001"/>
                    </a:ext>
                  </a:extLst>
                </a:gridCol>
              </a:tblGrid>
              <a:tr h="420624">
                <a:tc>
                  <a:txBody>
                    <a:bodyPr/>
                    <a:lstStyle/>
                    <a:p>
                      <a:pPr marL="0" indent="0" algn="l">
                        <a:buNone/>
                      </a:pPr>
                      <a:r>
                        <a:rPr lang="en-US" sz="1250" b="1" dirty="0">
                          <a:solidFill>
                            <a:srgbClr val="FFFFFF"/>
                          </a:solidFill>
                        </a:rPr>
                        <a:t>Organism</a:t>
                      </a:r>
                      <a:endParaRPr lang="en-US" sz="125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0B2E44"/>
                    </a:solidFill>
                  </a:tcPr>
                </a:tc>
                <a:tc>
                  <a:txBody>
                    <a:bodyPr/>
                    <a:lstStyle/>
                    <a:p>
                      <a:pPr marL="0" indent="0" algn="l">
                        <a:buNone/>
                      </a:pPr>
                      <a:r>
                        <a:rPr lang="en-US" sz="1250" b="1" dirty="0">
                          <a:solidFill>
                            <a:srgbClr val="FFFFFF"/>
                          </a:solidFill>
                        </a:rPr>
                        <a:t>% of Genome from Transposable Elements</a:t>
                      </a:r>
                      <a:endParaRPr lang="en-US" sz="125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0B2E44"/>
                    </a:solidFill>
                  </a:tcPr>
                </a:tc>
                <a:extLst>
                  <a:ext uri="{0D108BD9-81ED-4DB2-BD59-A6C34878D82A}">
                    <a16:rowId xmlns:a16="http://schemas.microsoft.com/office/drawing/2014/main" val="10000"/>
                  </a:ext>
                </a:extLst>
              </a:tr>
              <a:tr h="420624">
                <a:tc>
                  <a:txBody>
                    <a:bodyPr/>
                    <a:lstStyle/>
                    <a:p>
                      <a:pPr marL="0" indent="0" algn="l">
                        <a:buNone/>
                      </a:pPr>
                      <a:r>
                        <a:rPr lang="en-US" sz="1200" i="1" dirty="0">
                          <a:solidFill>
                            <a:srgbClr val="1B2430"/>
                          </a:solidFill>
                        </a:rPr>
                        <a:t>Arabidopsis thaliana (thale-cress)</a:t>
                      </a:r>
                      <a:endParaRPr lang="en-US" sz="120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B2430"/>
                          </a:solidFill>
                        </a:rPr>
                        <a:t>10.5%</a:t>
                      </a:r>
                      <a:endParaRPr lang="en-US" sz="120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20624">
                <a:tc>
                  <a:txBody>
                    <a:bodyPr/>
                    <a:lstStyle/>
                    <a:p>
                      <a:pPr marL="0" indent="0" algn="l">
                        <a:buNone/>
                      </a:pPr>
                      <a:r>
                        <a:rPr lang="en-US" sz="1200" i="1" dirty="0">
                          <a:solidFill>
                            <a:srgbClr val="1B2430"/>
                          </a:solidFill>
                        </a:rPr>
                        <a:t>Zea mays (corn)</a:t>
                      </a:r>
                      <a:endParaRPr lang="en-US" sz="120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F4F7F8"/>
                    </a:solidFill>
                  </a:tcPr>
                </a:tc>
                <a:tc>
                  <a:txBody>
                    <a:bodyPr/>
                    <a:lstStyle/>
                    <a:p>
                      <a:pPr marL="0" indent="0" algn="ctr">
                        <a:buNone/>
                      </a:pPr>
                      <a:r>
                        <a:rPr lang="en-US" sz="1200" dirty="0">
                          <a:solidFill>
                            <a:srgbClr val="1B2430"/>
                          </a:solidFill>
                        </a:rPr>
                        <a:t>85.0%</a:t>
                      </a:r>
                      <a:endParaRPr lang="en-US" sz="120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F4F7F8"/>
                    </a:solidFill>
                  </a:tcPr>
                </a:tc>
                <a:extLst>
                  <a:ext uri="{0D108BD9-81ED-4DB2-BD59-A6C34878D82A}">
                    <a16:rowId xmlns:a16="http://schemas.microsoft.com/office/drawing/2014/main" val="10002"/>
                  </a:ext>
                </a:extLst>
              </a:tr>
              <a:tr h="420624">
                <a:tc>
                  <a:txBody>
                    <a:bodyPr/>
                    <a:lstStyle/>
                    <a:p>
                      <a:pPr marL="0" indent="0" algn="l">
                        <a:buNone/>
                      </a:pPr>
                      <a:r>
                        <a:rPr lang="en-US" sz="1200" i="1" dirty="0">
                          <a:solidFill>
                            <a:srgbClr val="1B2430"/>
                          </a:solidFill>
                        </a:rPr>
                        <a:t>Caenorhabditis elegans (nematode)</a:t>
                      </a:r>
                      <a:endParaRPr lang="en-US" sz="120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B2430"/>
                          </a:solidFill>
                        </a:rPr>
                        <a:t>6.5%</a:t>
                      </a:r>
                      <a:endParaRPr lang="en-US" sz="120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20624">
                <a:tc>
                  <a:txBody>
                    <a:bodyPr/>
                    <a:lstStyle/>
                    <a:p>
                      <a:pPr marL="0" indent="0" algn="l">
                        <a:buNone/>
                      </a:pPr>
                      <a:r>
                        <a:rPr lang="en-US" sz="1200" i="1" dirty="0">
                          <a:solidFill>
                            <a:srgbClr val="1B2430"/>
                          </a:solidFill>
                        </a:rPr>
                        <a:t>Drosophila melanogaster (fruit fly)</a:t>
                      </a:r>
                      <a:endParaRPr lang="en-US" sz="120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F4F7F8"/>
                    </a:solidFill>
                  </a:tcPr>
                </a:tc>
                <a:tc>
                  <a:txBody>
                    <a:bodyPr/>
                    <a:lstStyle/>
                    <a:p>
                      <a:pPr marL="0" indent="0" algn="ctr">
                        <a:buNone/>
                      </a:pPr>
                      <a:r>
                        <a:rPr lang="en-US" sz="1200" dirty="0">
                          <a:solidFill>
                            <a:srgbClr val="1B2430"/>
                          </a:solidFill>
                        </a:rPr>
                        <a:t>3.1%</a:t>
                      </a:r>
                      <a:endParaRPr lang="en-US" sz="120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F4F7F8"/>
                    </a:solidFill>
                  </a:tcPr>
                </a:tc>
                <a:extLst>
                  <a:ext uri="{0D108BD9-81ED-4DB2-BD59-A6C34878D82A}">
                    <a16:rowId xmlns:a16="http://schemas.microsoft.com/office/drawing/2014/main" val="10004"/>
                  </a:ext>
                </a:extLst>
              </a:tr>
              <a:tr h="420624">
                <a:tc>
                  <a:txBody>
                    <a:bodyPr/>
                    <a:lstStyle/>
                    <a:p>
                      <a:pPr marL="0" indent="0" algn="l">
                        <a:buNone/>
                      </a:pPr>
                      <a:r>
                        <a:rPr lang="en-US" sz="1200" i="1" dirty="0">
                          <a:solidFill>
                            <a:srgbClr val="1B2430"/>
                          </a:solidFill>
                        </a:rPr>
                        <a:t>Takifugu rubripes (tiger pufferfish)</a:t>
                      </a:r>
                      <a:endParaRPr lang="en-US" sz="120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B2430"/>
                          </a:solidFill>
                        </a:rPr>
                        <a:t>2.7%</a:t>
                      </a:r>
                      <a:endParaRPr lang="en-US" sz="120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420624">
                <a:tc>
                  <a:txBody>
                    <a:bodyPr/>
                    <a:lstStyle/>
                    <a:p>
                      <a:pPr marL="0" indent="0" algn="l">
                        <a:buNone/>
                      </a:pPr>
                      <a:r>
                        <a:rPr lang="en-US" sz="1200" i="1" dirty="0">
                          <a:solidFill>
                            <a:srgbClr val="1B2430"/>
                          </a:solidFill>
                        </a:rPr>
                        <a:t>Homo sapiens (human)</a:t>
                      </a:r>
                      <a:endParaRPr lang="en-US" sz="120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F4F7F8"/>
                    </a:solidFill>
                  </a:tcPr>
                </a:tc>
                <a:tc>
                  <a:txBody>
                    <a:bodyPr/>
                    <a:lstStyle/>
                    <a:p>
                      <a:pPr marL="0" indent="0" algn="ctr">
                        <a:buNone/>
                      </a:pPr>
                      <a:r>
                        <a:rPr lang="en-US" sz="1200" dirty="0">
                          <a:solidFill>
                            <a:srgbClr val="1B2430"/>
                          </a:solidFill>
                        </a:rPr>
                        <a:t>44.4%</a:t>
                      </a:r>
                      <a:endParaRPr lang="en-US" sz="120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F4F7F8"/>
                    </a:solidFill>
                  </a:tcPr>
                </a:tc>
                <a:extLst>
                  <a:ext uri="{0D108BD9-81ED-4DB2-BD59-A6C34878D82A}">
                    <a16:rowId xmlns:a16="http://schemas.microsoft.com/office/drawing/2014/main" val="10006"/>
                  </a:ext>
                </a:extLst>
              </a:tr>
            </a:tbl>
          </a:graphicData>
        </a:graphic>
      </p:graphicFrame>
      <p:sp>
        <p:nvSpPr>
          <p:cNvPr id="5" name="Text 2"/>
          <p:cNvSpPr/>
          <p:nvPr/>
        </p:nvSpPr>
        <p:spPr>
          <a:xfrm>
            <a:off x="548640" y="4681728"/>
            <a:ext cx="11064240" cy="640080"/>
          </a:xfrm>
          <a:prstGeom prst="rect">
            <a:avLst/>
          </a:prstGeom>
          <a:noFill/>
          <a:ln/>
        </p:spPr>
        <p:txBody>
          <a:bodyPr wrap="square" lIns="0" tIns="0" rIns="0" bIns="0" rtlCol="0" anchor="ctr"/>
          <a:lstStyle/>
          <a:p>
            <a:pPr marL="0" indent="0">
              <a:buNone/>
            </a:pPr>
            <a:r>
              <a:rPr lang="en-US" sz="1050" i="1" dirty="0">
                <a:solidFill>
                  <a:srgbClr val="5B6B77"/>
                </a:solidFill>
                <a:latin typeface="Calibri" pitchFamily="34" charset="0"/>
                <a:ea typeface="Calibri" pitchFamily="34" charset="-122"/>
                <a:cs typeface="Calibri" pitchFamily="34" charset="-120"/>
              </a:rPr>
              <a:t>In the human genome, 45% of DNA derives from transposable elements (many now defective and immobile). Most repetitive sequences across eukaryotes arose through transposition. Source: Pierce, Genetics: A Conceptual Approach, 6th ed.</a:t>
            </a:r>
            <a:endParaRPr lang="en-US" sz="1050" dirty="0"/>
          </a:p>
        </p:txBody>
      </p:sp>
      <p:sp>
        <p:nvSpPr>
          <p:cNvPr id="6" name="Text 3"/>
          <p:cNvSpPr/>
          <p:nvPr/>
        </p:nvSpPr>
        <p:spPr>
          <a:xfrm>
            <a:off x="457200" y="6473952"/>
            <a:ext cx="5486400" cy="274320"/>
          </a:xfrm>
          <a:prstGeom prst="rect">
            <a:avLst/>
          </a:prstGeom>
          <a:noFill/>
          <a:ln/>
        </p:spPr>
        <p:txBody>
          <a:bodyPr wrap="square" lIns="0" tIns="0" rIns="0" bIns="0" rtlCol="0" anchor="ctr"/>
          <a:lstStyle/>
          <a:p>
            <a:pPr marL="0" indent="0" algn="l">
              <a:buNone/>
            </a:pPr>
            <a:r>
              <a:rPr lang="en-US" sz="900" kern="0" spc="100" dirty="0">
                <a:solidFill>
                  <a:srgbClr val="5B6B77"/>
                </a:solidFill>
                <a:latin typeface="Calibri" pitchFamily="34" charset="0"/>
                <a:ea typeface="Calibri" pitchFamily="34" charset="-122"/>
                <a:cs typeface="Calibri" pitchFamily="34" charset="-120"/>
              </a:rPr>
              <a:t>GENOMICS</a:t>
            </a:r>
            <a:endParaRPr lang="en-US" sz="900" dirty="0"/>
          </a:p>
        </p:txBody>
      </p:sp>
      <p:sp>
        <p:nvSpPr>
          <p:cNvPr id="7" name="Text 4"/>
          <p:cNvSpPr/>
          <p:nvPr/>
        </p:nvSpPr>
        <p:spPr>
          <a:xfrm>
            <a:off x="11274552" y="6473952"/>
            <a:ext cx="457200" cy="274320"/>
          </a:xfrm>
          <a:prstGeom prst="rect">
            <a:avLst/>
          </a:prstGeom>
          <a:noFill/>
          <a:ln/>
        </p:spPr>
        <p:txBody>
          <a:bodyPr wrap="square" lIns="0" tIns="0" rIns="0" bIns="0" rtlCol="0" anchor="ctr"/>
          <a:lstStyle/>
          <a:p>
            <a:pPr marL="0" indent="0" algn="r">
              <a:buNone/>
            </a:pPr>
            <a:r>
              <a:rPr lang="en-US" sz="900" dirty="0">
                <a:solidFill>
                  <a:srgbClr val="5B6B77"/>
                </a:solidFill>
                <a:latin typeface="Calibri" pitchFamily="34" charset="0"/>
                <a:ea typeface="Calibri" pitchFamily="34" charset="-122"/>
                <a:cs typeface="Calibri" pitchFamily="34" charset="-120"/>
              </a:rPr>
              <a:t>39</a:t>
            </a:r>
            <a:endParaRPr lang="en-US" sz="9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29184"/>
            <a:ext cx="10058400" cy="292608"/>
          </a:xfrm>
          <a:prstGeom prst="rect">
            <a:avLst/>
          </a:prstGeom>
          <a:noFill/>
          <a:ln/>
        </p:spPr>
        <p:txBody>
          <a:bodyPr wrap="square" lIns="0" tIns="0" rIns="0" bIns="0" rtlCol="0" anchor="ctr"/>
          <a:lstStyle/>
          <a:p>
            <a:pPr marL="0" indent="0">
              <a:buNone/>
            </a:pPr>
            <a:r>
              <a:rPr lang="en-US" sz="1200" b="1" kern="0" spc="200" dirty="0">
                <a:solidFill>
                  <a:srgbClr val="C4863A"/>
                </a:solidFill>
                <a:latin typeface="Calibri" pitchFamily="34" charset="0"/>
                <a:ea typeface="Calibri" pitchFamily="34" charset="-122"/>
                <a:cs typeface="Calibri" pitchFamily="34" charset="-120"/>
              </a:rPr>
              <a:t>20.3 COMPARATIVE GENOMICS</a:t>
            </a:r>
            <a:endParaRPr lang="en-US" sz="1200" dirty="0"/>
          </a:p>
        </p:txBody>
      </p:sp>
      <p:sp>
        <p:nvSpPr>
          <p:cNvPr id="3" name="Text 1"/>
          <p:cNvSpPr/>
          <p:nvPr/>
        </p:nvSpPr>
        <p:spPr>
          <a:xfrm>
            <a:off x="548640" y="603504"/>
            <a:ext cx="11064240" cy="777240"/>
          </a:xfrm>
          <a:prstGeom prst="rect">
            <a:avLst/>
          </a:prstGeom>
          <a:noFill/>
          <a:ln/>
        </p:spPr>
        <p:txBody>
          <a:bodyPr wrap="square" lIns="0" tIns="0" rIns="0" bIns="0" rtlCol="0" anchor="ctr"/>
          <a:lstStyle/>
          <a:p>
            <a:pPr marL="0" indent="0" algn="l">
              <a:buNone/>
            </a:pPr>
            <a:r>
              <a:rPr lang="en-US" sz="2800" b="1" dirty="0">
                <a:solidFill>
                  <a:srgbClr val="0B2E44"/>
                </a:solidFill>
                <a:latin typeface="Cambria" pitchFamily="34" charset="0"/>
                <a:ea typeface="Cambria" pitchFamily="34" charset="-122"/>
                <a:cs typeface="Cambria" pitchFamily="34" charset="-120"/>
              </a:rPr>
              <a:t>Table 20.4 — Estimated Protein Domains</a:t>
            </a:r>
            <a:endParaRPr lang="en-US" sz="2800" dirty="0"/>
          </a:p>
        </p:txBody>
      </p:sp>
      <p:graphicFrame>
        <p:nvGraphicFramePr>
          <p:cNvPr id="45" name="Table 0"/>
          <p:cNvGraphicFramePr>
            <a:graphicFrameLocks noGrp="1"/>
          </p:cNvGraphicFramePr>
          <p:nvPr>
            <p:extLst>
              <p:ext uri="{D42A27DB-BD31-4B8C-83A1-F6EECF244321}">
                <p14:modId xmlns:p14="http://schemas.microsoft.com/office/powerpoint/2010/main" val="1579011935"/>
              </p:ext>
            </p:extLst>
          </p:nvPr>
        </p:nvGraphicFramePr>
        <p:xfrm>
          <a:off x="548640" y="1508760"/>
          <a:ext cx="11064240" cy="2523744"/>
        </p:xfrm>
        <a:graphic>
          <a:graphicData uri="http://schemas.openxmlformats.org/drawingml/2006/table">
            <a:tbl>
              <a:tblPr/>
              <a:tblGrid>
                <a:gridCol w="6858000">
                  <a:extLst>
                    <a:ext uri="{9D8B030D-6E8A-4147-A177-3AD203B41FA5}">
                      <a16:colId xmlns:a16="http://schemas.microsoft.com/office/drawing/2014/main" val="20000"/>
                    </a:ext>
                  </a:extLst>
                </a:gridCol>
                <a:gridCol w="4206240">
                  <a:extLst>
                    <a:ext uri="{9D8B030D-6E8A-4147-A177-3AD203B41FA5}">
                      <a16:colId xmlns:a16="http://schemas.microsoft.com/office/drawing/2014/main" val="20001"/>
                    </a:ext>
                  </a:extLst>
                </a:gridCol>
              </a:tblGrid>
              <a:tr h="420624">
                <a:tc>
                  <a:txBody>
                    <a:bodyPr/>
                    <a:lstStyle/>
                    <a:p>
                      <a:pPr marL="0" indent="0" algn="l">
                        <a:buNone/>
                      </a:pPr>
                      <a:r>
                        <a:rPr lang="en-US" sz="1250" b="1" dirty="0">
                          <a:solidFill>
                            <a:srgbClr val="FFFFFF"/>
                          </a:solidFill>
                        </a:rPr>
                        <a:t>Species</a:t>
                      </a:r>
                      <a:endParaRPr lang="en-US" sz="125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0B2E44"/>
                    </a:solidFill>
                  </a:tcPr>
                </a:tc>
                <a:tc>
                  <a:txBody>
                    <a:bodyPr/>
                    <a:lstStyle/>
                    <a:p>
                      <a:pPr marL="0" indent="0" algn="l">
                        <a:buNone/>
                      </a:pPr>
                      <a:r>
                        <a:rPr lang="en-US" sz="1250" b="1" dirty="0">
                          <a:solidFill>
                            <a:srgbClr val="FFFFFF"/>
                          </a:solidFill>
                        </a:rPr>
                        <a:t>Predicted Protein Domains</a:t>
                      </a:r>
                      <a:endParaRPr lang="en-US" sz="125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0B2E44"/>
                    </a:solidFill>
                  </a:tcPr>
                </a:tc>
                <a:extLst>
                  <a:ext uri="{0D108BD9-81ED-4DB2-BD59-A6C34878D82A}">
                    <a16:rowId xmlns:a16="http://schemas.microsoft.com/office/drawing/2014/main" val="10000"/>
                  </a:ext>
                </a:extLst>
              </a:tr>
              <a:tr h="420624">
                <a:tc>
                  <a:txBody>
                    <a:bodyPr/>
                    <a:lstStyle/>
                    <a:p>
                      <a:pPr marL="0" indent="0" algn="l">
                        <a:buNone/>
                      </a:pPr>
                      <a:r>
                        <a:rPr lang="en-US" sz="1200" i="1" dirty="0">
                          <a:solidFill>
                            <a:srgbClr val="1B2430"/>
                          </a:solidFill>
                        </a:rPr>
                        <a:t>Saccharomyces cerevisiae (yeast)</a:t>
                      </a:r>
                      <a:endParaRPr lang="en-US" sz="120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B2430"/>
                          </a:solidFill>
                        </a:rPr>
                        <a:t>851</a:t>
                      </a:r>
                      <a:endParaRPr lang="en-US" sz="120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20624">
                <a:tc>
                  <a:txBody>
                    <a:bodyPr/>
                    <a:lstStyle/>
                    <a:p>
                      <a:pPr marL="0" indent="0" algn="l">
                        <a:buNone/>
                      </a:pPr>
                      <a:r>
                        <a:rPr lang="en-US" sz="1200" i="1" dirty="0">
                          <a:solidFill>
                            <a:srgbClr val="1B2430"/>
                          </a:solidFill>
                        </a:rPr>
                        <a:t>Arabidopsis thaliana (thale-cress)</a:t>
                      </a:r>
                      <a:endParaRPr lang="en-US" sz="120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F4F7F8"/>
                    </a:solidFill>
                  </a:tcPr>
                </a:tc>
                <a:tc>
                  <a:txBody>
                    <a:bodyPr/>
                    <a:lstStyle/>
                    <a:p>
                      <a:pPr marL="0" indent="0" algn="ctr">
                        <a:buNone/>
                      </a:pPr>
                      <a:r>
                        <a:rPr lang="en-US" sz="1200" dirty="0">
                          <a:solidFill>
                            <a:srgbClr val="1B2430"/>
                          </a:solidFill>
                        </a:rPr>
                        <a:t>1,012</a:t>
                      </a:r>
                      <a:endParaRPr lang="en-US" sz="120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F4F7F8"/>
                    </a:solidFill>
                  </a:tcPr>
                </a:tc>
                <a:extLst>
                  <a:ext uri="{0D108BD9-81ED-4DB2-BD59-A6C34878D82A}">
                    <a16:rowId xmlns:a16="http://schemas.microsoft.com/office/drawing/2014/main" val="10002"/>
                  </a:ext>
                </a:extLst>
              </a:tr>
              <a:tr h="420624">
                <a:tc>
                  <a:txBody>
                    <a:bodyPr/>
                    <a:lstStyle/>
                    <a:p>
                      <a:pPr marL="0" indent="0" algn="l">
                        <a:buNone/>
                      </a:pPr>
                      <a:r>
                        <a:rPr lang="en-US" sz="1200" i="1" dirty="0">
                          <a:solidFill>
                            <a:srgbClr val="1B2430"/>
                          </a:solidFill>
                        </a:rPr>
                        <a:t>Caenorhabditis elegans (nematode)</a:t>
                      </a:r>
                      <a:endParaRPr lang="en-US" sz="120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B2430"/>
                          </a:solidFill>
                        </a:rPr>
                        <a:t>1,014</a:t>
                      </a:r>
                      <a:endParaRPr lang="en-US" sz="120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20624">
                <a:tc>
                  <a:txBody>
                    <a:bodyPr/>
                    <a:lstStyle/>
                    <a:p>
                      <a:pPr marL="0" indent="0" algn="l">
                        <a:buNone/>
                      </a:pPr>
                      <a:r>
                        <a:rPr lang="en-US" sz="1200" i="1" dirty="0">
                          <a:solidFill>
                            <a:srgbClr val="1B2430"/>
                          </a:solidFill>
                        </a:rPr>
                        <a:t>Drosophila melanogaster (fruit fly)</a:t>
                      </a:r>
                      <a:endParaRPr lang="en-US" sz="120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F4F7F8"/>
                    </a:solidFill>
                  </a:tcPr>
                </a:tc>
                <a:tc>
                  <a:txBody>
                    <a:bodyPr/>
                    <a:lstStyle/>
                    <a:p>
                      <a:pPr marL="0" indent="0" algn="ctr">
                        <a:buNone/>
                      </a:pPr>
                      <a:r>
                        <a:rPr lang="en-US" sz="1200" dirty="0">
                          <a:solidFill>
                            <a:srgbClr val="1B2430"/>
                          </a:solidFill>
                        </a:rPr>
                        <a:t>1,035</a:t>
                      </a:r>
                      <a:endParaRPr lang="en-US" sz="120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F4F7F8"/>
                    </a:solidFill>
                  </a:tcPr>
                </a:tc>
                <a:extLst>
                  <a:ext uri="{0D108BD9-81ED-4DB2-BD59-A6C34878D82A}">
                    <a16:rowId xmlns:a16="http://schemas.microsoft.com/office/drawing/2014/main" val="10004"/>
                  </a:ext>
                </a:extLst>
              </a:tr>
              <a:tr h="420624">
                <a:tc>
                  <a:txBody>
                    <a:bodyPr/>
                    <a:lstStyle/>
                    <a:p>
                      <a:pPr marL="0" indent="0" algn="l">
                        <a:buNone/>
                      </a:pPr>
                      <a:r>
                        <a:rPr lang="en-US" sz="1200" i="1" dirty="0">
                          <a:solidFill>
                            <a:srgbClr val="1B2430"/>
                          </a:solidFill>
                        </a:rPr>
                        <a:t>Homo sapiens (human)</a:t>
                      </a:r>
                      <a:endParaRPr lang="en-US" sz="120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B2430"/>
                          </a:solidFill>
                        </a:rPr>
                        <a:t>1,262</a:t>
                      </a:r>
                      <a:endParaRPr lang="en-US" sz="1200" dirty="0"/>
                    </a:p>
                  </a:txBody>
                  <a:tcPr anchor="ctr">
                    <a:lnL w="9525" cap="flat" cmpd="sng" algn="ctr">
                      <a:solidFill>
                        <a:srgbClr val="E3E9EB"/>
                      </a:solidFill>
                      <a:prstDash val="solid"/>
                      <a:round/>
                      <a:headEnd type="none" w="med" len="med"/>
                      <a:tailEnd type="none" w="med" len="med"/>
                    </a:lnL>
                    <a:lnR w="9525" cap="flat" cmpd="sng" algn="ctr">
                      <a:solidFill>
                        <a:srgbClr val="E3E9EB"/>
                      </a:solidFill>
                      <a:prstDash val="solid"/>
                      <a:round/>
                      <a:headEnd type="none" w="med" len="med"/>
                      <a:tailEnd type="none" w="med" len="med"/>
                    </a:lnR>
                    <a:lnT w="9525" cap="flat" cmpd="sng" algn="ctr">
                      <a:solidFill>
                        <a:srgbClr val="E3E9EB"/>
                      </a:solidFill>
                      <a:prstDash val="solid"/>
                      <a:round/>
                      <a:headEnd type="none" w="med" len="med"/>
                      <a:tailEnd type="none" w="med" len="med"/>
                    </a:lnT>
                    <a:lnB w="9525" cap="flat" cmpd="sng" algn="ctr">
                      <a:solidFill>
                        <a:srgbClr val="E3E9EB"/>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5" name="Text 2"/>
          <p:cNvSpPr/>
          <p:nvPr/>
        </p:nvSpPr>
        <p:spPr>
          <a:xfrm>
            <a:off x="548640" y="4261104"/>
            <a:ext cx="11064240" cy="640080"/>
          </a:xfrm>
          <a:prstGeom prst="rect">
            <a:avLst/>
          </a:prstGeom>
          <a:noFill/>
          <a:ln/>
        </p:spPr>
        <p:txBody>
          <a:bodyPr wrap="square" lIns="0" tIns="0" rIns="0" bIns="0" rtlCol="0" anchor="ctr"/>
          <a:lstStyle/>
          <a:p>
            <a:pPr marL="0" indent="0">
              <a:buNone/>
            </a:pPr>
            <a:r>
              <a:rPr lang="en-US" sz="1050" i="1" dirty="0">
                <a:solidFill>
                  <a:srgbClr val="5B6B77"/>
                </a:solidFill>
                <a:latin typeface="Calibri" pitchFamily="34" charset="0"/>
                <a:ea typeface="Calibri" pitchFamily="34" charset="-122"/>
                <a:cs typeface="Calibri" pitchFamily="34" charset="-120"/>
              </a:rPr>
              <a:t>Despite only a modest increase in the number of domains, vertebrates show considerably more protein diversity than invertebrates because existing domains in humans are assembled into more combinations. Source: International Human Genome Sequencing Consortium, Nature 409:860–921 (2001).</a:t>
            </a:r>
            <a:endParaRPr lang="en-US" sz="1050" dirty="0"/>
          </a:p>
        </p:txBody>
      </p:sp>
      <p:sp>
        <p:nvSpPr>
          <p:cNvPr id="6" name="Text 3"/>
          <p:cNvSpPr/>
          <p:nvPr/>
        </p:nvSpPr>
        <p:spPr>
          <a:xfrm>
            <a:off x="457200" y="6473952"/>
            <a:ext cx="5486400" cy="274320"/>
          </a:xfrm>
          <a:prstGeom prst="rect">
            <a:avLst/>
          </a:prstGeom>
          <a:noFill/>
          <a:ln/>
        </p:spPr>
        <p:txBody>
          <a:bodyPr wrap="square" lIns="0" tIns="0" rIns="0" bIns="0" rtlCol="0" anchor="ctr"/>
          <a:lstStyle/>
          <a:p>
            <a:pPr marL="0" indent="0" algn="l">
              <a:buNone/>
            </a:pPr>
            <a:r>
              <a:rPr lang="en-US" sz="900" kern="0" spc="100" dirty="0">
                <a:solidFill>
                  <a:srgbClr val="5B6B77"/>
                </a:solidFill>
                <a:latin typeface="Calibri" pitchFamily="34" charset="0"/>
                <a:ea typeface="Calibri" pitchFamily="34" charset="-122"/>
                <a:cs typeface="Calibri" pitchFamily="34" charset="-120"/>
              </a:rPr>
              <a:t>GENOMICS</a:t>
            </a:r>
            <a:endParaRPr lang="en-US" sz="900" dirty="0"/>
          </a:p>
        </p:txBody>
      </p:sp>
      <p:sp>
        <p:nvSpPr>
          <p:cNvPr id="7" name="Text 4"/>
          <p:cNvSpPr/>
          <p:nvPr/>
        </p:nvSpPr>
        <p:spPr>
          <a:xfrm>
            <a:off x="11274552" y="6473952"/>
            <a:ext cx="457200" cy="274320"/>
          </a:xfrm>
          <a:prstGeom prst="rect">
            <a:avLst/>
          </a:prstGeom>
          <a:noFill/>
          <a:ln/>
        </p:spPr>
        <p:txBody>
          <a:bodyPr wrap="square" lIns="0" tIns="0" rIns="0" bIns="0" rtlCol="0" anchor="ctr"/>
          <a:lstStyle/>
          <a:p>
            <a:pPr marL="0" indent="0" algn="r">
              <a:buNone/>
            </a:pPr>
            <a:r>
              <a:rPr lang="en-US" sz="900" dirty="0">
                <a:solidFill>
                  <a:srgbClr val="5B6B77"/>
                </a:solidFill>
                <a:latin typeface="Calibri" pitchFamily="34" charset="0"/>
                <a:ea typeface="Calibri" pitchFamily="34" charset="-122"/>
                <a:cs typeface="Calibri" pitchFamily="34" charset="-120"/>
              </a:rPr>
              <a:t>40</a:t>
            </a:r>
            <a:endParaRPr lang="en-US" sz="9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29184"/>
            <a:ext cx="10058400" cy="292608"/>
          </a:xfrm>
          <a:prstGeom prst="rect">
            <a:avLst/>
          </a:prstGeom>
          <a:noFill/>
          <a:ln/>
        </p:spPr>
        <p:txBody>
          <a:bodyPr wrap="square" lIns="0" tIns="0" rIns="0" bIns="0" rtlCol="0" anchor="ctr"/>
          <a:lstStyle/>
          <a:p>
            <a:pPr marL="0" indent="0">
              <a:buNone/>
            </a:pPr>
            <a:r>
              <a:rPr lang="en-US" sz="1200" b="1" kern="0" spc="200" dirty="0">
                <a:solidFill>
                  <a:srgbClr val="C4863A"/>
                </a:solidFill>
                <a:latin typeface="Calibri" pitchFamily="34" charset="0"/>
                <a:ea typeface="Calibri" pitchFamily="34" charset="-122"/>
                <a:cs typeface="Calibri" pitchFamily="34" charset="-120"/>
              </a:rPr>
              <a:t>20.3 COMPARATIVE GENOMICS</a:t>
            </a:r>
            <a:endParaRPr lang="en-US" sz="1200" dirty="0"/>
          </a:p>
        </p:txBody>
      </p:sp>
      <p:sp>
        <p:nvSpPr>
          <p:cNvPr id="3" name="Text 1"/>
          <p:cNvSpPr/>
          <p:nvPr/>
        </p:nvSpPr>
        <p:spPr>
          <a:xfrm>
            <a:off x="548640" y="603504"/>
            <a:ext cx="11064240" cy="777240"/>
          </a:xfrm>
          <a:prstGeom prst="rect">
            <a:avLst/>
          </a:prstGeom>
          <a:noFill/>
          <a:ln/>
        </p:spPr>
        <p:txBody>
          <a:bodyPr wrap="square" lIns="0" tIns="0" rIns="0" bIns="0" rtlCol="0" anchor="ctr"/>
          <a:lstStyle/>
          <a:p>
            <a:pPr marL="0" indent="0" algn="l">
              <a:buNone/>
            </a:pPr>
            <a:r>
              <a:rPr lang="en-US" sz="2800" b="1" dirty="0">
                <a:solidFill>
                  <a:srgbClr val="0B2E44"/>
                </a:solidFill>
                <a:latin typeface="Cambria" pitchFamily="34" charset="0"/>
                <a:ea typeface="Cambria" pitchFamily="34" charset="-122"/>
                <a:cs typeface="Cambria" pitchFamily="34" charset="-120"/>
              </a:rPr>
              <a:t>Homologous Genes &amp; Collinearity Across Species</a:t>
            </a:r>
            <a:endParaRPr lang="en-US" sz="2800" dirty="0"/>
          </a:p>
        </p:txBody>
      </p:sp>
      <p:sp>
        <p:nvSpPr>
          <p:cNvPr id="4" name="Text 2"/>
          <p:cNvSpPr/>
          <p:nvPr/>
        </p:nvSpPr>
        <p:spPr>
          <a:xfrm>
            <a:off x="548640" y="1554480"/>
            <a:ext cx="11064240" cy="4572000"/>
          </a:xfrm>
          <a:prstGeom prst="rect">
            <a:avLst/>
          </a:prstGeom>
          <a:noFill/>
          <a:ln/>
        </p:spPr>
        <p:txBody>
          <a:bodyPr wrap="square" lIns="0" tIns="0" rIns="0" bIns="0" rtlCol="0" anchor="t"/>
          <a:lstStyle/>
          <a:p>
            <a:pPr marL="228600" indent="-228600">
              <a:lnSpc>
                <a:spcPct val="108000"/>
              </a:lnSpc>
              <a:spcAft>
                <a:spcPts val="1000"/>
              </a:spcAft>
              <a:buSzPct val="100000"/>
              <a:buChar char="•"/>
            </a:pPr>
            <a:r>
              <a:rPr lang="en-US" sz="1200" b="1" dirty="0">
                <a:solidFill>
                  <a:srgbClr val="0B2E44"/>
                </a:solidFill>
                <a:latin typeface="Calibri" pitchFamily="34" charset="0"/>
                <a:ea typeface="Calibri" pitchFamily="34" charset="-122"/>
                <a:cs typeface="Calibri" pitchFamily="34" charset="-120"/>
              </a:rPr>
              <a:t>Widespread homology:  </a:t>
            </a:r>
            <a:r>
              <a:rPr lang="en-US" sz="1200" dirty="0">
                <a:solidFill>
                  <a:srgbClr val="1B2430"/>
                </a:solidFill>
                <a:latin typeface="Calibri" pitchFamily="34" charset="0"/>
                <a:ea typeface="Calibri" pitchFamily="34" charset="-122"/>
                <a:cs typeface="Calibri" pitchFamily="34" charset="-120"/>
              </a:rPr>
              <a:t>An obvious and remarkable trend in eukaryotic genomes is the degree of homology among genes found even in distantly related species: mice and humans share about 99% of their genes; ~50% of fruit-fly genes are homologous to human genes; even in plants, about 18% of genes are homologous to those in humans.</a:t>
            </a:r>
            <a:endParaRPr lang="en-US" sz="1200" dirty="0"/>
          </a:p>
          <a:p>
            <a:pPr marL="228600" indent="-228600">
              <a:lnSpc>
                <a:spcPct val="108000"/>
              </a:lnSpc>
              <a:spcAft>
                <a:spcPts val="1000"/>
              </a:spcAft>
              <a:buSzPct val="100000"/>
              <a:buChar char="•"/>
            </a:pPr>
            <a:r>
              <a:rPr lang="en-US" sz="1200" b="1" dirty="0">
                <a:solidFill>
                  <a:srgbClr val="0B2E44"/>
                </a:solidFill>
                <a:latin typeface="Calibri" pitchFamily="34" charset="0"/>
                <a:ea typeface="Calibri" pitchFamily="34" charset="-122"/>
                <a:cs typeface="Calibri" pitchFamily="34" charset="-120"/>
              </a:rPr>
              <a:t>Collinearity:  </a:t>
            </a:r>
            <a:r>
              <a:rPr lang="en-US" sz="1200" dirty="0">
                <a:solidFill>
                  <a:srgbClr val="1B2430"/>
                </a:solidFill>
                <a:latin typeface="Calibri" pitchFamily="34" charset="0"/>
                <a:ea typeface="Calibri" pitchFamily="34" charset="-122"/>
                <a:cs typeface="Calibri" pitchFamily="34" charset="-120"/>
              </a:rPr>
              <a:t>Many genes are present in the same order in related genomes — a phenomenon called collinearity — because related genomes descend from a common ancestral genome and evolutionary forces have preserved gene order in descendants.</a:t>
            </a:r>
            <a:endParaRPr lang="en-US" sz="1200" dirty="0"/>
          </a:p>
          <a:p>
            <a:pPr marL="228600" indent="-228600">
              <a:lnSpc>
                <a:spcPct val="108000"/>
              </a:lnSpc>
              <a:spcAft>
                <a:spcPts val="1000"/>
              </a:spcAft>
              <a:buSzPct val="100000"/>
              <a:buChar char="•"/>
            </a:pPr>
            <a:r>
              <a:rPr lang="en-US" sz="1200" b="1" dirty="0">
                <a:solidFill>
                  <a:srgbClr val="0B2E44"/>
                </a:solidFill>
                <a:latin typeface="Calibri" pitchFamily="34" charset="0"/>
                <a:ea typeface="Calibri" pitchFamily="34" charset="-122"/>
                <a:cs typeface="Calibri" pitchFamily="34" charset="-120"/>
              </a:rPr>
              <a:t>Grass genomes as a case study:  </a:t>
            </a:r>
            <a:r>
              <a:rPr lang="en-US" sz="1200" dirty="0">
                <a:solidFill>
                  <a:srgbClr val="1B2430"/>
                </a:solidFill>
                <a:latin typeface="Calibri" pitchFamily="34" charset="0"/>
                <a:ea typeface="Calibri" pitchFamily="34" charset="-122"/>
                <a:cs typeface="Calibri" pitchFamily="34" charset="-120"/>
              </a:rPr>
              <a:t>Grasses (family Poaceae) include over 10,000 species and economically vital crops (rice, wheat, barley, corn, millet, oats, sorghum), together providing about 60% of world food production.</a:t>
            </a:r>
            <a:endParaRPr lang="en-US" sz="1200" dirty="0"/>
          </a:p>
          <a:p>
            <a:pPr marL="228600" indent="-228600">
              <a:lnSpc>
                <a:spcPct val="108000"/>
              </a:lnSpc>
              <a:spcAft>
                <a:spcPts val="1000"/>
              </a:spcAft>
              <a:buSzPct val="100000"/>
              <a:buChar char="•"/>
            </a:pPr>
            <a:r>
              <a:rPr lang="en-US" sz="1200" b="1" dirty="0">
                <a:solidFill>
                  <a:srgbClr val="0B2E44"/>
                </a:solidFill>
                <a:latin typeface="Calibri" pitchFamily="34" charset="0"/>
                <a:ea typeface="Calibri" pitchFamily="34" charset="-122"/>
                <a:cs typeface="Calibri" pitchFamily="34" charset="-120"/>
              </a:rPr>
              <a:t>Big size differences, conserved order:  </a:t>
            </a:r>
            <a:r>
              <a:rPr lang="en-US" sz="1200" dirty="0">
                <a:solidFill>
                  <a:srgbClr val="1B2430"/>
                </a:solidFill>
                <a:latin typeface="Calibri" pitchFamily="34" charset="0"/>
                <a:ea typeface="Calibri" pitchFamily="34" charset="-122"/>
                <a:cs typeface="Calibri" pitchFamily="34" charset="-120"/>
              </a:rPr>
              <a:t>Chromosome number in grasses ranges from 4 to 266; rice has only ~460 million bp while wheat has 17 billion bp. Despite this, the position and order of many genes are remarkably conserved — intergenic regions have changed extensively, but the genes themselves have stayed relatively constant in order and content (e.g., rice, sorghum, and Brachypodium).</a:t>
            </a:r>
            <a:endParaRPr lang="en-US" sz="1200" dirty="0"/>
          </a:p>
        </p:txBody>
      </p:sp>
      <p:sp>
        <p:nvSpPr>
          <p:cNvPr id="5" name="Text 3"/>
          <p:cNvSpPr/>
          <p:nvPr/>
        </p:nvSpPr>
        <p:spPr>
          <a:xfrm>
            <a:off x="457200" y="6473952"/>
            <a:ext cx="5486400" cy="274320"/>
          </a:xfrm>
          <a:prstGeom prst="rect">
            <a:avLst/>
          </a:prstGeom>
          <a:noFill/>
          <a:ln/>
        </p:spPr>
        <p:txBody>
          <a:bodyPr wrap="square" lIns="0" tIns="0" rIns="0" bIns="0" rtlCol="0" anchor="ctr"/>
          <a:lstStyle/>
          <a:p>
            <a:pPr marL="0" indent="0" algn="l">
              <a:buNone/>
            </a:pPr>
            <a:r>
              <a:rPr lang="en-US" sz="900" kern="0" spc="100" dirty="0">
                <a:solidFill>
                  <a:srgbClr val="5B6B77"/>
                </a:solidFill>
                <a:latin typeface="Calibri" pitchFamily="34" charset="0"/>
                <a:ea typeface="Calibri" pitchFamily="34" charset="-122"/>
                <a:cs typeface="Calibri" pitchFamily="34" charset="-120"/>
              </a:rPr>
              <a:t>GENOMICS</a:t>
            </a:r>
            <a:endParaRPr lang="en-US" sz="900" dirty="0"/>
          </a:p>
        </p:txBody>
      </p:sp>
      <p:sp>
        <p:nvSpPr>
          <p:cNvPr id="6" name="Text 4"/>
          <p:cNvSpPr/>
          <p:nvPr/>
        </p:nvSpPr>
        <p:spPr>
          <a:xfrm>
            <a:off x="11274552" y="6473952"/>
            <a:ext cx="457200" cy="274320"/>
          </a:xfrm>
          <a:prstGeom prst="rect">
            <a:avLst/>
          </a:prstGeom>
          <a:noFill/>
          <a:ln/>
        </p:spPr>
        <p:txBody>
          <a:bodyPr wrap="square" lIns="0" tIns="0" rIns="0" bIns="0" rtlCol="0" anchor="ctr"/>
          <a:lstStyle/>
          <a:p>
            <a:pPr marL="0" indent="0" algn="r">
              <a:buNone/>
            </a:pPr>
            <a:r>
              <a:rPr lang="en-US" sz="900" dirty="0">
                <a:solidFill>
                  <a:srgbClr val="5B6B77"/>
                </a:solidFill>
                <a:latin typeface="Calibri" pitchFamily="34" charset="0"/>
                <a:ea typeface="Calibri" pitchFamily="34" charset="-122"/>
                <a:cs typeface="Calibri" pitchFamily="34" charset="-120"/>
              </a:rPr>
              <a:t>41</a:t>
            </a:r>
            <a:endParaRPr lang="en-US" sz="9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F4F7F8"/>
          </a:solidFill>
          <a:ln/>
        </p:spPr>
      </p:sp>
      <p:sp>
        <p:nvSpPr>
          <p:cNvPr id="3" name="Text 1"/>
          <p:cNvSpPr/>
          <p:nvPr/>
        </p:nvSpPr>
        <p:spPr>
          <a:xfrm>
            <a:off x="548640" y="329184"/>
            <a:ext cx="10058400" cy="292608"/>
          </a:xfrm>
          <a:prstGeom prst="rect">
            <a:avLst/>
          </a:prstGeom>
          <a:noFill/>
          <a:ln/>
        </p:spPr>
        <p:txBody>
          <a:bodyPr wrap="square" lIns="0" tIns="0" rIns="0" bIns="0" rtlCol="0" anchor="ctr"/>
          <a:lstStyle/>
          <a:p>
            <a:pPr marL="0" indent="0">
              <a:buNone/>
            </a:pPr>
            <a:r>
              <a:rPr lang="en-US" sz="1200" b="1" kern="0" spc="200" dirty="0">
                <a:solidFill>
                  <a:srgbClr val="C4863A"/>
                </a:solidFill>
                <a:latin typeface="Calibri" pitchFamily="34" charset="0"/>
                <a:ea typeface="Calibri" pitchFamily="34" charset="-122"/>
                <a:cs typeface="Calibri" pitchFamily="34" charset="-120"/>
              </a:rPr>
              <a:t>CHAPTER RECAP</a:t>
            </a:r>
            <a:endParaRPr lang="en-US" sz="1200" dirty="0"/>
          </a:p>
        </p:txBody>
      </p:sp>
      <p:sp>
        <p:nvSpPr>
          <p:cNvPr id="4" name="Text 2"/>
          <p:cNvSpPr/>
          <p:nvPr/>
        </p:nvSpPr>
        <p:spPr>
          <a:xfrm>
            <a:off x="548640" y="603504"/>
            <a:ext cx="11064240" cy="777240"/>
          </a:xfrm>
          <a:prstGeom prst="rect">
            <a:avLst/>
          </a:prstGeom>
          <a:noFill/>
          <a:ln/>
        </p:spPr>
        <p:txBody>
          <a:bodyPr wrap="square" lIns="0" tIns="0" rIns="0" bIns="0" rtlCol="0" anchor="ctr"/>
          <a:lstStyle/>
          <a:p>
            <a:pPr marL="0" indent="0" algn="l">
              <a:buNone/>
            </a:pPr>
            <a:r>
              <a:rPr lang="en-US" sz="2800" b="1" dirty="0">
                <a:solidFill>
                  <a:srgbClr val="0B2E44"/>
                </a:solidFill>
                <a:latin typeface="Cambria" pitchFamily="34" charset="0"/>
                <a:ea typeface="Cambria" pitchFamily="34" charset="-122"/>
                <a:cs typeface="Cambria" pitchFamily="34" charset="-120"/>
              </a:rPr>
              <a:t>Key Concepts — Structural Genomics</a:t>
            </a:r>
            <a:endParaRPr lang="en-US" sz="2800" dirty="0"/>
          </a:p>
        </p:txBody>
      </p:sp>
      <p:sp>
        <p:nvSpPr>
          <p:cNvPr id="5" name="Shape 3"/>
          <p:cNvSpPr/>
          <p:nvPr/>
        </p:nvSpPr>
        <p:spPr>
          <a:xfrm>
            <a:off x="548640" y="1600200"/>
            <a:ext cx="11064240" cy="1051560"/>
          </a:xfrm>
          <a:prstGeom prst="roundRect">
            <a:avLst>
              <a:gd name="adj" fmla="val 5217"/>
            </a:avLst>
          </a:prstGeom>
          <a:solidFill>
            <a:srgbClr val="FFFFFF"/>
          </a:solidFill>
          <a:ln w="12700">
            <a:solidFill>
              <a:srgbClr val="E3E9EB"/>
            </a:solidFill>
            <a:prstDash val="solid"/>
          </a:ln>
        </p:spPr>
      </p:sp>
      <p:sp>
        <p:nvSpPr>
          <p:cNvPr id="6" name="Shape 4"/>
          <p:cNvSpPr/>
          <p:nvPr/>
        </p:nvSpPr>
        <p:spPr>
          <a:xfrm>
            <a:off x="548640" y="1600200"/>
            <a:ext cx="82296" cy="1051560"/>
          </a:xfrm>
          <a:prstGeom prst="rect">
            <a:avLst/>
          </a:prstGeom>
          <a:solidFill>
            <a:srgbClr val="E3A857"/>
          </a:solidFill>
          <a:ln/>
        </p:spPr>
      </p:sp>
      <p:sp>
        <p:nvSpPr>
          <p:cNvPr id="7" name="Text 5"/>
          <p:cNvSpPr/>
          <p:nvPr/>
        </p:nvSpPr>
        <p:spPr>
          <a:xfrm>
            <a:off x="914400" y="1673352"/>
            <a:ext cx="10424160" cy="905256"/>
          </a:xfrm>
          <a:prstGeom prst="rect">
            <a:avLst/>
          </a:prstGeom>
          <a:noFill/>
          <a:ln/>
        </p:spPr>
        <p:txBody>
          <a:bodyPr wrap="square" lIns="0" tIns="0" rIns="0" bIns="0" rtlCol="0" anchor="ctr"/>
          <a:lstStyle/>
          <a:p>
            <a:pPr marL="0" indent="0">
              <a:lnSpc>
                <a:spcPct val="110000"/>
              </a:lnSpc>
              <a:buNone/>
            </a:pPr>
            <a:r>
              <a:rPr lang="en-US" sz="1250" dirty="0">
                <a:solidFill>
                  <a:srgbClr val="1B2430"/>
                </a:solidFill>
                <a:latin typeface="Calibri" pitchFamily="34" charset="0"/>
                <a:ea typeface="Calibri" pitchFamily="34" charset="-122"/>
                <a:cs typeface="Calibri" pitchFamily="34" charset="-120"/>
              </a:rPr>
              <a:t>Genetic maps are based on rates of recombination (measured in cM); physical maps are based on direct physical distance (measured in bp) and generally have higher resolution and accuracy.</a:t>
            </a:r>
            <a:endParaRPr lang="en-US" sz="1250" dirty="0"/>
          </a:p>
        </p:txBody>
      </p:sp>
      <p:sp>
        <p:nvSpPr>
          <p:cNvPr id="8" name="Shape 6"/>
          <p:cNvSpPr/>
          <p:nvPr/>
        </p:nvSpPr>
        <p:spPr>
          <a:xfrm>
            <a:off x="548640" y="2852928"/>
            <a:ext cx="11064240" cy="1051560"/>
          </a:xfrm>
          <a:prstGeom prst="roundRect">
            <a:avLst>
              <a:gd name="adj" fmla="val 5217"/>
            </a:avLst>
          </a:prstGeom>
          <a:solidFill>
            <a:srgbClr val="FFFFFF"/>
          </a:solidFill>
          <a:ln w="12700">
            <a:solidFill>
              <a:srgbClr val="E3E9EB"/>
            </a:solidFill>
            <a:prstDash val="solid"/>
          </a:ln>
        </p:spPr>
      </p:sp>
      <p:sp>
        <p:nvSpPr>
          <p:cNvPr id="9" name="Shape 7"/>
          <p:cNvSpPr/>
          <p:nvPr/>
        </p:nvSpPr>
        <p:spPr>
          <a:xfrm>
            <a:off x="548640" y="2852928"/>
            <a:ext cx="82296" cy="1051560"/>
          </a:xfrm>
          <a:prstGeom prst="rect">
            <a:avLst/>
          </a:prstGeom>
          <a:solidFill>
            <a:srgbClr val="E3A857"/>
          </a:solidFill>
          <a:ln/>
        </p:spPr>
      </p:sp>
      <p:sp>
        <p:nvSpPr>
          <p:cNvPr id="10" name="Text 8"/>
          <p:cNvSpPr/>
          <p:nvPr/>
        </p:nvSpPr>
        <p:spPr>
          <a:xfrm>
            <a:off x="914400" y="2926080"/>
            <a:ext cx="10424160" cy="905256"/>
          </a:xfrm>
          <a:prstGeom prst="rect">
            <a:avLst/>
          </a:prstGeom>
          <a:noFill/>
          <a:ln/>
        </p:spPr>
        <p:txBody>
          <a:bodyPr wrap="square" lIns="0" tIns="0" rIns="0" bIns="0" rtlCol="0" anchor="ctr"/>
          <a:lstStyle/>
          <a:p>
            <a:pPr marL="0" indent="0">
              <a:lnSpc>
                <a:spcPct val="110000"/>
              </a:lnSpc>
              <a:buNone/>
            </a:pPr>
            <a:r>
              <a:rPr lang="en-US" sz="1250" dirty="0">
                <a:solidFill>
                  <a:srgbClr val="1B2430"/>
                </a:solidFill>
                <a:latin typeface="Calibri" pitchFamily="34" charset="0"/>
                <a:ea typeface="Calibri" pitchFamily="34" charset="-122"/>
                <a:cs typeface="Calibri" pitchFamily="34" charset="-120"/>
              </a:rPr>
              <a:t>Whole genomes are assembled by map-based sequencing (using detailed prior maps) or whole-genome shotgun sequencing (relying purely on sequence overlap); both were used in the Human Genome Project.</a:t>
            </a:r>
            <a:endParaRPr lang="en-US" sz="1250" dirty="0"/>
          </a:p>
        </p:txBody>
      </p:sp>
      <p:sp>
        <p:nvSpPr>
          <p:cNvPr id="11" name="Shape 9"/>
          <p:cNvSpPr/>
          <p:nvPr/>
        </p:nvSpPr>
        <p:spPr>
          <a:xfrm>
            <a:off x="548640" y="4105656"/>
            <a:ext cx="11064240" cy="1051560"/>
          </a:xfrm>
          <a:prstGeom prst="roundRect">
            <a:avLst>
              <a:gd name="adj" fmla="val 5217"/>
            </a:avLst>
          </a:prstGeom>
          <a:solidFill>
            <a:srgbClr val="FFFFFF"/>
          </a:solidFill>
          <a:ln w="12700">
            <a:solidFill>
              <a:srgbClr val="E3E9EB"/>
            </a:solidFill>
            <a:prstDash val="solid"/>
          </a:ln>
        </p:spPr>
      </p:sp>
      <p:sp>
        <p:nvSpPr>
          <p:cNvPr id="12" name="Shape 10"/>
          <p:cNvSpPr/>
          <p:nvPr/>
        </p:nvSpPr>
        <p:spPr>
          <a:xfrm>
            <a:off x="548640" y="4105656"/>
            <a:ext cx="82296" cy="1051560"/>
          </a:xfrm>
          <a:prstGeom prst="rect">
            <a:avLst/>
          </a:prstGeom>
          <a:solidFill>
            <a:srgbClr val="E3A857"/>
          </a:solidFill>
          <a:ln/>
        </p:spPr>
      </p:sp>
      <p:sp>
        <p:nvSpPr>
          <p:cNvPr id="13" name="Text 11"/>
          <p:cNvSpPr/>
          <p:nvPr/>
        </p:nvSpPr>
        <p:spPr>
          <a:xfrm>
            <a:off x="914400" y="4178808"/>
            <a:ext cx="10424160" cy="905256"/>
          </a:xfrm>
          <a:prstGeom prst="rect">
            <a:avLst/>
          </a:prstGeom>
          <a:noFill/>
          <a:ln/>
        </p:spPr>
        <p:txBody>
          <a:bodyPr wrap="square" lIns="0" tIns="0" rIns="0" bIns="0" rtlCol="0" anchor="ctr"/>
          <a:lstStyle/>
          <a:p>
            <a:pPr marL="0" indent="0">
              <a:lnSpc>
                <a:spcPct val="110000"/>
              </a:lnSpc>
              <a:buNone/>
            </a:pPr>
            <a:r>
              <a:rPr lang="en-US" sz="1250" dirty="0">
                <a:solidFill>
                  <a:srgbClr val="1B2430"/>
                </a:solidFill>
                <a:latin typeface="Calibri" pitchFamily="34" charset="0"/>
                <a:ea typeface="Calibri" pitchFamily="34" charset="-122"/>
                <a:cs typeface="Calibri" pitchFamily="34" charset="-120"/>
              </a:rPr>
              <a:t>SNPs, haplotypes, linkage disequilibrium, and genome-wide association studies together allow genes influencing complex diseases and traits to be localized; copy-number variation adds a further layer of structural variability.</a:t>
            </a:r>
            <a:endParaRPr lang="en-US" sz="1250" dirty="0"/>
          </a:p>
        </p:txBody>
      </p:sp>
      <p:sp>
        <p:nvSpPr>
          <p:cNvPr id="14" name="Shape 12"/>
          <p:cNvSpPr/>
          <p:nvPr/>
        </p:nvSpPr>
        <p:spPr>
          <a:xfrm>
            <a:off x="548640" y="5358384"/>
            <a:ext cx="11064240" cy="1051560"/>
          </a:xfrm>
          <a:prstGeom prst="roundRect">
            <a:avLst>
              <a:gd name="adj" fmla="val 5217"/>
            </a:avLst>
          </a:prstGeom>
          <a:solidFill>
            <a:srgbClr val="FFFFFF"/>
          </a:solidFill>
          <a:ln w="12700">
            <a:solidFill>
              <a:srgbClr val="E3E9EB"/>
            </a:solidFill>
            <a:prstDash val="solid"/>
          </a:ln>
        </p:spPr>
      </p:sp>
      <p:sp>
        <p:nvSpPr>
          <p:cNvPr id="15" name="Shape 13"/>
          <p:cNvSpPr/>
          <p:nvPr/>
        </p:nvSpPr>
        <p:spPr>
          <a:xfrm>
            <a:off x="548640" y="5358384"/>
            <a:ext cx="82296" cy="1051560"/>
          </a:xfrm>
          <a:prstGeom prst="rect">
            <a:avLst/>
          </a:prstGeom>
          <a:solidFill>
            <a:srgbClr val="E3A857"/>
          </a:solidFill>
          <a:ln/>
        </p:spPr>
      </p:sp>
      <p:sp>
        <p:nvSpPr>
          <p:cNvPr id="16" name="Text 14"/>
          <p:cNvSpPr/>
          <p:nvPr/>
        </p:nvSpPr>
        <p:spPr>
          <a:xfrm>
            <a:off x="914400" y="5431536"/>
            <a:ext cx="10424160" cy="905256"/>
          </a:xfrm>
          <a:prstGeom prst="rect">
            <a:avLst/>
          </a:prstGeom>
          <a:noFill/>
          <a:ln/>
        </p:spPr>
        <p:txBody>
          <a:bodyPr wrap="square" lIns="0" tIns="0" rIns="0" bIns="0" rtlCol="0" anchor="ctr"/>
          <a:lstStyle/>
          <a:p>
            <a:pPr marL="0" indent="0">
              <a:lnSpc>
                <a:spcPct val="110000"/>
              </a:lnSpc>
              <a:buNone/>
            </a:pPr>
            <a:r>
              <a:rPr lang="en-US" sz="1250" dirty="0">
                <a:solidFill>
                  <a:srgbClr val="1B2430"/>
                </a:solidFill>
                <a:latin typeface="Calibri" pitchFamily="34" charset="0"/>
                <a:ea typeface="Calibri" pitchFamily="34" charset="-122"/>
                <a:cs typeface="Calibri" pitchFamily="34" charset="-120"/>
              </a:rPr>
              <a:t>Bioinformatics, metagenomics, and synthetic biology are transforming how genomes are analyzed, sampled from whole communities, and even redesigned from scratch.</a:t>
            </a:r>
            <a:endParaRPr lang="en-US" sz="1250" dirty="0"/>
          </a:p>
        </p:txBody>
      </p:sp>
      <p:sp>
        <p:nvSpPr>
          <p:cNvPr id="17" name="Text 15"/>
          <p:cNvSpPr/>
          <p:nvPr/>
        </p:nvSpPr>
        <p:spPr>
          <a:xfrm>
            <a:off x="457200" y="6473952"/>
            <a:ext cx="5486400" cy="274320"/>
          </a:xfrm>
          <a:prstGeom prst="rect">
            <a:avLst/>
          </a:prstGeom>
          <a:noFill/>
          <a:ln/>
        </p:spPr>
        <p:txBody>
          <a:bodyPr wrap="square" lIns="0" tIns="0" rIns="0" bIns="0" rtlCol="0" anchor="ctr"/>
          <a:lstStyle/>
          <a:p>
            <a:pPr marL="0" indent="0" algn="l">
              <a:buNone/>
            </a:pPr>
            <a:r>
              <a:rPr lang="en-US" sz="900" kern="0" spc="100" dirty="0">
                <a:solidFill>
                  <a:srgbClr val="5B6B77"/>
                </a:solidFill>
                <a:latin typeface="Calibri" pitchFamily="34" charset="0"/>
                <a:ea typeface="Calibri" pitchFamily="34" charset="-122"/>
                <a:cs typeface="Calibri" pitchFamily="34" charset="-120"/>
              </a:rPr>
              <a:t>GENOMICS</a:t>
            </a:r>
            <a:endParaRPr lang="en-US" sz="900" dirty="0"/>
          </a:p>
        </p:txBody>
      </p:sp>
      <p:sp>
        <p:nvSpPr>
          <p:cNvPr id="18" name="Text 16"/>
          <p:cNvSpPr/>
          <p:nvPr/>
        </p:nvSpPr>
        <p:spPr>
          <a:xfrm>
            <a:off x="11274552" y="6473952"/>
            <a:ext cx="457200" cy="274320"/>
          </a:xfrm>
          <a:prstGeom prst="rect">
            <a:avLst/>
          </a:prstGeom>
          <a:noFill/>
          <a:ln/>
        </p:spPr>
        <p:txBody>
          <a:bodyPr wrap="square" lIns="0" tIns="0" rIns="0" bIns="0" rtlCol="0" anchor="ctr"/>
          <a:lstStyle/>
          <a:p>
            <a:pPr marL="0" indent="0" algn="r">
              <a:buNone/>
            </a:pPr>
            <a:r>
              <a:rPr lang="en-US" sz="900" dirty="0">
                <a:solidFill>
                  <a:srgbClr val="5B6B77"/>
                </a:solidFill>
                <a:latin typeface="Calibri" pitchFamily="34" charset="0"/>
                <a:ea typeface="Calibri" pitchFamily="34" charset="-122"/>
                <a:cs typeface="Calibri" pitchFamily="34" charset="-120"/>
              </a:rPr>
              <a:t>42</a:t>
            </a:r>
            <a:endParaRPr lang="en-US" sz="9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F4F7F8"/>
          </a:solidFill>
          <a:ln/>
        </p:spPr>
      </p:sp>
      <p:sp>
        <p:nvSpPr>
          <p:cNvPr id="3" name="Text 1"/>
          <p:cNvSpPr/>
          <p:nvPr/>
        </p:nvSpPr>
        <p:spPr>
          <a:xfrm>
            <a:off x="548640" y="329184"/>
            <a:ext cx="10058400" cy="292608"/>
          </a:xfrm>
          <a:prstGeom prst="rect">
            <a:avLst/>
          </a:prstGeom>
          <a:noFill/>
          <a:ln/>
        </p:spPr>
        <p:txBody>
          <a:bodyPr wrap="square" lIns="0" tIns="0" rIns="0" bIns="0" rtlCol="0" anchor="ctr"/>
          <a:lstStyle/>
          <a:p>
            <a:pPr marL="0" indent="0">
              <a:buNone/>
            </a:pPr>
            <a:r>
              <a:rPr lang="en-US" sz="1200" b="1" kern="0" spc="200" dirty="0">
                <a:solidFill>
                  <a:srgbClr val="C4863A"/>
                </a:solidFill>
                <a:latin typeface="Calibri" pitchFamily="34" charset="0"/>
                <a:ea typeface="Calibri" pitchFamily="34" charset="-122"/>
                <a:cs typeface="Calibri" pitchFamily="34" charset="-120"/>
              </a:rPr>
              <a:t>CHAPTER RECAP</a:t>
            </a:r>
            <a:endParaRPr lang="en-US" sz="1200" dirty="0"/>
          </a:p>
        </p:txBody>
      </p:sp>
      <p:sp>
        <p:nvSpPr>
          <p:cNvPr id="4" name="Text 2"/>
          <p:cNvSpPr/>
          <p:nvPr/>
        </p:nvSpPr>
        <p:spPr>
          <a:xfrm>
            <a:off x="548640" y="603504"/>
            <a:ext cx="11064240" cy="777240"/>
          </a:xfrm>
          <a:prstGeom prst="rect">
            <a:avLst/>
          </a:prstGeom>
          <a:noFill/>
          <a:ln/>
        </p:spPr>
        <p:txBody>
          <a:bodyPr wrap="square" lIns="0" tIns="0" rIns="0" bIns="0" rtlCol="0" anchor="ctr"/>
          <a:lstStyle/>
          <a:p>
            <a:pPr marL="0" indent="0" algn="l">
              <a:buNone/>
            </a:pPr>
            <a:r>
              <a:rPr lang="en-US" sz="2800" b="1" dirty="0">
                <a:solidFill>
                  <a:srgbClr val="0B2E44"/>
                </a:solidFill>
                <a:latin typeface="Cambria" pitchFamily="34" charset="0"/>
                <a:ea typeface="Cambria" pitchFamily="34" charset="-122"/>
                <a:cs typeface="Cambria" pitchFamily="34" charset="-120"/>
              </a:rPr>
              <a:t>Key Concepts — Functional Genomics</a:t>
            </a:r>
            <a:endParaRPr lang="en-US" sz="2800" dirty="0"/>
          </a:p>
        </p:txBody>
      </p:sp>
      <p:sp>
        <p:nvSpPr>
          <p:cNvPr id="5" name="Shape 3"/>
          <p:cNvSpPr/>
          <p:nvPr/>
        </p:nvSpPr>
        <p:spPr>
          <a:xfrm>
            <a:off x="548640" y="1600200"/>
            <a:ext cx="11064240" cy="1051560"/>
          </a:xfrm>
          <a:prstGeom prst="roundRect">
            <a:avLst>
              <a:gd name="adj" fmla="val 5217"/>
            </a:avLst>
          </a:prstGeom>
          <a:solidFill>
            <a:srgbClr val="FFFFFF"/>
          </a:solidFill>
          <a:ln w="12700">
            <a:solidFill>
              <a:srgbClr val="E3E9EB"/>
            </a:solidFill>
            <a:prstDash val="solid"/>
          </a:ln>
        </p:spPr>
      </p:sp>
      <p:sp>
        <p:nvSpPr>
          <p:cNvPr id="6" name="Shape 4"/>
          <p:cNvSpPr/>
          <p:nvPr/>
        </p:nvSpPr>
        <p:spPr>
          <a:xfrm>
            <a:off x="548640" y="1600200"/>
            <a:ext cx="82296" cy="1051560"/>
          </a:xfrm>
          <a:prstGeom prst="rect">
            <a:avLst/>
          </a:prstGeom>
          <a:solidFill>
            <a:srgbClr val="E3A857"/>
          </a:solidFill>
          <a:ln/>
        </p:spPr>
      </p:sp>
      <p:sp>
        <p:nvSpPr>
          <p:cNvPr id="7" name="Text 5"/>
          <p:cNvSpPr/>
          <p:nvPr/>
        </p:nvSpPr>
        <p:spPr>
          <a:xfrm>
            <a:off x="914400" y="1673352"/>
            <a:ext cx="10424160" cy="905256"/>
          </a:xfrm>
          <a:prstGeom prst="rect">
            <a:avLst/>
          </a:prstGeom>
          <a:noFill/>
          <a:ln/>
        </p:spPr>
        <p:txBody>
          <a:bodyPr wrap="square" lIns="0" tIns="0" rIns="0" bIns="0" rtlCol="0" anchor="ctr"/>
          <a:lstStyle/>
          <a:p>
            <a:pPr marL="0" indent="0">
              <a:lnSpc>
                <a:spcPct val="110000"/>
              </a:lnSpc>
              <a:buNone/>
            </a:pPr>
            <a:r>
              <a:rPr lang="en-US" sz="1250" dirty="0">
                <a:solidFill>
                  <a:srgbClr val="1B2430"/>
                </a:solidFill>
                <a:latin typeface="Calibri" pitchFamily="34" charset="0"/>
                <a:ea typeface="Calibri" pitchFamily="34" charset="-122"/>
                <a:cs typeface="Calibri" pitchFamily="34" charset="-120"/>
              </a:rPr>
              <a:t>Gene function can often be predicted from sequence alone, through homology searches (orthologs and paralogs) and the identification of conserved protein domains.</a:t>
            </a:r>
            <a:endParaRPr lang="en-US" sz="1250" dirty="0"/>
          </a:p>
        </p:txBody>
      </p:sp>
      <p:sp>
        <p:nvSpPr>
          <p:cNvPr id="8" name="Shape 6"/>
          <p:cNvSpPr/>
          <p:nvPr/>
        </p:nvSpPr>
        <p:spPr>
          <a:xfrm>
            <a:off x="548640" y="2852928"/>
            <a:ext cx="11064240" cy="1051560"/>
          </a:xfrm>
          <a:prstGeom prst="roundRect">
            <a:avLst>
              <a:gd name="adj" fmla="val 5217"/>
            </a:avLst>
          </a:prstGeom>
          <a:solidFill>
            <a:srgbClr val="FFFFFF"/>
          </a:solidFill>
          <a:ln w="12700">
            <a:solidFill>
              <a:srgbClr val="E3E9EB"/>
            </a:solidFill>
            <a:prstDash val="solid"/>
          </a:ln>
        </p:spPr>
      </p:sp>
      <p:sp>
        <p:nvSpPr>
          <p:cNvPr id="9" name="Shape 7"/>
          <p:cNvSpPr/>
          <p:nvPr/>
        </p:nvSpPr>
        <p:spPr>
          <a:xfrm>
            <a:off x="548640" y="2852928"/>
            <a:ext cx="82296" cy="1051560"/>
          </a:xfrm>
          <a:prstGeom prst="rect">
            <a:avLst/>
          </a:prstGeom>
          <a:solidFill>
            <a:srgbClr val="E3A857"/>
          </a:solidFill>
          <a:ln/>
        </p:spPr>
      </p:sp>
      <p:sp>
        <p:nvSpPr>
          <p:cNvPr id="10" name="Text 8"/>
          <p:cNvSpPr/>
          <p:nvPr/>
        </p:nvSpPr>
        <p:spPr>
          <a:xfrm>
            <a:off x="914400" y="2926080"/>
            <a:ext cx="10424160" cy="905256"/>
          </a:xfrm>
          <a:prstGeom prst="rect">
            <a:avLst/>
          </a:prstGeom>
          <a:noFill/>
          <a:ln/>
        </p:spPr>
        <p:txBody>
          <a:bodyPr wrap="square" lIns="0" tIns="0" rIns="0" bIns="0" rtlCol="0" anchor="ctr"/>
          <a:lstStyle/>
          <a:p>
            <a:pPr marL="0" indent="0">
              <a:lnSpc>
                <a:spcPct val="110000"/>
              </a:lnSpc>
              <a:buNone/>
            </a:pPr>
            <a:r>
              <a:rPr lang="en-US" sz="1250" dirty="0">
                <a:solidFill>
                  <a:srgbClr val="1B2430"/>
                </a:solidFill>
                <a:latin typeface="Calibri" pitchFamily="34" charset="0"/>
                <a:ea typeface="Calibri" pitchFamily="34" charset="-122"/>
                <a:cs typeface="Calibri" pitchFamily="34" charset="-120"/>
              </a:rPr>
              <a:t>Transcriptomics — microarrays and RNA sequencing (RNA-Seq) — allows the expression of thousands of genes to be examined simultaneously, with applications from cancer prognosis to single-cell heterogeneity.</a:t>
            </a:r>
            <a:endParaRPr lang="en-US" sz="1250" dirty="0"/>
          </a:p>
        </p:txBody>
      </p:sp>
      <p:sp>
        <p:nvSpPr>
          <p:cNvPr id="11" name="Shape 9"/>
          <p:cNvSpPr/>
          <p:nvPr/>
        </p:nvSpPr>
        <p:spPr>
          <a:xfrm>
            <a:off x="548640" y="4105656"/>
            <a:ext cx="11064240" cy="1051560"/>
          </a:xfrm>
          <a:prstGeom prst="roundRect">
            <a:avLst>
              <a:gd name="adj" fmla="val 5217"/>
            </a:avLst>
          </a:prstGeom>
          <a:solidFill>
            <a:srgbClr val="FFFFFF"/>
          </a:solidFill>
          <a:ln w="12700">
            <a:solidFill>
              <a:srgbClr val="E3E9EB"/>
            </a:solidFill>
            <a:prstDash val="solid"/>
          </a:ln>
        </p:spPr>
      </p:sp>
      <p:sp>
        <p:nvSpPr>
          <p:cNvPr id="12" name="Shape 10"/>
          <p:cNvSpPr/>
          <p:nvPr/>
        </p:nvSpPr>
        <p:spPr>
          <a:xfrm>
            <a:off x="548640" y="4105656"/>
            <a:ext cx="82296" cy="1051560"/>
          </a:xfrm>
          <a:prstGeom prst="rect">
            <a:avLst/>
          </a:prstGeom>
          <a:solidFill>
            <a:srgbClr val="E3A857"/>
          </a:solidFill>
          <a:ln/>
        </p:spPr>
      </p:sp>
      <p:sp>
        <p:nvSpPr>
          <p:cNvPr id="13" name="Text 11"/>
          <p:cNvSpPr/>
          <p:nvPr/>
        </p:nvSpPr>
        <p:spPr>
          <a:xfrm>
            <a:off x="914400" y="4178808"/>
            <a:ext cx="10424160" cy="905256"/>
          </a:xfrm>
          <a:prstGeom prst="rect">
            <a:avLst/>
          </a:prstGeom>
          <a:noFill/>
          <a:ln/>
        </p:spPr>
        <p:txBody>
          <a:bodyPr wrap="square" lIns="0" tIns="0" rIns="0" bIns="0" rtlCol="0" anchor="ctr"/>
          <a:lstStyle/>
          <a:p>
            <a:pPr marL="0" indent="0">
              <a:lnSpc>
                <a:spcPct val="110000"/>
              </a:lnSpc>
              <a:buNone/>
            </a:pPr>
            <a:r>
              <a:rPr lang="en-US" sz="1250" dirty="0">
                <a:solidFill>
                  <a:srgbClr val="1B2430"/>
                </a:solidFill>
                <a:latin typeface="Calibri" pitchFamily="34" charset="0"/>
                <a:ea typeface="Calibri" pitchFamily="34" charset="-122"/>
                <a:cs typeface="Calibri" pitchFamily="34" charset="-120"/>
              </a:rPr>
              <a:t>Reporter sequences such as GFP allow gene expression to be visualized directly in transgenic organisms; genome-wide mutagenesis screens couple random mutagenesis with molecular-marker mapping to find genes controlling a trait at scale.</a:t>
            </a:r>
            <a:endParaRPr lang="en-US" sz="1250" dirty="0"/>
          </a:p>
        </p:txBody>
      </p:sp>
      <p:sp>
        <p:nvSpPr>
          <p:cNvPr id="14" name="Text 12"/>
          <p:cNvSpPr/>
          <p:nvPr/>
        </p:nvSpPr>
        <p:spPr>
          <a:xfrm>
            <a:off x="457200" y="6473952"/>
            <a:ext cx="5486400" cy="274320"/>
          </a:xfrm>
          <a:prstGeom prst="rect">
            <a:avLst/>
          </a:prstGeom>
          <a:noFill/>
          <a:ln/>
        </p:spPr>
        <p:txBody>
          <a:bodyPr wrap="square" lIns="0" tIns="0" rIns="0" bIns="0" rtlCol="0" anchor="ctr"/>
          <a:lstStyle/>
          <a:p>
            <a:pPr marL="0" indent="0" algn="l">
              <a:buNone/>
            </a:pPr>
            <a:r>
              <a:rPr lang="en-US" sz="900" kern="0" spc="100" dirty="0">
                <a:solidFill>
                  <a:srgbClr val="5B6B77"/>
                </a:solidFill>
                <a:latin typeface="Calibri" pitchFamily="34" charset="0"/>
                <a:ea typeface="Calibri" pitchFamily="34" charset="-122"/>
                <a:cs typeface="Calibri" pitchFamily="34" charset="-120"/>
              </a:rPr>
              <a:t>GENOMICS</a:t>
            </a:r>
            <a:endParaRPr lang="en-US" sz="900" dirty="0"/>
          </a:p>
        </p:txBody>
      </p:sp>
      <p:sp>
        <p:nvSpPr>
          <p:cNvPr id="15" name="Text 13"/>
          <p:cNvSpPr/>
          <p:nvPr/>
        </p:nvSpPr>
        <p:spPr>
          <a:xfrm>
            <a:off x="11274552" y="6473952"/>
            <a:ext cx="457200" cy="274320"/>
          </a:xfrm>
          <a:prstGeom prst="rect">
            <a:avLst/>
          </a:prstGeom>
          <a:noFill/>
          <a:ln/>
        </p:spPr>
        <p:txBody>
          <a:bodyPr wrap="square" lIns="0" tIns="0" rIns="0" bIns="0" rtlCol="0" anchor="ctr"/>
          <a:lstStyle/>
          <a:p>
            <a:pPr marL="0" indent="0" algn="r">
              <a:buNone/>
            </a:pPr>
            <a:r>
              <a:rPr lang="en-US" sz="900" dirty="0">
                <a:solidFill>
                  <a:srgbClr val="5B6B77"/>
                </a:solidFill>
                <a:latin typeface="Calibri" pitchFamily="34" charset="0"/>
                <a:ea typeface="Calibri" pitchFamily="34" charset="-122"/>
                <a:cs typeface="Calibri" pitchFamily="34" charset="-120"/>
              </a:rPr>
              <a:t>43</a:t>
            </a:r>
            <a:endParaRPr lang="en-US" sz="9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F4F7F8"/>
          </a:solidFill>
          <a:ln/>
        </p:spPr>
      </p:sp>
      <p:sp>
        <p:nvSpPr>
          <p:cNvPr id="3" name="Text 1"/>
          <p:cNvSpPr/>
          <p:nvPr/>
        </p:nvSpPr>
        <p:spPr>
          <a:xfrm>
            <a:off x="548640" y="329184"/>
            <a:ext cx="10058400" cy="292608"/>
          </a:xfrm>
          <a:prstGeom prst="rect">
            <a:avLst/>
          </a:prstGeom>
          <a:noFill/>
          <a:ln/>
        </p:spPr>
        <p:txBody>
          <a:bodyPr wrap="square" lIns="0" tIns="0" rIns="0" bIns="0" rtlCol="0" anchor="ctr"/>
          <a:lstStyle/>
          <a:p>
            <a:pPr marL="0" indent="0">
              <a:buNone/>
            </a:pPr>
            <a:r>
              <a:rPr lang="en-US" sz="1200" b="1" kern="0" spc="200" dirty="0">
                <a:solidFill>
                  <a:srgbClr val="C4863A"/>
                </a:solidFill>
                <a:latin typeface="Calibri" pitchFamily="34" charset="0"/>
                <a:ea typeface="Calibri" pitchFamily="34" charset="-122"/>
                <a:cs typeface="Calibri" pitchFamily="34" charset="-120"/>
              </a:rPr>
              <a:t>CHAPTER RECAP</a:t>
            </a:r>
            <a:endParaRPr lang="en-US" sz="1200" dirty="0"/>
          </a:p>
        </p:txBody>
      </p:sp>
      <p:sp>
        <p:nvSpPr>
          <p:cNvPr id="4" name="Text 2"/>
          <p:cNvSpPr/>
          <p:nvPr/>
        </p:nvSpPr>
        <p:spPr>
          <a:xfrm>
            <a:off x="548640" y="603504"/>
            <a:ext cx="11064240" cy="777240"/>
          </a:xfrm>
          <a:prstGeom prst="rect">
            <a:avLst/>
          </a:prstGeom>
          <a:noFill/>
          <a:ln/>
        </p:spPr>
        <p:txBody>
          <a:bodyPr wrap="square" lIns="0" tIns="0" rIns="0" bIns="0" rtlCol="0" anchor="ctr"/>
          <a:lstStyle/>
          <a:p>
            <a:pPr marL="0" indent="0" algn="l">
              <a:buNone/>
            </a:pPr>
            <a:r>
              <a:rPr lang="en-US" sz="2800" b="1" dirty="0">
                <a:solidFill>
                  <a:srgbClr val="0B2E44"/>
                </a:solidFill>
                <a:latin typeface="Cambria" pitchFamily="34" charset="0"/>
                <a:ea typeface="Cambria" pitchFamily="34" charset="-122"/>
                <a:cs typeface="Cambria" pitchFamily="34" charset="-120"/>
              </a:rPr>
              <a:t>Key Concepts — Comparative Genomics</a:t>
            </a:r>
            <a:endParaRPr lang="en-US" sz="2800" dirty="0"/>
          </a:p>
        </p:txBody>
      </p:sp>
      <p:sp>
        <p:nvSpPr>
          <p:cNvPr id="5" name="Shape 3"/>
          <p:cNvSpPr/>
          <p:nvPr/>
        </p:nvSpPr>
        <p:spPr>
          <a:xfrm>
            <a:off x="548640" y="1600200"/>
            <a:ext cx="11064240" cy="1051560"/>
          </a:xfrm>
          <a:prstGeom prst="roundRect">
            <a:avLst>
              <a:gd name="adj" fmla="val 5217"/>
            </a:avLst>
          </a:prstGeom>
          <a:solidFill>
            <a:srgbClr val="FFFFFF"/>
          </a:solidFill>
          <a:ln w="12700">
            <a:solidFill>
              <a:srgbClr val="E3E9EB"/>
            </a:solidFill>
            <a:prstDash val="solid"/>
          </a:ln>
        </p:spPr>
      </p:sp>
      <p:sp>
        <p:nvSpPr>
          <p:cNvPr id="6" name="Shape 4"/>
          <p:cNvSpPr/>
          <p:nvPr/>
        </p:nvSpPr>
        <p:spPr>
          <a:xfrm>
            <a:off x="548640" y="1600200"/>
            <a:ext cx="82296" cy="1051560"/>
          </a:xfrm>
          <a:prstGeom prst="rect">
            <a:avLst/>
          </a:prstGeom>
          <a:solidFill>
            <a:srgbClr val="E3A857"/>
          </a:solidFill>
          <a:ln/>
        </p:spPr>
      </p:sp>
      <p:sp>
        <p:nvSpPr>
          <p:cNvPr id="7" name="Text 5"/>
          <p:cNvSpPr/>
          <p:nvPr/>
        </p:nvSpPr>
        <p:spPr>
          <a:xfrm>
            <a:off x="914400" y="1673352"/>
            <a:ext cx="10424160" cy="905256"/>
          </a:xfrm>
          <a:prstGeom prst="rect">
            <a:avLst/>
          </a:prstGeom>
          <a:noFill/>
          <a:ln/>
        </p:spPr>
        <p:txBody>
          <a:bodyPr wrap="square" lIns="0" tIns="0" rIns="0" bIns="0" rtlCol="0" anchor="ctr"/>
          <a:lstStyle/>
          <a:p>
            <a:pPr marL="0" indent="0">
              <a:lnSpc>
                <a:spcPct val="110000"/>
              </a:lnSpc>
              <a:buNone/>
            </a:pPr>
            <a:r>
              <a:rPr lang="en-US" sz="1250" dirty="0">
                <a:solidFill>
                  <a:srgbClr val="1B2430"/>
                </a:solidFill>
                <a:latin typeface="Calibri" pitchFamily="34" charset="0"/>
                <a:ea typeface="Calibri" pitchFamily="34" charset="-122"/>
                <a:cs typeface="Calibri" pitchFamily="34" charset="-120"/>
              </a:rPr>
              <a:t>Prokaryotic genome size correlates with gene number and with the complexity of the organism's environment; horizontal gene transfer is a major force in bacterial genome evolution and even contributes DNA to the human genome.</a:t>
            </a:r>
            <a:endParaRPr lang="en-US" sz="1250" dirty="0"/>
          </a:p>
        </p:txBody>
      </p:sp>
      <p:sp>
        <p:nvSpPr>
          <p:cNvPr id="8" name="Shape 6"/>
          <p:cNvSpPr/>
          <p:nvPr/>
        </p:nvSpPr>
        <p:spPr>
          <a:xfrm>
            <a:off x="548640" y="2852928"/>
            <a:ext cx="11064240" cy="1051560"/>
          </a:xfrm>
          <a:prstGeom prst="roundRect">
            <a:avLst>
              <a:gd name="adj" fmla="val 5217"/>
            </a:avLst>
          </a:prstGeom>
          <a:solidFill>
            <a:srgbClr val="FFFFFF"/>
          </a:solidFill>
          <a:ln w="12700">
            <a:solidFill>
              <a:srgbClr val="E3E9EB"/>
            </a:solidFill>
            <a:prstDash val="solid"/>
          </a:ln>
        </p:spPr>
      </p:sp>
      <p:sp>
        <p:nvSpPr>
          <p:cNvPr id="9" name="Shape 7"/>
          <p:cNvSpPr/>
          <p:nvPr/>
        </p:nvSpPr>
        <p:spPr>
          <a:xfrm>
            <a:off x="548640" y="2852928"/>
            <a:ext cx="82296" cy="1051560"/>
          </a:xfrm>
          <a:prstGeom prst="rect">
            <a:avLst/>
          </a:prstGeom>
          <a:solidFill>
            <a:srgbClr val="E3A857"/>
          </a:solidFill>
          <a:ln/>
        </p:spPr>
      </p:sp>
      <p:sp>
        <p:nvSpPr>
          <p:cNvPr id="10" name="Text 8"/>
          <p:cNvSpPr/>
          <p:nvPr/>
        </p:nvSpPr>
        <p:spPr>
          <a:xfrm>
            <a:off x="914400" y="2926080"/>
            <a:ext cx="10424160" cy="905256"/>
          </a:xfrm>
          <a:prstGeom prst="rect">
            <a:avLst/>
          </a:prstGeom>
          <a:noFill/>
          <a:ln/>
        </p:spPr>
        <p:txBody>
          <a:bodyPr wrap="square" lIns="0" tIns="0" rIns="0" bIns="0" rtlCol="0" anchor="ctr"/>
          <a:lstStyle/>
          <a:p>
            <a:pPr marL="0" indent="0">
              <a:lnSpc>
                <a:spcPct val="110000"/>
              </a:lnSpc>
              <a:buNone/>
            </a:pPr>
            <a:r>
              <a:rPr lang="en-US" sz="1250" dirty="0">
                <a:solidFill>
                  <a:srgbClr val="1B2430"/>
                </a:solidFill>
                <a:latin typeface="Calibri" pitchFamily="34" charset="0"/>
                <a:ea typeface="Calibri" pitchFamily="34" charset="-122"/>
                <a:cs typeface="Calibri" pitchFamily="34" charset="-120"/>
              </a:rPr>
              <a:t>Eukaryotic genome size and gene number show no consistent relationship with organismal complexity; multicellular eukaryotic genomes are dominated by noncoding DNA and transposable-element-derived repeats.</a:t>
            </a:r>
            <a:endParaRPr lang="en-US" sz="1250" dirty="0"/>
          </a:p>
        </p:txBody>
      </p:sp>
      <p:sp>
        <p:nvSpPr>
          <p:cNvPr id="11" name="Shape 9"/>
          <p:cNvSpPr/>
          <p:nvPr/>
        </p:nvSpPr>
        <p:spPr>
          <a:xfrm>
            <a:off x="548640" y="4105656"/>
            <a:ext cx="11064240" cy="1051560"/>
          </a:xfrm>
          <a:prstGeom prst="roundRect">
            <a:avLst>
              <a:gd name="adj" fmla="val 5217"/>
            </a:avLst>
          </a:prstGeom>
          <a:solidFill>
            <a:srgbClr val="FFFFFF"/>
          </a:solidFill>
          <a:ln w="12700">
            <a:solidFill>
              <a:srgbClr val="E3E9EB"/>
            </a:solidFill>
            <a:prstDash val="solid"/>
          </a:ln>
        </p:spPr>
      </p:sp>
      <p:sp>
        <p:nvSpPr>
          <p:cNvPr id="12" name="Shape 10"/>
          <p:cNvSpPr/>
          <p:nvPr/>
        </p:nvSpPr>
        <p:spPr>
          <a:xfrm>
            <a:off x="548640" y="4105656"/>
            <a:ext cx="82296" cy="1051560"/>
          </a:xfrm>
          <a:prstGeom prst="rect">
            <a:avLst/>
          </a:prstGeom>
          <a:solidFill>
            <a:srgbClr val="E3A857"/>
          </a:solidFill>
          <a:ln/>
        </p:spPr>
      </p:sp>
      <p:sp>
        <p:nvSpPr>
          <p:cNvPr id="13" name="Text 11"/>
          <p:cNvSpPr/>
          <p:nvPr/>
        </p:nvSpPr>
        <p:spPr>
          <a:xfrm>
            <a:off x="914400" y="4178808"/>
            <a:ext cx="10424160" cy="905256"/>
          </a:xfrm>
          <a:prstGeom prst="rect">
            <a:avLst/>
          </a:prstGeom>
          <a:noFill/>
          <a:ln/>
        </p:spPr>
        <p:txBody>
          <a:bodyPr wrap="square" lIns="0" tIns="0" rIns="0" bIns="0" rtlCol="0" anchor="ctr"/>
          <a:lstStyle/>
          <a:p>
            <a:pPr marL="0" indent="0">
              <a:lnSpc>
                <a:spcPct val="110000"/>
              </a:lnSpc>
              <a:buNone/>
            </a:pPr>
            <a:r>
              <a:rPr lang="en-US" sz="1250" dirty="0">
                <a:solidFill>
                  <a:srgbClr val="1B2430"/>
                </a:solidFill>
                <a:latin typeface="Calibri" pitchFamily="34" charset="0"/>
                <a:ea typeface="Calibri" pitchFamily="34" charset="-122"/>
                <a:cs typeface="Calibri" pitchFamily="34" charset="-120"/>
              </a:rPr>
              <a:t>Segmental duplications give rise to multigene families (e.g., globin, olfactory receptor genes); homologous genes and gene order (collinearity) are widely conserved across related, and even distantly related, genomes.</a:t>
            </a:r>
            <a:endParaRPr lang="en-US" sz="1250" dirty="0"/>
          </a:p>
        </p:txBody>
      </p:sp>
      <p:sp>
        <p:nvSpPr>
          <p:cNvPr id="14" name="Text 12"/>
          <p:cNvSpPr/>
          <p:nvPr/>
        </p:nvSpPr>
        <p:spPr>
          <a:xfrm>
            <a:off x="457200" y="6473952"/>
            <a:ext cx="5486400" cy="274320"/>
          </a:xfrm>
          <a:prstGeom prst="rect">
            <a:avLst/>
          </a:prstGeom>
          <a:noFill/>
          <a:ln/>
        </p:spPr>
        <p:txBody>
          <a:bodyPr wrap="square" lIns="0" tIns="0" rIns="0" bIns="0" rtlCol="0" anchor="ctr"/>
          <a:lstStyle/>
          <a:p>
            <a:pPr marL="0" indent="0" algn="l">
              <a:buNone/>
            </a:pPr>
            <a:r>
              <a:rPr lang="en-US" sz="900" kern="0" spc="100" dirty="0">
                <a:solidFill>
                  <a:srgbClr val="5B6B77"/>
                </a:solidFill>
                <a:latin typeface="Calibri" pitchFamily="34" charset="0"/>
                <a:ea typeface="Calibri" pitchFamily="34" charset="-122"/>
                <a:cs typeface="Calibri" pitchFamily="34" charset="-120"/>
              </a:rPr>
              <a:t>GENOMICS</a:t>
            </a:r>
            <a:endParaRPr lang="en-US" sz="900" dirty="0"/>
          </a:p>
        </p:txBody>
      </p:sp>
      <p:sp>
        <p:nvSpPr>
          <p:cNvPr id="15" name="Text 13"/>
          <p:cNvSpPr/>
          <p:nvPr/>
        </p:nvSpPr>
        <p:spPr>
          <a:xfrm>
            <a:off x="11274552" y="6473952"/>
            <a:ext cx="457200" cy="274320"/>
          </a:xfrm>
          <a:prstGeom prst="rect">
            <a:avLst/>
          </a:prstGeom>
          <a:noFill/>
          <a:ln/>
        </p:spPr>
        <p:txBody>
          <a:bodyPr wrap="square" lIns="0" tIns="0" rIns="0" bIns="0" rtlCol="0" anchor="ctr"/>
          <a:lstStyle/>
          <a:p>
            <a:pPr marL="0" indent="0" algn="r">
              <a:buNone/>
            </a:pPr>
            <a:r>
              <a:rPr lang="en-US" sz="900" dirty="0">
                <a:solidFill>
                  <a:srgbClr val="5B6B77"/>
                </a:solidFill>
                <a:latin typeface="Calibri" pitchFamily="34" charset="0"/>
                <a:ea typeface="Calibri" pitchFamily="34" charset="-122"/>
                <a:cs typeface="Calibri" pitchFamily="34" charset="-120"/>
              </a:rPr>
              <a:t>44</a:t>
            </a:r>
            <a:endParaRPr lang="en-US" sz="9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29184"/>
            <a:ext cx="10058400" cy="292608"/>
          </a:xfrm>
          <a:prstGeom prst="rect">
            <a:avLst/>
          </a:prstGeom>
          <a:noFill/>
          <a:ln/>
        </p:spPr>
        <p:txBody>
          <a:bodyPr wrap="square" lIns="0" tIns="0" rIns="0" bIns="0" rtlCol="0" anchor="ctr"/>
          <a:lstStyle/>
          <a:p>
            <a:pPr marL="0" indent="0">
              <a:buNone/>
            </a:pPr>
            <a:r>
              <a:rPr lang="en-US" sz="1200" b="1" kern="0" spc="200" dirty="0">
                <a:solidFill>
                  <a:srgbClr val="C4863A"/>
                </a:solidFill>
                <a:latin typeface="Calibri" pitchFamily="34" charset="0"/>
                <a:ea typeface="Calibri" pitchFamily="34" charset="-122"/>
                <a:cs typeface="Calibri" pitchFamily="34" charset="-120"/>
              </a:rPr>
              <a:t>REFERENCE</a:t>
            </a:r>
            <a:endParaRPr lang="en-US" sz="1200" dirty="0"/>
          </a:p>
        </p:txBody>
      </p:sp>
      <p:sp>
        <p:nvSpPr>
          <p:cNvPr id="3" name="Text 1"/>
          <p:cNvSpPr/>
          <p:nvPr/>
        </p:nvSpPr>
        <p:spPr>
          <a:xfrm>
            <a:off x="548640" y="603504"/>
            <a:ext cx="11064240" cy="777240"/>
          </a:xfrm>
          <a:prstGeom prst="rect">
            <a:avLst/>
          </a:prstGeom>
          <a:noFill/>
          <a:ln/>
        </p:spPr>
        <p:txBody>
          <a:bodyPr wrap="square" lIns="0" tIns="0" rIns="0" bIns="0" rtlCol="0" anchor="ctr"/>
          <a:lstStyle/>
          <a:p>
            <a:pPr marL="0" indent="0" algn="l">
              <a:buNone/>
            </a:pPr>
            <a:r>
              <a:rPr lang="en-US" sz="2800" b="1" dirty="0">
                <a:solidFill>
                  <a:srgbClr val="0B2E44"/>
                </a:solidFill>
                <a:latin typeface="Cambria" pitchFamily="34" charset="0"/>
                <a:ea typeface="Cambria" pitchFamily="34" charset="-122"/>
                <a:cs typeface="Cambria" pitchFamily="34" charset="-120"/>
              </a:rPr>
              <a:t>Key Terms Glossary</a:t>
            </a:r>
            <a:endParaRPr lang="en-US" sz="2800" dirty="0"/>
          </a:p>
        </p:txBody>
      </p:sp>
      <p:sp>
        <p:nvSpPr>
          <p:cNvPr id="4" name="Text 2"/>
          <p:cNvSpPr/>
          <p:nvPr/>
        </p:nvSpPr>
        <p:spPr>
          <a:xfrm>
            <a:off x="548640" y="1554480"/>
            <a:ext cx="5440680" cy="713232"/>
          </a:xfrm>
          <a:prstGeom prst="rect">
            <a:avLst/>
          </a:prstGeom>
          <a:noFill/>
          <a:ln/>
        </p:spPr>
        <p:txBody>
          <a:bodyPr wrap="square" lIns="0" tIns="0" rIns="0" bIns="0" rtlCol="0" anchor="t"/>
          <a:lstStyle/>
          <a:p>
            <a:pPr marL="0" indent="0">
              <a:lnSpc>
                <a:spcPct val="105000"/>
              </a:lnSpc>
              <a:buNone/>
            </a:pPr>
            <a:r>
              <a:rPr lang="en-US" sz="1250" b="1" dirty="0">
                <a:solidFill>
                  <a:srgbClr val="0B2E44"/>
                </a:solidFill>
                <a:latin typeface="Calibri" pitchFamily="34" charset="0"/>
                <a:ea typeface="Calibri" pitchFamily="34" charset="-122"/>
                <a:cs typeface="Calibri" pitchFamily="34" charset="-120"/>
              </a:rPr>
              <a:t>Structural genomics
</a:t>
            </a:r>
            <a:endParaRPr lang="en-US" sz="1250" dirty="0"/>
          </a:p>
          <a:p>
            <a:pPr marL="0" indent="0">
              <a:lnSpc>
                <a:spcPct val="105000"/>
              </a:lnSpc>
              <a:buNone/>
            </a:pPr>
            <a:r>
              <a:rPr lang="en-US" sz="1100" dirty="0">
                <a:solidFill>
                  <a:srgbClr val="1B2430"/>
                </a:solidFill>
                <a:latin typeface="Calibri" pitchFamily="34" charset="0"/>
                <a:ea typeface="Calibri" pitchFamily="34" charset="-122"/>
                <a:cs typeface="Calibri" pitchFamily="34" charset="-120"/>
              </a:rPr>
              <a:t>Study of the organization and sequence of genetic information within a genome.</a:t>
            </a:r>
            <a:endParaRPr lang="en-US" sz="1250" dirty="0"/>
          </a:p>
        </p:txBody>
      </p:sp>
      <p:sp>
        <p:nvSpPr>
          <p:cNvPr id="5" name="Text 3"/>
          <p:cNvSpPr/>
          <p:nvPr/>
        </p:nvSpPr>
        <p:spPr>
          <a:xfrm>
            <a:off x="548640" y="2304288"/>
            <a:ext cx="5440680" cy="713232"/>
          </a:xfrm>
          <a:prstGeom prst="rect">
            <a:avLst/>
          </a:prstGeom>
          <a:noFill/>
          <a:ln/>
        </p:spPr>
        <p:txBody>
          <a:bodyPr wrap="square" lIns="0" tIns="0" rIns="0" bIns="0" rtlCol="0" anchor="t"/>
          <a:lstStyle/>
          <a:p>
            <a:pPr marL="0" indent="0">
              <a:lnSpc>
                <a:spcPct val="105000"/>
              </a:lnSpc>
              <a:buNone/>
            </a:pPr>
            <a:r>
              <a:rPr lang="en-US" sz="1250" b="1" dirty="0">
                <a:solidFill>
                  <a:srgbClr val="0B2E44"/>
                </a:solidFill>
                <a:latin typeface="Calibri" pitchFamily="34" charset="0"/>
                <a:ea typeface="Calibri" pitchFamily="34" charset="-122"/>
                <a:cs typeface="Calibri" pitchFamily="34" charset="-120"/>
              </a:rPr>
              <a:t>Functional genomics
</a:t>
            </a:r>
            <a:endParaRPr lang="en-US" sz="1250" dirty="0"/>
          </a:p>
          <a:p>
            <a:pPr marL="0" indent="0">
              <a:lnSpc>
                <a:spcPct val="105000"/>
              </a:lnSpc>
              <a:buNone/>
            </a:pPr>
            <a:r>
              <a:rPr lang="en-US" sz="1100" dirty="0">
                <a:solidFill>
                  <a:srgbClr val="1B2430"/>
                </a:solidFill>
                <a:latin typeface="Calibri" pitchFamily="34" charset="0"/>
                <a:ea typeface="Calibri" pitchFamily="34" charset="-122"/>
                <a:cs typeface="Calibri" pitchFamily="34" charset="-120"/>
              </a:rPr>
              <a:t>Characterizes what genome sequences do — their function.</a:t>
            </a:r>
            <a:endParaRPr lang="en-US" sz="1250" dirty="0"/>
          </a:p>
        </p:txBody>
      </p:sp>
      <p:sp>
        <p:nvSpPr>
          <p:cNvPr id="6" name="Text 4"/>
          <p:cNvSpPr/>
          <p:nvPr/>
        </p:nvSpPr>
        <p:spPr>
          <a:xfrm>
            <a:off x="548640" y="3054096"/>
            <a:ext cx="5440680" cy="713232"/>
          </a:xfrm>
          <a:prstGeom prst="rect">
            <a:avLst/>
          </a:prstGeom>
          <a:noFill/>
          <a:ln/>
        </p:spPr>
        <p:txBody>
          <a:bodyPr wrap="square" lIns="0" tIns="0" rIns="0" bIns="0" rtlCol="0" anchor="t"/>
          <a:lstStyle/>
          <a:p>
            <a:pPr marL="0" indent="0">
              <a:lnSpc>
                <a:spcPct val="105000"/>
              </a:lnSpc>
              <a:buNone/>
            </a:pPr>
            <a:r>
              <a:rPr lang="en-US" sz="1250" b="1" dirty="0">
                <a:solidFill>
                  <a:srgbClr val="0B2E44"/>
                </a:solidFill>
                <a:latin typeface="Calibri" pitchFamily="34" charset="0"/>
                <a:ea typeface="Calibri" pitchFamily="34" charset="-122"/>
                <a:cs typeface="Calibri" pitchFamily="34" charset="-120"/>
              </a:rPr>
              <a:t>Comparative genomics
</a:t>
            </a:r>
            <a:endParaRPr lang="en-US" sz="1250" dirty="0"/>
          </a:p>
          <a:p>
            <a:pPr marL="0" indent="0">
              <a:lnSpc>
                <a:spcPct val="105000"/>
              </a:lnSpc>
              <a:buNone/>
            </a:pPr>
            <a:r>
              <a:rPr lang="en-US" sz="1100" dirty="0">
                <a:solidFill>
                  <a:srgbClr val="1B2430"/>
                </a:solidFill>
                <a:latin typeface="Calibri" pitchFamily="34" charset="0"/>
                <a:ea typeface="Calibri" pitchFamily="34" charset="-122"/>
                <a:cs typeface="Calibri" pitchFamily="34" charset="-120"/>
              </a:rPr>
              <a:t>Studies similarities/differences in content &amp; organization among genomes.</a:t>
            </a:r>
            <a:endParaRPr lang="en-US" sz="1250" dirty="0"/>
          </a:p>
        </p:txBody>
      </p:sp>
      <p:sp>
        <p:nvSpPr>
          <p:cNvPr id="7" name="Text 5"/>
          <p:cNvSpPr/>
          <p:nvPr/>
        </p:nvSpPr>
        <p:spPr>
          <a:xfrm>
            <a:off x="548640" y="3803904"/>
            <a:ext cx="5440680" cy="713232"/>
          </a:xfrm>
          <a:prstGeom prst="rect">
            <a:avLst/>
          </a:prstGeom>
          <a:noFill/>
          <a:ln/>
        </p:spPr>
        <p:txBody>
          <a:bodyPr wrap="square" lIns="0" tIns="0" rIns="0" bIns="0" rtlCol="0" anchor="t"/>
          <a:lstStyle/>
          <a:p>
            <a:pPr marL="0" indent="0">
              <a:lnSpc>
                <a:spcPct val="105000"/>
              </a:lnSpc>
              <a:buNone/>
            </a:pPr>
            <a:r>
              <a:rPr lang="en-US" sz="1250" b="1" dirty="0">
                <a:solidFill>
                  <a:srgbClr val="0B2E44"/>
                </a:solidFill>
                <a:latin typeface="Calibri" pitchFamily="34" charset="0"/>
                <a:ea typeface="Calibri" pitchFamily="34" charset="-122"/>
                <a:cs typeface="Calibri" pitchFamily="34" charset="-120"/>
              </a:rPr>
              <a:t>Contig
</a:t>
            </a:r>
            <a:endParaRPr lang="en-US" sz="1250" dirty="0"/>
          </a:p>
          <a:p>
            <a:pPr marL="0" indent="0">
              <a:lnSpc>
                <a:spcPct val="105000"/>
              </a:lnSpc>
              <a:buNone/>
            </a:pPr>
            <a:r>
              <a:rPr lang="en-US" sz="1100" dirty="0">
                <a:solidFill>
                  <a:srgbClr val="1B2430"/>
                </a:solidFill>
                <a:latin typeface="Calibri" pitchFamily="34" charset="0"/>
                <a:ea typeface="Calibri" pitchFamily="34" charset="-122"/>
                <a:cs typeface="Calibri" pitchFamily="34" charset="-120"/>
              </a:rPr>
              <a:t>Two or more overlapping DNA fragments forming a continuous stretch of sequence.</a:t>
            </a:r>
            <a:endParaRPr lang="en-US" sz="1250" dirty="0"/>
          </a:p>
        </p:txBody>
      </p:sp>
      <p:sp>
        <p:nvSpPr>
          <p:cNvPr id="8" name="Text 6"/>
          <p:cNvSpPr/>
          <p:nvPr/>
        </p:nvSpPr>
        <p:spPr>
          <a:xfrm>
            <a:off x="548640" y="4553712"/>
            <a:ext cx="5440680" cy="713232"/>
          </a:xfrm>
          <a:prstGeom prst="rect">
            <a:avLst/>
          </a:prstGeom>
          <a:noFill/>
          <a:ln/>
        </p:spPr>
        <p:txBody>
          <a:bodyPr wrap="square" lIns="0" tIns="0" rIns="0" bIns="0" rtlCol="0" anchor="t"/>
          <a:lstStyle/>
          <a:p>
            <a:pPr marL="0" indent="0">
              <a:lnSpc>
                <a:spcPct val="105000"/>
              </a:lnSpc>
              <a:buNone/>
            </a:pPr>
            <a:r>
              <a:rPr lang="en-US" sz="1250" b="1" dirty="0">
                <a:solidFill>
                  <a:srgbClr val="0B2E44"/>
                </a:solidFill>
                <a:latin typeface="Calibri" pitchFamily="34" charset="0"/>
                <a:ea typeface="Calibri" pitchFamily="34" charset="-122"/>
                <a:cs typeface="Calibri" pitchFamily="34" charset="-120"/>
              </a:rPr>
              <a:t>SNP
</a:t>
            </a:r>
            <a:endParaRPr lang="en-US" sz="1250" dirty="0"/>
          </a:p>
          <a:p>
            <a:pPr marL="0" indent="0">
              <a:lnSpc>
                <a:spcPct val="105000"/>
              </a:lnSpc>
              <a:buNone/>
            </a:pPr>
            <a:r>
              <a:rPr lang="en-US" sz="1100" dirty="0">
                <a:solidFill>
                  <a:srgbClr val="1B2430"/>
                </a:solidFill>
                <a:latin typeface="Calibri" pitchFamily="34" charset="0"/>
                <a:ea typeface="Calibri" pitchFamily="34" charset="-122"/>
                <a:cs typeface="Calibri" pitchFamily="34" charset="-120"/>
              </a:rPr>
              <a:t>Single-nucleotide polymorphism — a single base-pair site that varies among individuals.</a:t>
            </a:r>
            <a:endParaRPr lang="en-US" sz="1250" dirty="0"/>
          </a:p>
        </p:txBody>
      </p:sp>
      <p:sp>
        <p:nvSpPr>
          <p:cNvPr id="9" name="Text 7"/>
          <p:cNvSpPr/>
          <p:nvPr/>
        </p:nvSpPr>
        <p:spPr>
          <a:xfrm>
            <a:off x="548640" y="5303520"/>
            <a:ext cx="5440680" cy="713232"/>
          </a:xfrm>
          <a:prstGeom prst="rect">
            <a:avLst/>
          </a:prstGeom>
          <a:noFill/>
          <a:ln/>
        </p:spPr>
        <p:txBody>
          <a:bodyPr wrap="square" lIns="0" tIns="0" rIns="0" bIns="0" rtlCol="0" anchor="t"/>
          <a:lstStyle/>
          <a:p>
            <a:pPr marL="0" indent="0">
              <a:lnSpc>
                <a:spcPct val="105000"/>
              </a:lnSpc>
              <a:buNone/>
            </a:pPr>
            <a:r>
              <a:rPr lang="en-US" sz="1250" b="1" dirty="0">
                <a:solidFill>
                  <a:srgbClr val="0B2E44"/>
                </a:solidFill>
                <a:latin typeface="Calibri" pitchFamily="34" charset="0"/>
                <a:ea typeface="Calibri" pitchFamily="34" charset="-122"/>
                <a:cs typeface="Calibri" pitchFamily="34" charset="-120"/>
              </a:rPr>
              <a:t>Haplotype
</a:t>
            </a:r>
            <a:endParaRPr lang="en-US" sz="1250" dirty="0"/>
          </a:p>
          <a:p>
            <a:pPr marL="0" indent="0">
              <a:lnSpc>
                <a:spcPct val="105000"/>
              </a:lnSpc>
              <a:buNone/>
            </a:pPr>
            <a:r>
              <a:rPr lang="en-US" sz="1100" dirty="0">
                <a:solidFill>
                  <a:srgbClr val="1B2430"/>
                </a:solidFill>
                <a:latin typeface="Calibri" pitchFamily="34" charset="0"/>
                <a:ea typeface="Calibri" pitchFamily="34" charset="-122"/>
                <a:cs typeface="Calibri" pitchFamily="34" charset="-120"/>
              </a:rPr>
              <a:t>A specific set of SNPs/variants observed together on one chromosome region.</a:t>
            </a:r>
            <a:endParaRPr lang="en-US" sz="1250" dirty="0"/>
          </a:p>
        </p:txBody>
      </p:sp>
      <p:sp>
        <p:nvSpPr>
          <p:cNvPr id="10" name="Text 8"/>
          <p:cNvSpPr/>
          <p:nvPr/>
        </p:nvSpPr>
        <p:spPr>
          <a:xfrm>
            <a:off x="6172200" y="1554480"/>
            <a:ext cx="5440680" cy="713232"/>
          </a:xfrm>
          <a:prstGeom prst="rect">
            <a:avLst/>
          </a:prstGeom>
          <a:noFill/>
          <a:ln/>
        </p:spPr>
        <p:txBody>
          <a:bodyPr wrap="square" lIns="0" tIns="0" rIns="0" bIns="0" rtlCol="0" anchor="t"/>
          <a:lstStyle/>
          <a:p>
            <a:pPr marL="0" indent="0">
              <a:lnSpc>
                <a:spcPct val="105000"/>
              </a:lnSpc>
              <a:buNone/>
            </a:pPr>
            <a:r>
              <a:rPr lang="en-US" sz="1250" b="1" dirty="0">
                <a:solidFill>
                  <a:srgbClr val="0B2E44"/>
                </a:solidFill>
                <a:latin typeface="Calibri" pitchFamily="34" charset="0"/>
                <a:ea typeface="Calibri" pitchFamily="34" charset="-122"/>
                <a:cs typeface="Calibri" pitchFamily="34" charset="-120"/>
              </a:rPr>
              <a:t>GWAS
</a:t>
            </a:r>
            <a:endParaRPr lang="en-US" sz="1250" dirty="0"/>
          </a:p>
          <a:p>
            <a:pPr marL="0" indent="0">
              <a:lnSpc>
                <a:spcPct val="105000"/>
              </a:lnSpc>
              <a:buNone/>
            </a:pPr>
            <a:r>
              <a:rPr lang="en-US" sz="1100" dirty="0">
                <a:solidFill>
                  <a:srgbClr val="1B2430"/>
                </a:solidFill>
                <a:latin typeface="Calibri" pitchFamily="34" charset="0"/>
                <a:ea typeface="Calibri" pitchFamily="34" charset="-122"/>
                <a:cs typeface="Calibri" pitchFamily="34" charset="-120"/>
              </a:rPr>
              <a:t>Genome-wide association study — links SNPs across the genome to a trait or disease.</a:t>
            </a:r>
            <a:endParaRPr lang="en-US" sz="1250" dirty="0"/>
          </a:p>
        </p:txBody>
      </p:sp>
      <p:sp>
        <p:nvSpPr>
          <p:cNvPr id="11" name="Text 9"/>
          <p:cNvSpPr/>
          <p:nvPr/>
        </p:nvSpPr>
        <p:spPr>
          <a:xfrm>
            <a:off x="6172200" y="2304288"/>
            <a:ext cx="5440680" cy="713232"/>
          </a:xfrm>
          <a:prstGeom prst="rect">
            <a:avLst/>
          </a:prstGeom>
          <a:noFill/>
          <a:ln/>
        </p:spPr>
        <p:txBody>
          <a:bodyPr wrap="square" lIns="0" tIns="0" rIns="0" bIns="0" rtlCol="0" anchor="t"/>
          <a:lstStyle/>
          <a:p>
            <a:pPr marL="0" indent="0">
              <a:lnSpc>
                <a:spcPct val="105000"/>
              </a:lnSpc>
              <a:buNone/>
            </a:pPr>
            <a:r>
              <a:rPr lang="en-US" sz="1250" b="1" dirty="0">
                <a:solidFill>
                  <a:srgbClr val="0B2E44"/>
                </a:solidFill>
                <a:latin typeface="Calibri" pitchFamily="34" charset="0"/>
                <a:ea typeface="Calibri" pitchFamily="34" charset="-122"/>
                <a:cs typeface="Calibri" pitchFamily="34" charset="-120"/>
              </a:rPr>
              <a:t>CNV
</a:t>
            </a:r>
            <a:endParaRPr lang="en-US" sz="1250" dirty="0"/>
          </a:p>
          <a:p>
            <a:pPr marL="0" indent="0">
              <a:lnSpc>
                <a:spcPct val="105000"/>
              </a:lnSpc>
              <a:buNone/>
            </a:pPr>
            <a:r>
              <a:rPr lang="en-US" sz="1100" dirty="0">
                <a:solidFill>
                  <a:srgbClr val="1B2430"/>
                </a:solidFill>
                <a:latin typeface="Calibri" pitchFamily="34" charset="0"/>
                <a:ea typeface="Calibri" pitchFamily="34" charset="-122"/>
                <a:cs typeface="Calibri" pitchFamily="34" charset="-120"/>
              </a:rPr>
              <a:t>Copy-number variation in the number of copies of a DNA segment.</a:t>
            </a:r>
            <a:endParaRPr lang="en-US" sz="1250" dirty="0"/>
          </a:p>
        </p:txBody>
      </p:sp>
      <p:sp>
        <p:nvSpPr>
          <p:cNvPr id="12" name="Text 10"/>
          <p:cNvSpPr/>
          <p:nvPr/>
        </p:nvSpPr>
        <p:spPr>
          <a:xfrm>
            <a:off x="6172200" y="3054096"/>
            <a:ext cx="5440680" cy="713232"/>
          </a:xfrm>
          <a:prstGeom prst="rect">
            <a:avLst/>
          </a:prstGeom>
          <a:noFill/>
          <a:ln/>
        </p:spPr>
        <p:txBody>
          <a:bodyPr wrap="square" lIns="0" tIns="0" rIns="0" bIns="0" rtlCol="0" anchor="t"/>
          <a:lstStyle/>
          <a:p>
            <a:pPr marL="0" indent="0">
              <a:lnSpc>
                <a:spcPct val="105000"/>
              </a:lnSpc>
              <a:buNone/>
            </a:pPr>
            <a:r>
              <a:rPr lang="en-US" sz="1250" b="1" dirty="0">
                <a:solidFill>
                  <a:srgbClr val="0B2E44"/>
                </a:solidFill>
                <a:latin typeface="Calibri" pitchFamily="34" charset="0"/>
                <a:ea typeface="Calibri" pitchFamily="34" charset="-122"/>
                <a:cs typeface="Calibri" pitchFamily="34" charset="-120"/>
              </a:rPr>
              <a:t>Ortholog / Paralog
</a:t>
            </a:r>
            <a:endParaRPr lang="en-US" sz="1250" dirty="0"/>
          </a:p>
          <a:p>
            <a:pPr marL="0" indent="0">
              <a:lnSpc>
                <a:spcPct val="105000"/>
              </a:lnSpc>
              <a:buNone/>
            </a:pPr>
            <a:r>
              <a:rPr lang="en-US" sz="1100" dirty="0">
                <a:solidFill>
                  <a:srgbClr val="1B2430"/>
                </a:solidFill>
                <a:latin typeface="Calibri" pitchFamily="34" charset="0"/>
                <a:ea typeface="Calibri" pitchFamily="34" charset="-122"/>
                <a:cs typeface="Calibri" pitchFamily="34" charset="-120"/>
              </a:rPr>
              <a:t>Homologous genes in different species / within the same species, respectively.</a:t>
            </a:r>
            <a:endParaRPr lang="en-US" sz="1250" dirty="0"/>
          </a:p>
        </p:txBody>
      </p:sp>
      <p:sp>
        <p:nvSpPr>
          <p:cNvPr id="13" name="Text 11"/>
          <p:cNvSpPr/>
          <p:nvPr/>
        </p:nvSpPr>
        <p:spPr>
          <a:xfrm>
            <a:off x="6172200" y="3803904"/>
            <a:ext cx="5440680" cy="713232"/>
          </a:xfrm>
          <a:prstGeom prst="rect">
            <a:avLst/>
          </a:prstGeom>
          <a:noFill/>
          <a:ln/>
        </p:spPr>
        <p:txBody>
          <a:bodyPr wrap="square" lIns="0" tIns="0" rIns="0" bIns="0" rtlCol="0" anchor="t"/>
          <a:lstStyle/>
          <a:p>
            <a:pPr marL="0" indent="0">
              <a:lnSpc>
                <a:spcPct val="105000"/>
              </a:lnSpc>
              <a:buNone/>
            </a:pPr>
            <a:r>
              <a:rPr lang="en-US" sz="1250" b="1" dirty="0">
                <a:solidFill>
                  <a:srgbClr val="0B2E44"/>
                </a:solidFill>
                <a:latin typeface="Calibri" pitchFamily="34" charset="0"/>
                <a:ea typeface="Calibri" pitchFamily="34" charset="-122"/>
                <a:cs typeface="Calibri" pitchFamily="34" charset="-120"/>
              </a:rPr>
              <a:t>Transcriptome / Proteome
</a:t>
            </a:r>
            <a:endParaRPr lang="en-US" sz="1250" dirty="0"/>
          </a:p>
          <a:p>
            <a:pPr marL="0" indent="0">
              <a:lnSpc>
                <a:spcPct val="105000"/>
              </a:lnSpc>
              <a:buNone/>
            </a:pPr>
            <a:r>
              <a:rPr lang="en-US" sz="1100" dirty="0">
                <a:solidFill>
                  <a:srgbClr val="1B2430"/>
                </a:solidFill>
                <a:latin typeface="Calibri" pitchFamily="34" charset="0"/>
                <a:ea typeface="Calibri" pitchFamily="34" charset="-122"/>
                <a:cs typeface="Calibri" pitchFamily="34" charset="-120"/>
              </a:rPr>
              <a:t>All RNAs transcribed / all proteins encoded by a genome.</a:t>
            </a:r>
            <a:endParaRPr lang="en-US" sz="1250" dirty="0"/>
          </a:p>
        </p:txBody>
      </p:sp>
      <p:sp>
        <p:nvSpPr>
          <p:cNvPr id="14" name="Text 12"/>
          <p:cNvSpPr/>
          <p:nvPr/>
        </p:nvSpPr>
        <p:spPr>
          <a:xfrm>
            <a:off x="6172200" y="4553712"/>
            <a:ext cx="5440680" cy="713232"/>
          </a:xfrm>
          <a:prstGeom prst="rect">
            <a:avLst/>
          </a:prstGeom>
          <a:noFill/>
          <a:ln/>
        </p:spPr>
        <p:txBody>
          <a:bodyPr wrap="square" lIns="0" tIns="0" rIns="0" bIns="0" rtlCol="0" anchor="t"/>
          <a:lstStyle/>
          <a:p>
            <a:pPr marL="0" indent="0">
              <a:lnSpc>
                <a:spcPct val="105000"/>
              </a:lnSpc>
              <a:buNone/>
            </a:pPr>
            <a:r>
              <a:rPr lang="en-US" sz="1250" b="1" dirty="0">
                <a:solidFill>
                  <a:srgbClr val="0B2E44"/>
                </a:solidFill>
                <a:latin typeface="Calibri" pitchFamily="34" charset="0"/>
                <a:ea typeface="Calibri" pitchFamily="34" charset="-122"/>
                <a:cs typeface="Calibri" pitchFamily="34" charset="-120"/>
              </a:rPr>
              <a:t>Metagenomics
</a:t>
            </a:r>
            <a:endParaRPr lang="en-US" sz="1250" dirty="0"/>
          </a:p>
          <a:p>
            <a:pPr marL="0" indent="0">
              <a:lnSpc>
                <a:spcPct val="105000"/>
              </a:lnSpc>
              <a:buNone/>
            </a:pPr>
            <a:r>
              <a:rPr lang="en-US" sz="1100" dirty="0">
                <a:solidFill>
                  <a:srgbClr val="1B2430"/>
                </a:solidFill>
                <a:latin typeface="Calibri" pitchFamily="34" charset="0"/>
                <a:ea typeface="Calibri" pitchFamily="34" charset="-122"/>
                <a:cs typeface="Calibri" pitchFamily="34" charset="-120"/>
              </a:rPr>
              <a:t>Sequencing genomes of entire communities of organisms directly from the environment.</a:t>
            </a:r>
            <a:endParaRPr lang="en-US" sz="1250" dirty="0"/>
          </a:p>
        </p:txBody>
      </p:sp>
      <p:sp>
        <p:nvSpPr>
          <p:cNvPr id="15" name="Text 13"/>
          <p:cNvSpPr/>
          <p:nvPr/>
        </p:nvSpPr>
        <p:spPr>
          <a:xfrm>
            <a:off x="6172200" y="5303520"/>
            <a:ext cx="5440680" cy="713232"/>
          </a:xfrm>
          <a:prstGeom prst="rect">
            <a:avLst/>
          </a:prstGeom>
          <a:noFill/>
          <a:ln/>
        </p:spPr>
        <p:txBody>
          <a:bodyPr wrap="square" lIns="0" tIns="0" rIns="0" bIns="0" rtlCol="0" anchor="t"/>
          <a:lstStyle/>
          <a:p>
            <a:pPr marL="0" indent="0">
              <a:lnSpc>
                <a:spcPct val="105000"/>
              </a:lnSpc>
              <a:buNone/>
            </a:pPr>
            <a:r>
              <a:rPr lang="en-US" sz="1250" b="1" dirty="0">
                <a:solidFill>
                  <a:srgbClr val="0B2E44"/>
                </a:solidFill>
                <a:latin typeface="Calibri" pitchFamily="34" charset="0"/>
                <a:ea typeface="Calibri" pitchFamily="34" charset="-122"/>
                <a:cs typeface="Calibri" pitchFamily="34" charset="-120"/>
              </a:rPr>
              <a:t>Multigene family
</a:t>
            </a:r>
            <a:endParaRPr lang="en-US" sz="1250" dirty="0"/>
          </a:p>
          <a:p>
            <a:pPr marL="0" indent="0">
              <a:lnSpc>
                <a:spcPct val="105000"/>
              </a:lnSpc>
              <a:buNone/>
            </a:pPr>
            <a:r>
              <a:rPr lang="en-US" sz="1100" dirty="0">
                <a:solidFill>
                  <a:srgbClr val="1B2430"/>
                </a:solidFill>
                <a:latin typeface="Calibri" pitchFamily="34" charset="0"/>
                <a:ea typeface="Calibri" pitchFamily="34" charset="-122"/>
                <a:cs typeface="Calibri" pitchFamily="34" charset="-120"/>
              </a:rPr>
              <a:t>Evolutionarily related genes arising by repeated duplication of an ancestral gene.</a:t>
            </a:r>
            <a:endParaRPr lang="en-US" sz="1250" dirty="0"/>
          </a:p>
        </p:txBody>
      </p:sp>
      <p:sp>
        <p:nvSpPr>
          <p:cNvPr id="16" name="Text 14"/>
          <p:cNvSpPr/>
          <p:nvPr/>
        </p:nvSpPr>
        <p:spPr>
          <a:xfrm>
            <a:off x="457200" y="6473952"/>
            <a:ext cx="5486400" cy="274320"/>
          </a:xfrm>
          <a:prstGeom prst="rect">
            <a:avLst/>
          </a:prstGeom>
          <a:noFill/>
          <a:ln/>
        </p:spPr>
        <p:txBody>
          <a:bodyPr wrap="square" lIns="0" tIns="0" rIns="0" bIns="0" rtlCol="0" anchor="ctr"/>
          <a:lstStyle/>
          <a:p>
            <a:pPr marL="0" indent="0" algn="l">
              <a:buNone/>
            </a:pPr>
            <a:r>
              <a:rPr lang="en-US" sz="900" kern="0" spc="100" dirty="0">
                <a:solidFill>
                  <a:srgbClr val="5B6B77"/>
                </a:solidFill>
                <a:latin typeface="Calibri" pitchFamily="34" charset="0"/>
                <a:ea typeface="Calibri" pitchFamily="34" charset="-122"/>
                <a:cs typeface="Calibri" pitchFamily="34" charset="-120"/>
              </a:rPr>
              <a:t>GENOMICS</a:t>
            </a:r>
            <a:endParaRPr lang="en-US" sz="900" dirty="0"/>
          </a:p>
        </p:txBody>
      </p:sp>
      <p:sp>
        <p:nvSpPr>
          <p:cNvPr id="17" name="Text 15"/>
          <p:cNvSpPr/>
          <p:nvPr/>
        </p:nvSpPr>
        <p:spPr>
          <a:xfrm>
            <a:off x="11274552" y="6473952"/>
            <a:ext cx="457200" cy="274320"/>
          </a:xfrm>
          <a:prstGeom prst="rect">
            <a:avLst/>
          </a:prstGeom>
          <a:noFill/>
          <a:ln/>
        </p:spPr>
        <p:txBody>
          <a:bodyPr wrap="square" lIns="0" tIns="0" rIns="0" bIns="0" rtlCol="0" anchor="ctr"/>
          <a:lstStyle/>
          <a:p>
            <a:pPr marL="0" indent="0" algn="r">
              <a:buNone/>
            </a:pPr>
            <a:r>
              <a:rPr lang="en-US" sz="900" dirty="0">
                <a:solidFill>
                  <a:srgbClr val="5B6B77"/>
                </a:solidFill>
                <a:latin typeface="Calibri" pitchFamily="34" charset="0"/>
                <a:ea typeface="Calibri" pitchFamily="34" charset="-122"/>
                <a:cs typeface="Calibri" pitchFamily="34" charset="-120"/>
              </a:rPr>
              <a:t>45</a:t>
            </a:r>
            <a:endParaRPr lang="en-US" sz="9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0B2E44"/>
        </a:solidFill>
        <a:effectLst/>
      </p:bgPr>
    </p:bg>
    <p:spTree>
      <p:nvGrpSpPr>
        <p:cNvPr id="1" name=""/>
        <p:cNvGrpSpPr/>
        <p:nvPr/>
      </p:nvGrpSpPr>
      <p:grpSpPr>
        <a:xfrm>
          <a:off x="0" y="0"/>
          <a:ext cx="0" cy="0"/>
          <a:chOff x="0" y="0"/>
          <a:chExt cx="0" cy="0"/>
        </a:xfrm>
      </p:grpSpPr>
      <p:sp>
        <p:nvSpPr>
          <p:cNvPr id="2" name="Shape 0"/>
          <p:cNvSpPr/>
          <p:nvPr/>
        </p:nvSpPr>
        <p:spPr>
          <a:xfrm>
            <a:off x="1143000" y="365760"/>
            <a:ext cx="0" cy="914"/>
          </a:xfrm>
          <a:prstGeom prst="line">
            <a:avLst/>
          </a:prstGeom>
          <a:noFill/>
          <a:ln w="13970">
            <a:solidFill>
              <a:srgbClr val="E3A857">
                <a:alpha val="70000"/>
              </a:srgbClr>
            </a:solidFill>
            <a:prstDash val="solid"/>
          </a:ln>
        </p:spPr>
      </p:sp>
      <p:sp>
        <p:nvSpPr>
          <p:cNvPr id="3" name="Shape 1"/>
          <p:cNvSpPr/>
          <p:nvPr/>
        </p:nvSpPr>
        <p:spPr>
          <a:xfrm>
            <a:off x="1101852" y="324612"/>
            <a:ext cx="82296" cy="82296"/>
          </a:xfrm>
          <a:prstGeom prst="ellipse">
            <a:avLst/>
          </a:prstGeom>
          <a:solidFill>
            <a:srgbClr val="E3A857"/>
          </a:solidFill>
          <a:ln/>
        </p:spPr>
      </p:sp>
      <p:sp>
        <p:nvSpPr>
          <p:cNvPr id="4" name="Shape 2"/>
          <p:cNvSpPr/>
          <p:nvPr/>
        </p:nvSpPr>
        <p:spPr>
          <a:xfrm>
            <a:off x="1101852" y="324612"/>
            <a:ext cx="82296" cy="82296"/>
          </a:xfrm>
          <a:prstGeom prst="ellipse">
            <a:avLst/>
          </a:prstGeom>
          <a:solidFill>
            <a:srgbClr val="5FA8B8"/>
          </a:solidFill>
          <a:ln/>
        </p:spPr>
      </p:sp>
      <p:sp>
        <p:nvSpPr>
          <p:cNvPr id="5" name="Shape 3"/>
          <p:cNvSpPr/>
          <p:nvPr/>
        </p:nvSpPr>
        <p:spPr>
          <a:xfrm>
            <a:off x="809502" y="837028"/>
            <a:ext cx="666995" cy="914"/>
          </a:xfrm>
          <a:prstGeom prst="line">
            <a:avLst/>
          </a:prstGeom>
          <a:noFill/>
          <a:ln w="13970">
            <a:solidFill>
              <a:srgbClr val="5FA8B8">
                <a:alpha val="70000"/>
              </a:srgbClr>
            </a:solidFill>
            <a:prstDash val="solid"/>
          </a:ln>
        </p:spPr>
      </p:sp>
      <p:sp>
        <p:nvSpPr>
          <p:cNvPr id="6" name="Shape 4"/>
          <p:cNvSpPr/>
          <p:nvPr/>
        </p:nvSpPr>
        <p:spPr>
          <a:xfrm>
            <a:off x="643747" y="1308295"/>
            <a:ext cx="998506" cy="914"/>
          </a:xfrm>
          <a:prstGeom prst="line">
            <a:avLst/>
          </a:prstGeom>
          <a:noFill/>
          <a:ln w="13970">
            <a:solidFill>
              <a:srgbClr val="E3A857">
                <a:alpha val="70000"/>
              </a:srgbClr>
            </a:solidFill>
            <a:prstDash val="solid"/>
          </a:ln>
        </p:spPr>
      </p:sp>
      <p:sp>
        <p:nvSpPr>
          <p:cNvPr id="7" name="Shape 5"/>
          <p:cNvSpPr/>
          <p:nvPr/>
        </p:nvSpPr>
        <p:spPr>
          <a:xfrm>
            <a:off x="602599" y="1267147"/>
            <a:ext cx="82296" cy="82296"/>
          </a:xfrm>
          <a:prstGeom prst="ellipse">
            <a:avLst/>
          </a:prstGeom>
          <a:solidFill>
            <a:srgbClr val="E3A857"/>
          </a:solidFill>
          <a:ln/>
        </p:spPr>
      </p:sp>
      <p:sp>
        <p:nvSpPr>
          <p:cNvPr id="8" name="Shape 6"/>
          <p:cNvSpPr/>
          <p:nvPr/>
        </p:nvSpPr>
        <p:spPr>
          <a:xfrm>
            <a:off x="1601105" y="1267147"/>
            <a:ext cx="82296" cy="82296"/>
          </a:xfrm>
          <a:prstGeom prst="ellipse">
            <a:avLst/>
          </a:prstGeom>
          <a:solidFill>
            <a:srgbClr val="5FA8B8"/>
          </a:solidFill>
          <a:ln/>
        </p:spPr>
      </p:sp>
      <p:sp>
        <p:nvSpPr>
          <p:cNvPr id="9" name="Shape 7"/>
          <p:cNvSpPr/>
          <p:nvPr/>
        </p:nvSpPr>
        <p:spPr>
          <a:xfrm>
            <a:off x="729105" y="1779563"/>
            <a:ext cx="827790" cy="914"/>
          </a:xfrm>
          <a:prstGeom prst="line">
            <a:avLst/>
          </a:prstGeom>
          <a:noFill/>
          <a:ln w="13970">
            <a:solidFill>
              <a:srgbClr val="5FA8B8">
                <a:alpha val="70000"/>
              </a:srgbClr>
            </a:solidFill>
            <a:prstDash val="solid"/>
          </a:ln>
        </p:spPr>
      </p:sp>
      <p:sp>
        <p:nvSpPr>
          <p:cNvPr id="10" name="Shape 8"/>
          <p:cNvSpPr/>
          <p:nvPr/>
        </p:nvSpPr>
        <p:spPr>
          <a:xfrm>
            <a:off x="1022643" y="2250831"/>
            <a:ext cx="240713" cy="914"/>
          </a:xfrm>
          <a:prstGeom prst="line">
            <a:avLst/>
          </a:prstGeom>
          <a:noFill/>
          <a:ln w="13970">
            <a:solidFill>
              <a:srgbClr val="E3A857">
                <a:alpha val="70000"/>
              </a:srgbClr>
            </a:solidFill>
            <a:prstDash val="solid"/>
          </a:ln>
        </p:spPr>
      </p:sp>
      <p:sp>
        <p:nvSpPr>
          <p:cNvPr id="11" name="Shape 9"/>
          <p:cNvSpPr/>
          <p:nvPr/>
        </p:nvSpPr>
        <p:spPr>
          <a:xfrm>
            <a:off x="981495" y="2209683"/>
            <a:ext cx="82296" cy="82296"/>
          </a:xfrm>
          <a:prstGeom prst="ellipse">
            <a:avLst/>
          </a:prstGeom>
          <a:solidFill>
            <a:srgbClr val="E3A857"/>
          </a:solidFill>
          <a:ln/>
        </p:spPr>
      </p:sp>
      <p:sp>
        <p:nvSpPr>
          <p:cNvPr id="12" name="Shape 10"/>
          <p:cNvSpPr/>
          <p:nvPr/>
        </p:nvSpPr>
        <p:spPr>
          <a:xfrm>
            <a:off x="1222209" y="2209683"/>
            <a:ext cx="82296" cy="82296"/>
          </a:xfrm>
          <a:prstGeom prst="ellipse">
            <a:avLst/>
          </a:prstGeom>
          <a:solidFill>
            <a:srgbClr val="5FA8B8"/>
          </a:solidFill>
          <a:ln/>
        </p:spPr>
      </p:sp>
      <p:sp>
        <p:nvSpPr>
          <p:cNvPr id="13" name="Shape 11"/>
          <p:cNvSpPr/>
          <p:nvPr/>
        </p:nvSpPr>
        <p:spPr>
          <a:xfrm>
            <a:off x="909281" y="2722098"/>
            <a:ext cx="467437" cy="914"/>
          </a:xfrm>
          <a:prstGeom prst="line">
            <a:avLst/>
          </a:prstGeom>
          <a:noFill/>
          <a:ln w="13970">
            <a:solidFill>
              <a:srgbClr val="5FA8B8">
                <a:alpha val="70000"/>
              </a:srgbClr>
            </a:solidFill>
            <a:prstDash val="solid"/>
          </a:ln>
        </p:spPr>
      </p:sp>
      <p:sp>
        <p:nvSpPr>
          <p:cNvPr id="14" name="Shape 12"/>
          <p:cNvSpPr/>
          <p:nvPr/>
        </p:nvSpPr>
        <p:spPr>
          <a:xfrm>
            <a:off x="672762" y="3193366"/>
            <a:ext cx="940477" cy="914"/>
          </a:xfrm>
          <a:prstGeom prst="line">
            <a:avLst/>
          </a:prstGeom>
          <a:noFill/>
          <a:ln w="13970">
            <a:solidFill>
              <a:srgbClr val="E3A857">
                <a:alpha val="70000"/>
              </a:srgbClr>
            </a:solidFill>
            <a:prstDash val="solid"/>
          </a:ln>
        </p:spPr>
      </p:sp>
      <p:sp>
        <p:nvSpPr>
          <p:cNvPr id="15" name="Shape 13"/>
          <p:cNvSpPr/>
          <p:nvPr/>
        </p:nvSpPr>
        <p:spPr>
          <a:xfrm>
            <a:off x="1572090" y="3152218"/>
            <a:ext cx="82296" cy="82296"/>
          </a:xfrm>
          <a:prstGeom prst="ellipse">
            <a:avLst/>
          </a:prstGeom>
          <a:solidFill>
            <a:srgbClr val="E3A857"/>
          </a:solidFill>
          <a:ln/>
        </p:spPr>
      </p:sp>
      <p:sp>
        <p:nvSpPr>
          <p:cNvPr id="16" name="Shape 14"/>
          <p:cNvSpPr/>
          <p:nvPr/>
        </p:nvSpPr>
        <p:spPr>
          <a:xfrm>
            <a:off x="631614" y="3152218"/>
            <a:ext cx="82296" cy="82296"/>
          </a:xfrm>
          <a:prstGeom prst="ellipse">
            <a:avLst/>
          </a:prstGeom>
          <a:solidFill>
            <a:srgbClr val="5FA8B8"/>
          </a:solidFill>
          <a:ln/>
        </p:spPr>
      </p:sp>
      <p:sp>
        <p:nvSpPr>
          <p:cNvPr id="17" name="Shape 15"/>
          <p:cNvSpPr/>
          <p:nvPr/>
        </p:nvSpPr>
        <p:spPr>
          <a:xfrm>
            <a:off x="672762" y="3664634"/>
            <a:ext cx="940477" cy="914"/>
          </a:xfrm>
          <a:prstGeom prst="line">
            <a:avLst/>
          </a:prstGeom>
          <a:noFill/>
          <a:ln w="13970">
            <a:solidFill>
              <a:srgbClr val="5FA8B8">
                <a:alpha val="70000"/>
              </a:srgbClr>
            </a:solidFill>
            <a:prstDash val="solid"/>
          </a:ln>
        </p:spPr>
      </p:sp>
      <p:sp>
        <p:nvSpPr>
          <p:cNvPr id="18" name="Shape 16"/>
          <p:cNvSpPr/>
          <p:nvPr/>
        </p:nvSpPr>
        <p:spPr>
          <a:xfrm>
            <a:off x="909281" y="4135902"/>
            <a:ext cx="467437" cy="914"/>
          </a:xfrm>
          <a:prstGeom prst="line">
            <a:avLst/>
          </a:prstGeom>
          <a:noFill/>
          <a:ln w="13970">
            <a:solidFill>
              <a:srgbClr val="E3A857">
                <a:alpha val="70000"/>
              </a:srgbClr>
            </a:solidFill>
            <a:prstDash val="solid"/>
          </a:ln>
        </p:spPr>
      </p:sp>
      <p:sp>
        <p:nvSpPr>
          <p:cNvPr id="19" name="Shape 17"/>
          <p:cNvSpPr/>
          <p:nvPr/>
        </p:nvSpPr>
        <p:spPr>
          <a:xfrm>
            <a:off x="1335571" y="4094754"/>
            <a:ext cx="82296" cy="82296"/>
          </a:xfrm>
          <a:prstGeom prst="ellipse">
            <a:avLst/>
          </a:prstGeom>
          <a:solidFill>
            <a:srgbClr val="E3A857"/>
          </a:solidFill>
          <a:ln/>
        </p:spPr>
      </p:sp>
      <p:sp>
        <p:nvSpPr>
          <p:cNvPr id="20" name="Shape 18"/>
          <p:cNvSpPr/>
          <p:nvPr/>
        </p:nvSpPr>
        <p:spPr>
          <a:xfrm>
            <a:off x="868133" y="4094754"/>
            <a:ext cx="82296" cy="82296"/>
          </a:xfrm>
          <a:prstGeom prst="ellipse">
            <a:avLst/>
          </a:prstGeom>
          <a:solidFill>
            <a:srgbClr val="5FA8B8"/>
          </a:solidFill>
          <a:ln/>
        </p:spPr>
      </p:sp>
      <p:sp>
        <p:nvSpPr>
          <p:cNvPr id="21" name="Shape 19"/>
          <p:cNvSpPr/>
          <p:nvPr/>
        </p:nvSpPr>
        <p:spPr>
          <a:xfrm>
            <a:off x="1022643" y="4607169"/>
            <a:ext cx="240713" cy="914"/>
          </a:xfrm>
          <a:prstGeom prst="line">
            <a:avLst/>
          </a:prstGeom>
          <a:noFill/>
          <a:ln w="13970">
            <a:solidFill>
              <a:srgbClr val="5FA8B8">
                <a:alpha val="70000"/>
              </a:srgbClr>
            </a:solidFill>
            <a:prstDash val="solid"/>
          </a:ln>
        </p:spPr>
      </p:sp>
      <p:sp>
        <p:nvSpPr>
          <p:cNvPr id="22" name="Shape 20"/>
          <p:cNvSpPr/>
          <p:nvPr/>
        </p:nvSpPr>
        <p:spPr>
          <a:xfrm>
            <a:off x="729105" y="5078437"/>
            <a:ext cx="827790" cy="914"/>
          </a:xfrm>
          <a:prstGeom prst="line">
            <a:avLst/>
          </a:prstGeom>
          <a:noFill/>
          <a:ln w="13970">
            <a:solidFill>
              <a:srgbClr val="E3A857">
                <a:alpha val="70000"/>
              </a:srgbClr>
            </a:solidFill>
            <a:prstDash val="solid"/>
          </a:ln>
        </p:spPr>
      </p:sp>
      <p:sp>
        <p:nvSpPr>
          <p:cNvPr id="23" name="Shape 21"/>
          <p:cNvSpPr/>
          <p:nvPr/>
        </p:nvSpPr>
        <p:spPr>
          <a:xfrm>
            <a:off x="687957" y="5037289"/>
            <a:ext cx="82296" cy="82296"/>
          </a:xfrm>
          <a:prstGeom prst="ellipse">
            <a:avLst/>
          </a:prstGeom>
          <a:solidFill>
            <a:srgbClr val="E3A857"/>
          </a:solidFill>
          <a:ln/>
        </p:spPr>
      </p:sp>
      <p:sp>
        <p:nvSpPr>
          <p:cNvPr id="24" name="Shape 22"/>
          <p:cNvSpPr/>
          <p:nvPr/>
        </p:nvSpPr>
        <p:spPr>
          <a:xfrm>
            <a:off x="1515747" y="5037289"/>
            <a:ext cx="82296" cy="82296"/>
          </a:xfrm>
          <a:prstGeom prst="ellipse">
            <a:avLst/>
          </a:prstGeom>
          <a:solidFill>
            <a:srgbClr val="5FA8B8"/>
          </a:solidFill>
          <a:ln/>
        </p:spPr>
      </p:sp>
      <p:sp>
        <p:nvSpPr>
          <p:cNvPr id="25" name="Shape 23"/>
          <p:cNvSpPr/>
          <p:nvPr/>
        </p:nvSpPr>
        <p:spPr>
          <a:xfrm>
            <a:off x="643747" y="5549705"/>
            <a:ext cx="998506" cy="914"/>
          </a:xfrm>
          <a:prstGeom prst="line">
            <a:avLst/>
          </a:prstGeom>
          <a:noFill/>
          <a:ln w="13970">
            <a:solidFill>
              <a:srgbClr val="5FA8B8">
                <a:alpha val="70000"/>
              </a:srgbClr>
            </a:solidFill>
            <a:prstDash val="solid"/>
          </a:ln>
        </p:spPr>
      </p:sp>
      <p:sp>
        <p:nvSpPr>
          <p:cNvPr id="26" name="Shape 24"/>
          <p:cNvSpPr/>
          <p:nvPr/>
        </p:nvSpPr>
        <p:spPr>
          <a:xfrm>
            <a:off x="809502" y="6020972"/>
            <a:ext cx="666995" cy="914"/>
          </a:xfrm>
          <a:prstGeom prst="line">
            <a:avLst/>
          </a:prstGeom>
          <a:noFill/>
          <a:ln w="13970">
            <a:solidFill>
              <a:srgbClr val="E3A857">
                <a:alpha val="70000"/>
              </a:srgbClr>
            </a:solidFill>
            <a:prstDash val="solid"/>
          </a:ln>
        </p:spPr>
      </p:sp>
      <p:sp>
        <p:nvSpPr>
          <p:cNvPr id="27" name="Shape 25"/>
          <p:cNvSpPr/>
          <p:nvPr/>
        </p:nvSpPr>
        <p:spPr>
          <a:xfrm>
            <a:off x="768354" y="5979824"/>
            <a:ext cx="82296" cy="82296"/>
          </a:xfrm>
          <a:prstGeom prst="ellipse">
            <a:avLst/>
          </a:prstGeom>
          <a:solidFill>
            <a:srgbClr val="E3A857"/>
          </a:solidFill>
          <a:ln/>
        </p:spPr>
      </p:sp>
      <p:sp>
        <p:nvSpPr>
          <p:cNvPr id="28" name="Shape 26"/>
          <p:cNvSpPr/>
          <p:nvPr/>
        </p:nvSpPr>
        <p:spPr>
          <a:xfrm>
            <a:off x="1435350" y="5979824"/>
            <a:ext cx="82296" cy="82296"/>
          </a:xfrm>
          <a:prstGeom prst="ellipse">
            <a:avLst/>
          </a:prstGeom>
          <a:solidFill>
            <a:srgbClr val="5FA8B8"/>
          </a:solidFill>
          <a:ln/>
        </p:spPr>
      </p:sp>
      <p:sp>
        <p:nvSpPr>
          <p:cNvPr id="29" name="Shape 27"/>
          <p:cNvSpPr/>
          <p:nvPr/>
        </p:nvSpPr>
        <p:spPr>
          <a:xfrm>
            <a:off x="1143000" y="6492240"/>
            <a:ext cx="0" cy="914"/>
          </a:xfrm>
          <a:prstGeom prst="line">
            <a:avLst/>
          </a:prstGeom>
          <a:noFill/>
          <a:ln w="13970">
            <a:solidFill>
              <a:srgbClr val="5FA8B8">
                <a:alpha val="70000"/>
              </a:srgbClr>
            </a:solidFill>
            <a:prstDash val="solid"/>
          </a:ln>
        </p:spPr>
      </p:sp>
      <p:sp>
        <p:nvSpPr>
          <p:cNvPr id="30" name="Text 28"/>
          <p:cNvSpPr/>
          <p:nvPr/>
        </p:nvSpPr>
        <p:spPr>
          <a:xfrm>
            <a:off x="3108960" y="2468880"/>
            <a:ext cx="8229600" cy="1005840"/>
          </a:xfrm>
          <a:prstGeom prst="rect">
            <a:avLst/>
          </a:prstGeom>
          <a:noFill/>
          <a:ln/>
        </p:spPr>
        <p:txBody>
          <a:bodyPr wrap="square" lIns="0" tIns="0" rIns="0" bIns="0" rtlCol="0" anchor="ctr"/>
          <a:lstStyle/>
          <a:p>
            <a:pPr marL="0" indent="0">
              <a:buNone/>
            </a:pPr>
            <a:r>
              <a:rPr lang="en-US" sz="5000" b="1" dirty="0">
                <a:solidFill>
                  <a:srgbClr val="FFFFFF"/>
                </a:solidFill>
                <a:latin typeface="Cambria" pitchFamily="34" charset="0"/>
                <a:ea typeface="Cambria" pitchFamily="34" charset="-122"/>
                <a:cs typeface="Cambria" pitchFamily="34" charset="-120"/>
              </a:rPr>
              <a:t>Thank You</a:t>
            </a:r>
            <a:endParaRPr lang="en-US" sz="5000" dirty="0"/>
          </a:p>
        </p:txBody>
      </p:sp>
      <p:sp>
        <p:nvSpPr>
          <p:cNvPr id="31" name="Text 29"/>
          <p:cNvSpPr/>
          <p:nvPr/>
        </p:nvSpPr>
        <p:spPr>
          <a:xfrm>
            <a:off x="3154680" y="3383280"/>
            <a:ext cx="7315200" cy="548640"/>
          </a:xfrm>
          <a:prstGeom prst="rect">
            <a:avLst/>
          </a:prstGeom>
          <a:noFill/>
          <a:ln/>
        </p:spPr>
        <p:txBody>
          <a:bodyPr wrap="square" lIns="0" tIns="0" rIns="0" bIns="0" rtlCol="0" anchor="ctr"/>
          <a:lstStyle/>
          <a:p>
            <a:pPr marL="0" indent="0">
              <a:buNone/>
            </a:pPr>
            <a:r>
              <a:rPr lang="en-US" sz="2000" i="1" dirty="0">
                <a:solidFill>
                  <a:srgbClr val="CFE3EA"/>
                </a:solidFill>
                <a:latin typeface="Calibri" pitchFamily="34" charset="0"/>
                <a:ea typeface="Calibri" pitchFamily="34" charset="-122"/>
                <a:cs typeface="Calibri" pitchFamily="34" charset="-120"/>
              </a:rPr>
              <a:t>Questions &amp; Discussion</a:t>
            </a:r>
            <a:endParaRPr lang="en-US" sz="2000" dirty="0"/>
          </a:p>
        </p:txBody>
      </p:sp>
      <p:sp>
        <p:nvSpPr>
          <p:cNvPr id="32" name="Shape 30"/>
          <p:cNvSpPr/>
          <p:nvPr/>
        </p:nvSpPr>
        <p:spPr>
          <a:xfrm>
            <a:off x="3154680" y="4114800"/>
            <a:ext cx="2377440" cy="0"/>
          </a:xfrm>
          <a:prstGeom prst="line">
            <a:avLst/>
          </a:prstGeom>
          <a:noFill/>
          <a:ln w="25400">
            <a:solidFill>
              <a:srgbClr val="E3A857"/>
            </a:solidFill>
            <a:prstDash val="solid"/>
          </a:ln>
        </p:spPr>
      </p:sp>
      <p:sp>
        <p:nvSpPr>
          <p:cNvPr id="33" name="Text 31"/>
          <p:cNvSpPr/>
          <p:nvPr/>
        </p:nvSpPr>
        <p:spPr>
          <a:xfrm>
            <a:off x="3154680" y="4434840"/>
            <a:ext cx="8229600" cy="1280160"/>
          </a:xfrm>
          <a:prstGeom prst="rect">
            <a:avLst/>
          </a:prstGeom>
          <a:noFill/>
          <a:ln/>
        </p:spPr>
        <p:txBody>
          <a:bodyPr wrap="square" lIns="0" tIns="0" rIns="0" bIns="0" rtlCol="0" anchor="ctr"/>
          <a:lstStyle/>
          <a:p>
            <a:pPr marL="0" indent="0">
              <a:lnSpc>
                <a:spcPct val="130000"/>
              </a:lnSpc>
              <a:buNone/>
            </a:pPr>
            <a:r>
              <a:rPr lang="en-US" sz="1200" i="1" dirty="0">
                <a:solidFill>
                  <a:srgbClr val="AFC4CE"/>
                </a:solidFill>
                <a:latin typeface="Calibri" pitchFamily="34" charset="0"/>
                <a:ea typeface="Calibri" pitchFamily="34" charset="-122"/>
                <a:cs typeface="Calibri" pitchFamily="34" charset="-120"/>
              </a:rPr>
              <a:t>All textual content and figures in this lecture are adapted and reproduced from:</a:t>
            </a:r>
            <a:endParaRPr lang="en-US" sz="1200" dirty="0"/>
          </a:p>
          <a:p>
            <a:pPr marL="0" indent="0">
              <a:lnSpc>
                <a:spcPct val="130000"/>
              </a:lnSpc>
              <a:buNone/>
            </a:pPr>
            <a:r>
              <a:rPr lang="en-US" sz="1200" i="1" dirty="0">
                <a:solidFill>
                  <a:srgbClr val="AFC4CE"/>
                </a:solidFill>
                <a:latin typeface="Calibri" pitchFamily="34" charset="0"/>
                <a:ea typeface="Calibri" pitchFamily="34" charset="-122"/>
                <a:cs typeface="Calibri" pitchFamily="34" charset="-120"/>
              </a:rPr>
              <a:t>Pierce, Benjamin A. Genetics: A Conceptual Approach, 6th Edition. W. H. Freeman &amp; Company.</a:t>
            </a:r>
            <a:endParaRPr lang="en-US" sz="1200" dirty="0"/>
          </a:p>
          <a:p>
            <a:pPr marL="0" indent="0">
              <a:lnSpc>
                <a:spcPct val="130000"/>
              </a:lnSpc>
              <a:buNone/>
            </a:pPr>
            <a:r>
              <a:rPr lang="en-US" sz="1200" i="1" dirty="0">
                <a:solidFill>
                  <a:srgbClr val="AFC4CE"/>
                </a:solidFill>
                <a:latin typeface="Calibri" pitchFamily="34" charset="0"/>
                <a:ea typeface="Calibri" pitchFamily="34" charset="-122"/>
                <a:cs typeface="Calibri" pitchFamily="34" charset="-120"/>
              </a:rPr>
              <a:t>Figure/table numbers (20.1–20.15, Tables 20.1–20.4) refer to the source textbook's Chapter 20, “Genomics.”</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7170</Words>
  <Application>Microsoft Macintosh PowerPoint</Application>
  <PresentationFormat>Widescreen</PresentationFormat>
  <Paragraphs>567</Paragraphs>
  <Slides>50</Slides>
  <Notes>50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50</vt:i4>
      </vt:variant>
    </vt:vector>
  </HeadingPairs>
  <TitlesOfParts>
    <vt:vector size="54" baseType="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Microsoft Office User</cp:lastModifiedBy>
  <cp:revision>2</cp:revision>
  <dcterms:created xsi:type="dcterms:W3CDTF">2026-08-20T06:49:51Z</dcterms:created>
  <dcterms:modified xsi:type="dcterms:W3CDTF">2026-08-20T07:30:25Z</dcterms:modified>
</cp:coreProperties>
</file>