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87" r:id="rId3"/>
    <p:sldId id="288" r:id="rId4"/>
    <p:sldId id="289" r:id="rId5"/>
    <p:sldId id="290" r:id="rId6"/>
    <p:sldId id="291" r:id="rId7"/>
    <p:sldId id="292" r:id="rId8"/>
    <p:sldId id="293" r:id="rId9"/>
    <p:sldId id="294" r:id="rId10"/>
    <p:sldId id="295" r:id="rId11"/>
    <p:sldId id="296" r:id="rId12"/>
    <p:sldId id="297" r:id="rId13"/>
    <p:sldId id="298" r:id="rId14"/>
    <p:sldId id="299"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15"/>
  </p:normalViewPr>
  <p:slideViewPr>
    <p:cSldViewPr snapToGrid="0" snapToObjects="1">
      <p:cViewPr varScale="1">
        <p:scale>
          <a:sx n="122" d="100"/>
          <a:sy n="122" d="100"/>
        </p:scale>
        <p:origin x="136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27E7864D-0AF6-7C49-AD6A-016B0DB30D56}" type="datetimeFigureOut">
              <a:rPr lang="en-US" smtClean="0"/>
              <a:t>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025CF5-84B6-6B4A-8F08-12AA008DA95E}" type="slidenum">
              <a:rPr lang="en-US" smtClean="0"/>
              <a:t>‹#›</a:t>
            </a:fld>
            <a:endParaRPr lang="en-US"/>
          </a:p>
        </p:txBody>
      </p:sp>
    </p:spTree>
    <p:extLst>
      <p:ext uri="{BB962C8B-B14F-4D97-AF65-F5344CB8AC3E}">
        <p14:creationId xmlns:p14="http://schemas.microsoft.com/office/powerpoint/2010/main" val="396370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7E7864D-0AF6-7C49-AD6A-016B0DB30D56}" type="datetimeFigureOut">
              <a:rPr lang="en-US" smtClean="0"/>
              <a:t>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025CF5-84B6-6B4A-8F08-12AA008DA95E}" type="slidenum">
              <a:rPr lang="en-US" smtClean="0"/>
              <a:t>‹#›</a:t>
            </a:fld>
            <a:endParaRPr lang="en-US"/>
          </a:p>
        </p:txBody>
      </p:sp>
    </p:spTree>
    <p:extLst>
      <p:ext uri="{BB962C8B-B14F-4D97-AF65-F5344CB8AC3E}">
        <p14:creationId xmlns:p14="http://schemas.microsoft.com/office/powerpoint/2010/main" val="203838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7E7864D-0AF6-7C49-AD6A-016B0DB30D56}" type="datetimeFigureOut">
              <a:rPr lang="en-US" smtClean="0"/>
              <a:t>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025CF5-84B6-6B4A-8F08-12AA008DA95E}" type="slidenum">
              <a:rPr lang="en-US" smtClean="0"/>
              <a:t>‹#›</a:t>
            </a:fld>
            <a:endParaRPr lang="en-US"/>
          </a:p>
        </p:txBody>
      </p:sp>
    </p:spTree>
    <p:extLst>
      <p:ext uri="{BB962C8B-B14F-4D97-AF65-F5344CB8AC3E}">
        <p14:creationId xmlns:p14="http://schemas.microsoft.com/office/powerpoint/2010/main" val="26677905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27E7864D-0AF6-7C49-AD6A-016B0DB30D56}" type="datetimeFigureOut">
              <a:rPr lang="en-US" smtClean="0"/>
              <a:t>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025CF5-84B6-6B4A-8F08-12AA008DA95E}" type="slidenum">
              <a:rPr lang="en-US" smtClean="0"/>
              <a:t>‹#›</a:t>
            </a:fld>
            <a:endParaRPr lang="en-US"/>
          </a:p>
        </p:txBody>
      </p:sp>
    </p:spTree>
    <p:extLst>
      <p:ext uri="{BB962C8B-B14F-4D97-AF65-F5344CB8AC3E}">
        <p14:creationId xmlns:p14="http://schemas.microsoft.com/office/powerpoint/2010/main" val="889081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27E7864D-0AF6-7C49-AD6A-016B0DB30D56}" type="datetimeFigureOut">
              <a:rPr lang="en-US" smtClean="0"/>
              <a:t>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025CF5-84B6-6B4A-8F08-12AA008DA95E}" type="slidenum">
              <a:rPr lang="en-US" smtClean="0"/>
              <a:t>‹#›</a:t>
            </a:fld>
            <a:endParaRPr lang="en-US"/>
          </a:p>
        </p:txBody>
      </p:sp>
    </p:spTree>
    <p:extLst>
      <p:ext uri="{BB962C8B-B14F-4D97-AF65-F5344CB8AC3E}">
        <p14:creationId xmlns:p14="http://schemas.microsoft.com/office/powerpoint/2010/main" val="214693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27E7864D-0AF6-7C49-AD6A-016B0DB30D56}" type="datetimeFigureOut">
              <a:rPr lang="en-US" smtClean="0"/>
              <a:t>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025CF5-84B6-6B4A-8F08-12AA008DA95E}" type="slidenum">
              <a:rPr lang="en-US" smtClean="0"/>
              <a:t>‹#›</a:t>
            </a:fld>
            <a:endParaRPr lang="en-US"/>
          </a:p>
        </p:txBody>
      </p:sp>
    </p:spTree>
    <p:extLst>
      <p:ext uri="{BB962C8B-B14F-4D97-AF65-F5344CB8AC3E}">
        <p14:creationId xmlns:p14="http://schemas.microsoft.com/office/powerpoint/2010/main" val="1482711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E7864D-0AF6-7C49-AD6A-016B0DB30D56}" type="datetimeFigureOut">
              <a:rPr lang="en-US" smtClean="0"/>
              <a:t>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025CF5-84B6-6B4A-8F08-12AA008DA95E}" type="slidenum">
              <a:rPr lang="en-US" smtClean="0"/>
              <a:t>‹#›</a:t>
            </a:fld>
            <a:endParaRPr lang="en-US"/>
          </a:p>
        </p:txBody>
      </p:sp>
    </p:spTree>
    <p:extLst>
      <p:ext uri="{BB962C8B-B14F-4D97-AF65-F5344CB8AC3E}">
        <p14:creationId xmlns:p14="http://schemas.microsoft.com/office/powerpoint/2010/main" val="19478605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27E7864D-0AF6-7C49-AD6A-016B0DB30D56}" type="datetimeFigureOut">
              <a:rPr lang="en-US" smtClean="0"/>
              <a:t>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025CF5-84B6-6B4A-8F08-12AA008DA95E}" type="slidenum">
              <a:rPr lang="en-US" smtClean="0"/>
              <a:t>‹#›</a:t>
            </a:fld>
            <a:endParaRPr lang="en-US"/>
          </a:p>
        </p:txBody>
      </p:sp>
    </p:spTree>
    <p:extLst>
      <p:ext uri="{BB962C8B-B14F-4D97-AF65-F5344CB8AC3E}">
        <p14:creationId xmlns:p14="http://schemas.microsoft.com/office/powerpoint/2010/main" val="852370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27E7864D-0AF6-7C49-AD6A-016B0DB30D56}" type="datetimeFigureOut">
              <a:rPr lang="en-US" smtClean="0"/>
              <a:t>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025CF5-84B6-6B4A-8F08-12AA008DA95E}" type="slidenum">
              <a:rPr lang="en-US" smtClean="0"/>
              <a:t>‹#›</a:t>
            </a:fld>
            <a:endParaRPr lang="en-US"/>
          </a:p>
        </p:txBody>
      </p:sp>
    </p:spTree>
    <p:extLst>
      <p:ext uri="{BB962C8B-B14F-4D97-AF65-F5344CB8AC3E}">
        <p14:creationId xmlns:p14="http://schemas.microsoft.com/office/powerpoint/2010/main" val="2527941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7E7864D-0AF6-7C49-AD6A-016B0DB30D56}" type="datetimeFigureOut">
              <a:rPr lang="en-US" smtClean="0"/>
              <a:t>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025CF5-84B6-6B4A-8F08-12AA008DA95E}" type="slidenum">
              <a:rPr lang="en-US" smtClean="0"/>
              <a:t>‹#›</a:t>
            </a:fld>
            <a:endParaRPr lang="en-US"/>
          </a:p>
        </p:txBody>
      </p:sp>
    </p:spTree>
    <p:extLst>
      <p:ext uri="{BB962C8B-B14F-4D97-AF65-F5344CB8AC3E}">
        <p14:creationId xmlns:p14="http://schemas.microsoft.com/office/powerpoint/2010/main" val="3392038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7E7864D-0AF6-7C49-AD6A-016B0DB30D56}" type="datetimeFigureOut">
              <a:rPr lang="en-US" smtClean="0"/>
              <a:t>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025CF5-84B6-6B4A-8F08-12AA008DA95E}" type="slidenum">
              <a:rPr lang="en-US" smtClean="0"/>
              <a:t>‹#›</a:t>
            </a:fld>
            <a:endParaRPr lang="en-US"/>
          </a:p>
        </p:txBody>
      </p:sp>
    </p:spTree>
    <p:extLst>
      <p:ext uri="{BB962C8B-B14F-4D97-AF65-F5344CB8AC3E}">
        <p14:creationId xmlns:p14="http://schemas.microsoft.com/office/powerpoint/2010/main" val="617994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E7864D-0AF6-7C49-AD6A-016B0DB30D56}" type="datetimeFigureOut">
              <a:rPr lang="en-US" smtClean="0"/>
              <a:t>8/20/25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025CF5-84B6-6B4A-8F08-12AA008DA95E}" type="slidenum">
              <a:rPr lang="en-US" smtClean="0"/>
              <a:t>‹#›</a:t>
            </a:fld>
            <a:endParaRPr lang="en-US"/>
          </a:p>
        </p:txBody>
      </p:sp>
    </p:spTree>
    <p:extLst>
      <p:ext uri="{BB962C8B-B14F-4D97-AF65-F5344CB8AC3E}">
        <p14:creationId xmlns:p14="http://schemas.microsoft.com/office/powerpoint/2010/main" val="32402628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D63A4DD-344C-3240-88F7-EF387514CF93}"/>
              </a:ext>
            </a:extLst>
          </p:cNvPr>
          <p:cNvSpPr/>
          <p:nvPr/>
        </p:nvSpPr>
        <p:spPr>
          <a:xfrm>
            <a:off x="1352068" y="1871686"/>
            <a:ext cx="6085052" cy="1754326"/>
          </a:xfrm>
          <a:prstGeom prst="rect">
            <a:avLst/>
          </a:prstGeom>
          <a:noFill/>
        </p:spPr>
        <p:txBody>
          <a:bodyPr wrap="square" lIns="91440" tIns="45720" rIns="91440" bIns="45720">
            <a:spAutoFit/>
          </a:bodyPr>
          <a:lstStyle/>
          <a:p>
            <a:pPr algn="ctr"/>
            <a:r>
              <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GENOME ORGANIZATION</a:t>
            </a:r>
          </a:p>
        </p:txBody>
      </p:sp>
    </p:spTree>
    <p:extLst>
      <p:ext uri="{BB962C8B-B14F-4D97-AF65-F5344CB8AC3E}">
        <p14:creationId xmlns:p14="http://schemas.microsoft.com/office/powerpoint/2010/main" val="3495318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D4F8BF-B63A-278D-0C5E-1CA991E32D68}"/>
              </a:ext>
            </a:extLst>
          </p:cNvPr>
          <p:cNvSpPr txBox="1"/>
          <p:nvPr/>
        </p:nvSpPr>
        <p:spPr>
          <a:xfrm>
            <a:off x="388883" y="0"/>
            <a:ext cx="7777655" cy="7066678"/>
          </a:xfrm>
          <a:prstGeom prst="rect">
            <a:avLst/>
          </a:prstGeom>
          <a:noFill/>
        </p:spPr>
        <p:txBody>
          <a:bodyPr wrap="square">
            <a:spAutoFit/>
          </a:bodyPr>
          <a:lstStyle/>
          <a:p>
            <a:r>
              <a:rPr lang="en-IN" sz="2400" b="1" dirty="0">
                <a:solidFill>
                  <a:srgbClr val="680038"/>
                </a:solidFill>
                <a:effectLst/>
                <a:latin typeface="LiberationSerif"/>
              </a:rPr>
              <a:t>Supercoiling </a:t>
            </a:r>
            <a:endParaRPr lang="en-IN" dirty="0"/>
          </a:p>
          <a:p>
            <a:pPr marL="285750" indent="-285750">
              <a:lnSpc>
                <a:spcPct val="150000"/>
              </a:lnSpc>
              <a:buFont typeface="Arial" panose="020B0604020202020204" pitchFamily="34" charset="0"/>
              <a:buChar char="•"/>
            </a:pPr>
            <a:r>
              <a:rPr lang="en-IN" sz="1800" dirty="0">
                <a:effectLst/>
                <a:latin typeface="LiberationSerif"/>
              </a:rPr>
              <a:t>One type of DNA tertiary structure is </a:t>
            </a:r>
            <a:r>
              <a:rPr lang="en-IN" sz="1800" b="1" i="1" dirty="0">
                <a:solidFill>
                  <a:srgbClr val="0000ED"/>
                </a:solidFill>
                <a:effectLst/>
                <a:latin typeface="LiberationSerif"/>
              </a:rPr>
              <a:t>supercoiling</a:t>
            </a:r>
            <a:r>
              <a:rPr lang="en-IN" sz="1800" dirty="0">
                <a:effectLst/>
                <a:latin typeface="LiberationSerif"/>
              </a:rPr>
              <a:t>, which takes place when the DNA helix is subjected to strain by being overwound or underwound. B- DNA is in its lowest-energy state when it has approximately 10 bp per turn of its helix. </a:t>
            </a:r>
          </a:p>
          <a:p>
            <a:pPr marL="285750" indent="-285750">
              <a:lnSpc>
                <a:spcPct val="150000"/>
              </a:lnSpc>
              <a:buFont typeface="Arial" panose="020B0604020202020204" pitchFamily="34" charset="0"/>
              <a:buChar char="•"/>
            </a:pPr>
            <a:r>
              <a:rPr lang="en-IN" sz="1800" dirty="0">
                <a:effectLst/>
                <a:latin typeface="LiberationSerif"/>
              </a:rPr>
              <a:t>In this </a:t>
            </a:r>
            <a:r>
              <a:rPr lang="en-IN" sz="1800" b="1" i="1" dirty="0">
                <a:solidFill>
                  <a:srgbClr val="0000ED"/>
                </a:solidFill>
                <a:effectLst/>
                <a:latin typeface="LiberationSerif"/>
              </a:rPr>
              <a:t>relaxed state</a:t>
            </a:r>
            <a:r>
              <a:rPr lang="en-IN" sz="1800" dirty="0">
                <a:effectLst/>
                <a:latin typeface="LiberationSerif"/>
              </a:rPr>
              <a:t>, a stretch of 100 bp of DNA would assume about 10 complete turns. </a:t>
            </a:r>
          </a:p>
          <a:p>
            <a:pPr marL="285750" indent="-285750">
              <a:lnSpc>
                <a:spcPct val="150000"/>
              </a:lnSpc>
              <a:buFont typeface="Arial" panose="020B0604020202020204" pitchFamily="34" charset="0"/>
              <a:buChar char="•"/>
            </a:pPr>
            <a:r>
              <a:rPr lang="en-IN" sz="1800" dirty="0">
                <a:effectLst/>
                <a:latin typeface="LiberationSerif"/>
              </a:rPr>
              <a:t>If energy is used to add or remove any turns, strain is placed on the molecule, causing the helix to supercoil, or twist on itself. </a:t>
            </a:r>
          </a:p>
          <a:p>
            <a:pPr marL="285750" indent="-285750">
              <a:lnSpc>
                <a:spcPct val="150000"/>
              </a:lnSpc>
              <a:buFont typeface="Arial" panose="020B0604020202020204" pitchFamily="34" charset="0"/>
              <a:buChar char="•"/>
            </a:pPr>
            <a:r>
              <a:rPr lang="en-IN" sz="1800" dirty="0">
                <a:effectLst/>
                <a:latin typeface="LiberationSerif"/>
              </a:rPr>
              <a:t>Molecules that are </a:t>
            </a:r>
            <a:r>
              <a:rPr lang="en-IN" sz="1800" dirty="0" err="1">
                <a:effectLst/>
                <a:latin typeface="LiberationSerif"/>
              </a:rPr>
              <a:t>overrotated</a:t>
            </a:r>
            <a:r>
              <a:rPr lang="en-IN" sz="1800" dirty="0">
                <a:effectLst/>
                <a:latin typeface="LiberationSerif"/>
              </a:rPr>
              <a:t> exhibit </a:t>
            </a:r>
            <a:r>
              <a:rPr lang="en-IN" sz="1800" b="1" i="1" dirty="0">
                <a:solidFill>
                  <a:srgbClr val="0000ED"/>
                </a:solidFill>
                <a:effectLst/>
                <a:latin typeface="LiberationSerif"/>
              </a:rPr>
              <a:t>positive supercoiling</a:t>
            </a:r>
            <a:r>
              <a:rPr lang="en-IN" sz="1800" dirty="0">
                <a:effectLst/>
                <a:latin typeface="LiberationSerif"/>
              </a:rPr>
              <a:t>. </a:t>
            </a:r>
          </a:p>
          <a:p>
            <a:pPr marL="285750" indent="-285750">
              <a:lnSpc>
                <a:spcPct val="150000"/>
              </a:lnSpc>
              <a:buFont typeface="Arial" panose="020B0604020202020204" pitchFamily="34" charset="0"/>
              <a:buChar char="•"/>
            </a:pPr>
            <a:r>
              <a:rPr lang="en-IN" sz="1800" dirty="0">
                <a:effectLst/>
                <a:latin typeface="LiberationSerif"/>
              </a:rPr>
              <a:t>Underrotated molecules exhibit </a:t>
            </a:r>
            <a:r>
              <a:rPr lang="en-IN" sz="1800" b="1" i="1" dirty="0">
                <a:solidFill>
                  <a:srgbClr val="0000ED"/>
                </a:solidFill>
                <a:effectLst/>
                <a:latin typeface="LiberationSerif"/>
              </a:rPr>
              <a:t>negative supercoiling</a:t>
            </a:r>
            <a:r>
              <a:rPr lang="en-IN" sz="1800" dirty="0">
                <a:effectLst/>
                <a:latin typeface="LiberationSerif"/>
              </a:rPr>
              <a:t>. </a:t>
            </a:r>
          </a:p>
          <a:p>
            <a:pPr marL="285750" indent="-285750">
              <a:lnSpc>
                <a:spcPct val="150000"/>
              </a:lnSpc>
              <a:buFont typeface="Arial" panose="020B0604020202020204" pitchFamily="34" charset="0"/>
              <a:buChar char="•"/>
            </a:pPr>
            <a:r>
              <a:rPr lang="en-IN" sz="1800" dirty="0">
                <a:effectLst/>
                <a:latin typeface="LiberationSerif"/>
              </a:rPr>
              <a:t>Supercoiling is a partial solution to the cell’s DNA packing problem because supercoiled DNA occupies less space than relaxed DNA. </a:t>
            </a:r>
          </a:p>
          <a:p>
            <a:pPr marL="285750" indent="-285750">
              <a:lnSpc>
                <a:spcPct val="150000"/>
              </a:lnSpc>
              <a:buFont typeface="Arial" panose="020B0604020202020204" pitchFamily="34" charset="0"/>
              <a:buChar char="•"/>
            </a:pPr>
            <a:r>
              <a:rPr lang="en-IN" sz="1800" dirty="0">
                <a:effectLst/>
                <a:latin typeface="LiberationSerif"/>
              </a:rPr>
              <a:t>Supercoiling relies on </a:t>
            </a:r>
            <a:r>
              <a:rPr lang="en-IN" sz="1800" b="1" i="1" dirty="0">
                <a:solidFill>
                  <a:srgbClr val="0000ED"/>
                </a:solidFill>
                <a:effectLst/>
                <a:latin typeface="LiberationSerif"/>
              </a:rPr>
              <a:t>topoisomerases</a:t>
            </a:r>
            <a:r>
              <a:rPr lang="en-IN" sz="1800" dirty="0">
                <a:effectLst/>
                <a:latin typeface="LiberationSerif"/>
              </a:rPr>
              <a:t>, enzymes that add or remove rotations from the DNA helix </a:t>
            </a:r>
          </a:p>
          <a:p>
            <a:pPr marL="285750" indent="-285750">
              <a:lnSpc>
                <a:spcPct val="150000"/>
              </a:lnSpc>
              <a:buFont typeface="Arial" panose="020B0604020202020204" pitchFamily="34" charset="0"/>
              <a:buChar char="•"/>
            </a:pPr>
            <a:r>
              <a:rPr lang="en-IN" sz="1800" dirty="0">
                <a:effectLst/>
                <a:latin typeface="LiberationSerif"/>
              </a:rPr>
              <a:t>Most DNA found in cells is negatively supercoiled </a:t>
            </a:r>
            <a:endParaRPr lang="en-IN" dirty="0"/>
          </a:p>
          <a:p>
            <a:pPr marL="285750" indent="-285750">
              <a:lnSpc>
                <a:spcPct val="150000"/>
              </a:lnSpc>
              <a:buFont typeface="Arial" panose="020B0604020202020204" pitchFamily="34" charset="0"/>
              <a:buChar char="•"/>
            </a:pPr>
            <a:endParaRPr lang="en-IN" dirty="0"/>
          </a:p>
        </p:txBody>
      </p:sp>
    </p:spTree>
    <p:extLst>
      <p:ext uri="{BB962C8B-B14F-4D97-AF65-F5344CB8AC3E}">
        <p14:creationId xmlns:p14="http://schemas.microsoft.com/office/powerpoint/2010/main" val="3359511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6304E43-6370-F61B-8409-2FD5FBC57D15}"/>
              </a:ext>
            </a:extLst>
          </p:cNvPr>
          <p:cNvSpPr txBox="1"/>
          <p:nvPr/>
        </p:nvSpPr>
        <p:spPr>
          <a:xfrm>
            <a:off x="126124" y="0"/>
            <a:ext cx="9017876" cy="3508653"/>
          </a:xfrm>
          <a:prstGeom prst="rect">
            <a:avLst/>
          </a:prstGeom>
          <a:noFill/>
        </p:spPr>
        <p:txBody>
          <a:bodyPr wrap="square">
            <a:spAutoFit/>
          </a:bodyPr>
          <a:lstStyle/>
          <a:p>
            <a:r>
              <a:rPr lang="en-IN" sz="2400" b="1" dirty="0">
                <a:solidFill>
                  <a:srgbClr val="680038"/>
                </a:solidFill>
                <a:effectLst/>
                <a:latin typeface="LiberationSerif"/>
              </a:rPr>
              <a:t>The Bacterial Chromosome </a:t>
            </a:r>
            <a:endParaRPr lang="en-IN" dirty="0"/>
          </a:p>
          <a:p>
            <a:pPr marL="285750" indent="-285750">
              <a:buFont typeface="Arial" panose="020B0604020202020204" pitchFamily="34" charset="0"/>
              <a:buChar char="•"/>
            </a:pPr>
            <a:r>
              <a:rPr lang="en-IN" sz="1800" dirty="0">
                <a:effectLst/>
                <a:latin typeface="LiberationSerif"/>
              </a:rPr>
              <a:t>Most bacterial genomes consist of a single circular DNA molecule.</a:t>
            </a:r>
          </a:p>
          <a:p>
            <a:pPr marL="285750" indent="-285750">
              <a:buFont typeface="Arial" panose="020B0604020202020204" pitchFamily="34" charset="0"/>
              <a:buChar char="•"/>
            </a:pPr>
            <a:r>
              <a:rPr lang="en-IN" sz="1800" dirty="0">
                <a:effectLst/>
                <a:latin typeface="LiberationSerif"/>
              </a:rPr>
              <a:t>In circular bacterial chromosomes, the DNA does not exist in an open, relaxed circle; the 3 million to 4 million base pairs of DNA found in a typical bacterial genome would be much too large in this state to fit into a bacterial cell. </a:t>
            </a:r>
          </a:p>
          <a:p>
            <a:pPr marL="285750" indent="-285750">
              <a:buFont typeface="Arial" panose="020B0604020202020204" pitchFamily="34" charset="0"/>
              <a:buChar char="•"/>
            </a:pPr>
            <a:r>
              <a:rPr lang="en-IN" sz="1800" dirty="0">
                <a:effectLst/>
                <a:latin typeface="LiberationSerif"/>
              </a:rPr>
              <a:t>Unlike eukaryotic DNA, bacterial DNA is not attached to histone proteins, but bacterial DNA is associated with a number of proteins that help to compact it. </a:t>
            </a:r>
            <a:endParaRPr lang="en-IN" dirty="0"/>
          </a:p>
          <a:p>
            <a:pPr marL="285750" indent="-285750">
              <a:buFont typeface="Arial" panose="020B0604020202020204" pitchFamily="34" charset="0"/>
              <a:buChar char="•"/>
            </a:pPr>
            <a:r>
              <a:rPr lang="en-IN" sz="1800" dirty="0">
                <a:effectLst/>
                <a:latin typeface="LiberationSerif"/>
              </a:rPr>
              <a:t>When a bacterial cell is viewed with an electron microscope, its DNA frequently appears as a distinct clump, called the </a:t>
            </a:r>
            <a:r>
              <a:rPr lang="en-IN" sz="1800" b="1" i="1" dirty="0">
                <a:solidFill>
                  <a:srgbClr val="0000ED"/>
                </a:solidFill>
                <a:effectLst/>
                <a:latin typeface="LiberationSerif"/>
              </a:rPr>
              <a:t>nucleoid</a:t>
            </a:r>
            <a:r>
              <a:rPr lang="en-IN" sz="1800" dirty="0">
                <a:effectLst/>
                <a:latin typeface="LiberationSerif"/>
              </a:rPr>
              <a:t>, which is confined to a definite region of the cytoplasm. </a:t>
            </a:r>
          </a:p>
          <a:p>
            <a:pPr marL="285750" indent="-285750">
              <a:buFont typeface="Arial" panose="020B0604020202020204" pitchFamily="34" charset="0"/>
              <a:buChar char="•"/>
            </a:pPr>
            <a:r>
              <a:rPr lang="en-IN" sz="1800" dirty="0">
                <a:effectLst/>
                <a:latin typeface="LiberationSerif"/>
              </a:rPr>
              <a:t>Many bacteria contain additional DNA in the form of small circular molecules called plasmids, which replicate independently of the chromosome.</a:t>
            </a:r>
            <a:endParaRPr lang="en-IN" dirty="0"/>
          </a:p>
        </p:txBody>
      </p:sp>
      <p:pic>
        <p:nvPicPr>
          <p:cNvPr id="5" name="Picture 4">
            <a:extLst>
              <a:ext uri="{FF2B5EF4-FFF2-40B4-BE49-F238E27FC236}">
                <a16:creationId xmlns:a16="http://schemas.microsoft.com/office/drawing/2014/main" id="{00C45CC6-08D4-00F2-A456-48BDB7E82310}"/>
              </a:ext>
            </a:extLst>
          </p:cNvPr>
          <p:cNvPicPr>
            <a:picLocks noChangeAspect="1"/>
          </p:cNvPicPr>
          <p:nvPr/>
        </p:nvPicPr>
        <p:blipFill rotWithShape="1">
          <a:blip r:embed="rId2"/>
          <a:srcRect l="61934" t="23503" r="5206" b="53130"/>
          <a:stretch/>
        </p:blipFill>
        <p:spPr>
          <a:xfrm>
            <a:off x="1177158" y="3699641"/>
            <a:ext cx="6159062" cy="2737360"/>
          </a:xfrm>
          <a:prstGeom prst="rect">
            <a:avLst/>
          </a:prstGeom>
        </p:spPr>
      </p:pic>
    </p:spTree>
    <p:extLst>
      <p:ext uri="{BB962C8B-B14F-4D97-AF65-F5344CB8AC3E}">
        <p14:creationId xmlns:p14="http://schemas.microsoft.com/office/powerpoint/2010/main" val="3085533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518AC72-4FC7-ABB6-B565-D4427D87E08B}"/>
              </a:ext>
            </a:extLst>
          </p:cNvPr>
          <p:cNvSpPr txBox="1"/>
          <p:nvPr/>
        </p:nvSpPr>
        <p:spPr>
          <a:xfrm>
            <a:off x="704193" y="336331"/>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1E5A1965-90B3-2C1E-E55B-340185C20434}"/>
              </a:ext>
            </a:extLst>
          </p:cNvPr>
          <p:cNvSpPr txBox="1"/>
          <p:nvPr/>
        </p:nvSpPr>
        <p:spPr>
          <a:xfrm>
            <a:off x="289034" y="144482"/>
            <a:ext cx="8150773" cy="2123658"/>
          </a:xfrm>
          <a:prstGeom prst="rect">
            <a:avLst/>
          </a:prstGeom>
          <a:noFill/>
        </p:spPr>
        <p:txBody>
          <a:bodyPr wrap="square">
            <a:spAutoFit/>
          </a:bodyPr>
          <a:lstStyle/>
          <a:p>
            <a:r>
              <a:rPr lang="en-IN" sz="2400" b="1" dirty="0">
                <a:solidFill>
                  <a:srgbClr val="680038"/>
                </a:solidFill>
                <a:effectLst/>
                <a:latin typeface="LiberationSerif"/>
              </a:rPr>
              <a:t>Eukaryotic Chromosomes </a:t>
            </a:r>
            <a:endParaRPr lang="en-IN" dirty="0"/>
          </a:p>
          <a:p>
            <a:pPr marL="285750" indent="-285750">
              <a:buFont typeface="Arial" panose="020B0604020202020204" pitchFamily="34" charset="0"/>
              <a:buChar char="•"/>
            </a:pPr>
            <a:r>
              <a:rPr lang="en-IN" sz="1800" dirty="0">
                <a:effectLst/>
                <a:latin typeface="LiberationSerif"/>
              </a:rPr>
              <a:t>Each eukaryotic chromosome consists of a single, extremely long linear molecule of DNA. </a:t>
            </a:r>
          </a:p>
          <a:p>
            <a:pPr marL="285750" indent="-285750">
              <a:buFont typeface="Arial" panose="020B0604020202020204" pitchFamily="34" charset="0"/>
              <a:buChar char="•"/>
            </a:pPr>
            <a:r>
              <a:rPr lang="en-IN" sz="1800" dirty="0">
                <a:effectLst/>
                <a:latin typeface="LiberationSerif"/>
              </a:rPr>
              <a:t>The chromosomes are in an elongated, relatively uncondensed state during interphase.</a:t>
            </a:r>
          </a:p>
          <a:p>
            <a:pPr marL="285750" indent="-285750">
              <a:buFont typeface="Arial" panose="020B0604020202020204" pitchFamily="34" charset="0"/>
              <a:buChar char="•"/>
            </a:pPr>
            <a:r>
              <a:rPr lang="en-IN" dirty="0">
                <a:latin typeface="LiberationSerif"/>
              </a:rPr>
              <a:t>T</a:t>
            </a:r>
            <a:r>
              <a:rPr lang="en-IN" sz="1800" dirty="0">
                <a:effectLst/>
                <a:latin typeface="LiberationSerif"/>
              </a:rPr>
              <a:t>he packing of eukaryotic DNA is not static, but changes regularly in response to cellular processes. </a:t>
            </a:r>
            <a:endParaRPr lang="en-IN" dirty="0"/>
          </a:p>
        </p:txBody>
      </p:sp>
      <p:sp>
        <p:nvSpPr>
          <p:cNvPr id="6" name="TextBox 5">
            <a:extLst>
              <a:ext uri="{FF2B5EF4-FFF2-40B4-BE49-F238E27FC236}">
                <a16:creationId xmlns:a16="http://schemas.microsoft.com/office/drawing/2014/main" id="{9143E0B5-0C94-6D33-097B-A3B918D2FC64}"/>
              </a:ext>
            </a:extLst>
          </p:cNvPr>
          <p:cNvSpPr txBox="1"/>
          <p:nvPr/>
        </p:nvSpPr>
        <p:spPr>
          <a:xfrm>
            <a:off x="289033" y="2268140"/>
            <a:ext cx="8854967" cy="4770537"/>
          </a:xfrm>
          <a:prstGeom prst="rect">
            <a:avLst/>
          </a:prstGeom>
          <a:noFill/>
        </p:spPr>
        <p:txBody>
          <a:bodyPr wrap="square">
            <a:spAutoFit/>
          </a:bodyPr>
          <a:lstStyle/>
          <a:p>
            <a:r>
              <a:rPr lang="en-IN" sz="1600" b="1" dirty="0">
                <a:solidFill>
                  <a:srgbClr val="680038"/>
                </a:solidFill>
                <a:effectLst/>
                <a:latin typeface="LiberationSerif"/>
              </a:rPr>
              <a:t>CHROMATIN </a:t>
            </a:r>
          </a:p>
          <a:p>
            <a:pPr marL="285750" indent="-285750">
              <a:buFont typeface="Arial" panose="020B0604020202020204" pitchFamily="34" charset="0"/>
              <a:buChar char="•"/>
            </a:pPr>
            <a:r>
              <a:rPr lang="en-IN" sz="1800" dirty="0">
                <a:effectLst/>
                <a:latin typeface="LiberationSerif"/>
              </a:rPr>
              <a:t>Eukaryotic DNA in the cell is closely associated with proteins. </a:t>
            </a:r>
          </a:p>
          <a:p>
            <a:pPr marL="285750" indent="-285750">
              <a:buFont typeface="Arial" panose="020B0604020202020204" pitchFamily="34" charset="0"/>
              <a:buChar char="•"/>
            </a:pPr>
            <a:r>
              <a:rPr lang="en-IN" sz="1800" dirty="0">
                <a:effectLst/>
                <a:latin typeface="LiberationSerif"/>
              </a:rPr>
              <a:t>This complex of DNA and proteins is called </a:t>
            </a:r>
            <a:r>
              <a:rPr lang="en-IN" sz="1800" i="1" dirty="0">
                <a:effectLst/>
                <a:latin typeface="LiberationSerif"/>
              </a:rPr>
              <a:t>chromatin</a:t>
            </a:r>
            <a:r>
              <a:rPr lang="en-IN" sz="1800" dirty="0">
                <a:effectLst/>
                <a:latin typeface="LiberationSerif"/>
              </a:rPr>
              <a:t>. </a:t>
            </a:r>
          </a:p>
          <a:p>
            <a:pPr marL="285750" indent="-285750">
              <a:buFont typeface="Arial" panose="020B0604020202020204" pitchFamily="34" charset="0"/>
              <a:buChar char="•"/>
            </a:pPr>
            <a:r>
              <a:rPr lang="en-IN" sz="1800" dirty="0">
                <a:effectLst/>
                <a:latin typeface="LiberationSerif"/>
              </a:rPr>
              <a:t>The two basic types of chromatin are </a:t>
            </a:r>
            <a:r>
              <a:rPr lang="en-IN" sz="1800" b="1" i="1" dirty="0">
                <a:solidFill>
                  <a:srgbClr val="0000ED"/>
                </a:solidFill>
                <a:effectLst/>
                <a:latin typeface="LiberationSerif"/>
              </a:rPr>
              <a:t>euchromatin</a:t>
            </a:r>
            <a:r>
              <a:rPr lang="en-IN" sz="1800" dirty="0">
                <a:effectLst/>
                <a:latin typeface="LiberationSerif"/>
              </a:rPr>
              <a:t>, which undergoes the normal process of condensation and </a:t>
            </a:r>
            <a:r>
              <a:rPr lang="en-IN" sz="1800" dirty="0" err="1">
                <a:effectLst/>
                <a:latin typeface="LiberationSerif"/>
              </a:rPr>
              <a:t>decondensation</a:t>
            </a:r>
            <a:r>
              <a:rPr lang="en-IN" sz="1800" dirty="0">
                <a:effectLst/>
                <a:latin typeface="LiberationSerif"/>
              </a:rPr>
              <a:t> in the cell cycle, and </a:t>
            </a:r>
            <a:r>
              <a:rPr lang="en-IN" sz="1800" b="1" i="1" dirty="0">
                <a:solidFill>
                  <a:srgbClr val="0000ED"/>
                </a:solidFill>
                <a:effectLst/>
                <a:latin typeface="LiberationSerif"/>
              </a:rPr>
              <a:t>heterochromatin</a:t>
            </a:r>
            <a:r>
              <a:rPr lang="en-IN" sz="1800" dirty="0">
                <a:effectLst/>
                <a:latin typeface="LiberationSerif"/>
              </a:rPr>
              <a:t>, which remains in a highly condensed state throughout the cell cycle, even during interphase. </a:t>
            </a:r>
          </a:p>
          <a:p>
            <a:pPr marL="285750" indent="-285750">
              <a:buFont typeface="Arial" panose="020B0604020202020204" pitchFamily="34" charset="0"/>
              <a:buChar char="•"/>
            </a:pPr>
            <a:r>
              <a:rPr lang="en-IN" sz="1800" dirty="0">
                <a:effectLst/>
                <a:latin typeface="LiberationSerif"/>
              </a:rPr>
              <a:t>Euchromatin constitutes the majority of the chromosomal material and is where most transcription takes place. </a:t>
            </a:r>
          </a:p>
          <a:p>
            <a:pPr marL="285750" indent="-285750">
              <a:buFont typeface="Arial" panose="020B0604020202020204" pitchFamily="34" charset="0"/>
              <a:buChar char="•"/>
            </a:pPr>
            <a:r>
              <a:rPr lang="en-IN" sz="1800" dirty="0">
                <a:effectLst/>
                <a:latin typeface="LiberationSerif"/>
              </a:rPr>
              <a:t>All chromosomes have permanent heterochromatin (called </a:t>
            </a:r>
            <a:r>
              <a:rPr lang="en-IN" sz="1800" i="1" dirty="0">
                <a:effectLst/>
                <a:latin typeface="LiberationSerif"/>
              </a:rPr>
              <a:t>constitutive heterochromatin</a:t>
            </a:r>
            <a:r>
              <a:rPr lang="en-IN" sz="1800" dirty="0">
                <a:effectLst/>
                <a:latin typeface="LiberationSerif"/>
              </a:rPr>
              <a:t>) at the centromeres and telomeres; the Y chromosome also consists largely of constitutive heterochromatin. </a:t>
            </a:r>
          </a:p>
          <a:p>
            <a:pPr marL="285750" indent="-285750">
              <a:buFont typeface="Arial" panose="020B0604020202020204" pitchFamily="34" charset="0"/>
              <a:buChar char="•"/>
            </a:pPr>
            <a:r>
              <a:rPr lang="en-IN" sz="1800" dirty="0">
                <a:effectLst/>
                <a:latin typeface="LiberationSerif"/>
              </a:rPr>
              <a:t>Heterochromatin may also occur during certain developmental stages; this material is referred to as </a:t>
            </a:r>
            <a:r>
              <a:rPr lang="en-IN" sz="1800" i="1" dirty="0">
                <a:effectLst/>
                <a:latin typeface="LiberationSerif"/>
              </a:rPr>
              <a:t>facultative heterochromatin</a:t>
            </a:r>
            <a:r>
              <a:rPr lang="en-IN" sz="1800" dirty="0">
                <a:effectLst/>
                <a:latin typeface="LiberationSerif"/>
              </a:rPr>
              <a:t>. </a:t>
            </a:r>
          </a:p>
          <a:p>
            <a:pPr marL="285750" indent="-285750">
              <a:buFont typeface="Arial" panose="020B0604020202020204" pitchFamily="34" charset="0"/>
              <a:buChar char="•"/>
            </a:pPr>
            <a:r>
              <a:rPr lang="en-IN" dirty="0">
                <a:latin typeface="LiberationSerif"/>
              </a:rPr>
              <a:t>H</a:t>
            </a:r>
            <a:r>
              <a:rPr lang="en-IN" sz="1800" dirty="0">
                <a:effectLst/>
                <a:latin typeface="LiberationSerif"/>
              </a:rPr>
              <a:t>eterochromatin is characterized by a general lack of transcription, the absence of crossing over, and replication late in the S phase. </a:t>
            </a:r>
            <a:endParaRPr lang="en-IN" dirty="0"/>
          </a:p>
          <a:p>
            <a:endParaRPr lang="en-IN" dirty="0"/>
          </a:p>
          <a:p>
            <a:endParaRPr lang="en-IN" dirty="0"/>
          </a:p>
        </p:txBody>
      </p:sp>
    </p:spTree>
    <p:extLst>
      <p:ext uri="{BB962C8B-B14F-4D97-AF65-F5344CB8AC3E}">
        <p14:creationId xmlns:p14="http://schemas.microsoft.com/office/powerpoint/2010/main" val="3417476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168995-8B53-B1FE-422E-E46E7E5FED59}"/>
              </a:ext>
            </a:extLst>
          </p:cNvPr>
          <p:cNvSpPr txBox="1"/>
          <p:nvPr/>
        </p:nvSpPr>
        <p:spPr>
          <a:xfrm>
            <a:off x="367862" y="2274838"/>
            <a:ext cx="8408276" cy="2308324"/>
          </a:xfrm>
          <a:prstGeom prst="rect">
            <a:avLst/>
          </a:prstGeom>
          <a:noFill/>
        </p:spPr>
        <p:txBody>
          <a:bodyPr wrap="square">
            <a:spAutoFit/>
          </a:bodyPr>
          <a:lstStyle/>
          <a:p>
            <a:pPr marL="285750" indent="-285750">
              <a:buFont typeface="Arial" panose="020B0604020202020204" pitchFamily="34" charset="0"/>
              <a:buChar char="•"/>
            </a:pPr>
            <a:r>
              <a:rPr lang="en-IN" sz="1800" dirty="0">
                <a:effectLst/>
                <a:latin typeface="LiberationSerif"/>
              </a:rPr>
              <a:t>The most abundant proteins in chromatin are the </a:t>
            </a:r>
            <a:r>
              <a:rPr lang="en-IN" sz="1800" i="1" dirty="0">
                <a:effectLst/>
                <a:latin typeface="LiberationSerif"/>
              </a:rPr>
              <a:t>histones</a:t>
            </a:r>
            <a:r>
              <a:rPr lang="en-IN" sz="1800" dirty="0">
                <a:effectLst/>
                <a:latin typeface="LiberationSerif"/>
              </a:rPr>
              <a:t>, which are small, positively charged proteins of five major types: H1, H2A, H2B, H3, and H4. </a:t>
            </a:r>
          </a:p>
          <a:p>
            <a:pPr marL="285750" indent="-285750">
              <a:buFont typeface="Arial" panose="020B0604020202020204" pitchFamily="34" charset="0"/>
              <a:buChar char="•"/>
            </a:pPr>
            <a:r>
              <a:rPr lang="en-IN" sz="1800" dirty="0">
                <a:effectLst/>
                <a:latin typeface="LiberationSerif"/>
              </a:rPr>
              <a:t>All histones have a high percentage of arginine and lysine, positively charged amino acids that give the histones a net positive charge. These positive charges attract the negative charges on the phosphates of DNA; this attraction holds the DNA in contact with the histones. </a:t>
            </a:r>
          </a:p>
          <a:p>
            <a:endParaRPr lang="en-IN" dirty="0">
              <a:latin typeface="LiberationSerif"/>
            </a:endParaRPr>
          </a:p>
          <a:p>
            <a:endParaRPr lang="en-IN" sz="1800" dirty="0">
              <a:effectLst/>
              <a:latin typeface="LiberationSerif"/>
            </a:endParaRPr>
          </a:p>
        </p:txBody>
      </p:sp>
    </p:spTree>
    <p:extLst>
      <p:ext uri="{BB962C8B-B14F-4D97-AF65-F5344CB8AC3E}">
        <p14:creationId xmlns:p14="http://schemas.microsoft.com/office/powerpoint/2010/main" val="369511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1E94F5-4A18-0DF6-9F19-6839FC91C019}"/>
              </a:ext>
            </a:extLst>
          </p:cNvPr>
          <p:cNvSpPr txBox="1"/>
          <p:nvPr/>
        </p:nvSpPr>
        <p:spPr>
          <a:xfrm>
            <a:off x="189187" y="107245"/>
            <a:ext cx="8765626" cy="3416320"/>
          </a:xfrm>
          <a:prstGeom prst="rect">
            <a:avLst/>
          </a:prstGeom>
          <a:noFill/>
        </p:spPr>
        <p:txBody>
          <a:bodyPr wrap="square">
            <a:spAutoFit/>
          </a:bodyPr>
          <a:lstStyle/>
          <a:p>
            <a:r>
              <a:rPr lang="en-IN" sz="1800" b="1" dirty="0">
                <a:solidFill>
                  <a:srgbClr val="680038"/>
                </a:solidFill>
                <a:effectLst/>
                <a:latin typeface="LiberationSerif"/>
              </a:rPr>
              <a:t>THE NUCLEOSOME </a:t>
            </a:r>
          </a:p>
          <a:p>
            <a:pPr marL="285750" indent="-285750">
              <a:buFont typeface="Arial" panose="020B0604020202020204" pitchFamily="34" charset="0"/>
              <a:buChar char="•"/>
            </a:pPr>
            <a:r>
              <a:rPr lang="en-IN" sz="1800" dirty="0">
                <a:effectLst/>
                <a:latin typeface="LiberationSerif"/>
              </a:rPr>
              <a:t>Chromatin has a highly complex structure with several levels of organization.</a:t>
            </a:r>
          </a:p>
          <a:p>
            <a:pPr marL="285750" indent="-285750">
              <a:buFont typeface="Arial" panose="020B0604020202020204" pitchFamily="34" charset="0"/>
              <a:buChar char="•"/>
            </a:pPr>
            <a:r>
              <a:rPr lang="en-IN" sz="1800" dirty="0">
                <a:effectLst/>
                <a:latin typeface="LiberationSerif"/>
              </a:rPr>
              <a:t>At a more complex level, the DNA molecule is closely associated with proteins and is highly folded to produce a chromosome. </a:t>
            </a:r>
          </a:p>
          <a:p>
            <a:pPr marL="285750" indent="-285750">
              <a:buFont typeface="Arial" panose="020B0604020202020204" pitchFamily="34" charset="0"/>
              <a:buChar char="•"/>
            </a:pPr>
            <a:r>
              <a:rPr lang="en-IN" sz="1800" dirty="0">
                <a:effectLst/>
                <a:latin typeface="LiberationSerif"/>
              </a:rPr>
              <a:t>When chromatin is isolated from the nucleus of a cell and viewed with an electron microscope, it frequently looks like beads on a string </a:t>
            </a:r>
            <a:endParaRPr lang="en-IN" dirty="0"/>
          </a:p>
          <a:p>
            <a:pPr marL="285750" indent="-285750">
              <a:buFont typeface="Arial" panose="020B0604020202020204" pitchFamily="34" charset="0"/>
              <a:buChar char="•"/>
            </a:pPr>
            <a:r>
              <a:rPr lang="en-IN" sz="1800" dirty="0">
                <a:effectLst/>
                <a:latin typeface="LiberationSerif"/>
              </a:rPr>
              <a:t>The core of protein and DNA produced by digestion with nuclease enzymes is the simplest level of chromatin structure, the </a:t>
            </a:r>
            <a:r>
              <a:rPr lang="en-IN" sz="1800" b="1" i="1" dirty="0">
                <a:solidFill>
                  <a:srgbClr val="0000ED"/>
                </a:solidFill>
                <a:effectLst/>
                <a:latin typeface="LiberationSerif"/>
              </a:rPr>
              <a:t>nucleosome</a:t>
            </a:r>
            <a:r>
              <a:rPr lang="en-IN" sz="1800" dirty="0">
                <a:effectLst/>
                <a:latin typeface="LiberationSerif"/>
              </a:rPr>
              <a:t>. </a:t>
            </a:r>
          </a:p>
          <a:p>
            <a:pPr marL="285750" indent="-285750">
              <a:buFont typeface="Arial" panose="020B0604020202020204" pitchFamily="34" charset="0"/>
              <a:buChar char="•"/>
            </a:pPr>
            <a:r>
              <a:rPr lang="en-IN" sz="1800" dirty="0">
                <a:effectLst/>
                <a:latin typeface="LiberationSerif"/>
              </a:rPr>
              <a:t>The nucleosome is a core particle consisting of DNA wrapped about two times around an octamer of eight histone proteins (two copies each of H2A, H2B, H3, and H4), much like thread wound around a spool. </a:t>
            </a:r>
          </a:p>
          <a:p>
            <a:pPr marL="285750" indent="-285750">
              <a:buFont typeface="Arial" panose="020B0604020202020204" pitchFamily="34" charset="0"/>
              <a:buChar char="•"/>
            </a:pPr>
            <a:r>
              <a:rPr lang="en-IN" sz="1800" dirty="0">
                <a:effectLst/>
                <a:latin typeface="LiberationSerif"/>
              </a:rPr>
              <a:t>The DNA in direct contact with the histone octamer is between 145 and 147 bp in length. </a:t>
            </a:r>
            <a:endParaRPr lang="en-IN" dirty="0"/>
          </a:p>
        </p:txBody>
      </p:sp>
      <p:pic>
        <p:nvPicPr>
          <p:cNvPr id="5" name="Picture 4">
            <a:extLst>
              <a:ext uri="{FF2B5EF4-FFF2-40B4-BE49-F238E27FC236}">
                <a16:creationId xmlns:a16="http://schemas.microsoft.com/office/drawing/2014/main" id="{469C2D37-D7CD-FF4C-2BCC-4B890D330477}"/>
              </a:ext>
            </a:extLst>
          </p:cNvPr>
          <p:cNvPicPr>
            <a:picLocks noChangeAspect="1"/>
          </p:cNvPicPr>
          <p:nvPr/>
        </p:nvPicPr>
        <p:blipFill rotWithShape="1">
          <a:blip r:embed="rId2"/>
          <a:srcRect l="64233" t="13549" r="6017" b="57674"/>
          <a:stretch/>
        </p:blipFill>
        <p:spPr>
          <a:xfrm>
            <a:off x="1187669" y="3376792"/>
            <a:ext cx="6600497" cy="3373963"/>
          </a:xfrm>
          <a:prstGeom prst="rect">
            <a:avLst/>
          </a:prstGeom>
        </p:spPr>
      </p:pic>
    </p:spTree>
    <p:extLst>
      <p:ext uri="{BB962C8B-B14F-4D97-AF65-F5344CB8AC3E}">
        <p14:creationId xmlns:p14="http://schemas.microsoft.com/office/powerpoint/2010/main" val="1895648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3F7844-C96F-C624-5AFB-2FBAF319FF17}"/>
              </a:ext>
            </a:extLst>
          </p:cNvPr>
          <p:cNvSpPr txBox="1"/>
          <p:nvPr/>
        </p:nvSpPr>
        <p:spPr>
          <a:xfrm>
            <a:off x="593833" y="1375440"/>
            <a:ext cx="7793421" cy="3139321"/>
          </a:xfrm>
          <a:prstGeom prst="rect">
            <a:avLst/>
          </a:prstGeom>
          <a:noFill/>
        </p:spPr>
        <p:txBody>
          <a:bodyPr wrap="square">
            <a:spAutoFit/>
          </a:bodyPr>
          <a:lstStyle/>
          <a:p>
            <a:pPr marL="285750" indent="-285750">
              <a:buFont typeface="Arial" panose="020B0604020202020204" pitchFamily="34" charset="0"/>
              <a:buChar char="•"/>
            </a:pPr>
            <a:r>
              <a:rPr lang="en-IN" sz="1800" dirty="0">
                <a:effectLst/>
                <a:latin typeface="LiberationSerif"/>
              </a:rPr>
              <a:t>The fifth type of histone, H1, is not a part of the nucleosome core particle, but plays an important role in nucleosome structure. </a:t>
            </a:r>
          </a:p>
          <a:p>
            <a:pPr marL="285750" indent="-285750">
              <a:buFont typeface="Arial" panose="020B0604020202020204" pitchFamily="34" charset="0"/>
              <a:buChar char="•"/>
            </a:pPr>
            <a:r>
              <a:rPr lang="en-IN" sz="1800" dirty="0">
                <a:effectLst/>
                <a:latin typeface="LiberationSerif"/>
              </a:rPr>
              <a:t>H1 binds to 20–22 bp of DNA where the DNA joins and leaves the histone octamer and helps to lock the DNA into place, acting as a clamp around the nucleosome. </a:t>
            </a:r>
          </a:p>
          <a:p>
            <a:pPr marL="285750" indent="-285750">
              <a:buFont typeface="Arial" panose="020B0604020202020204" pitchFamily="34" charset="0"/>
              <a:buChar char="•"/>
            </a:pPr>
            <a:r>
              <a:rPr lang="en-IN" sz="1800" dirty="0">
                <a:effectLst/>
                <a:latin typeface="LiberationSerif"/>
              </a:rPr>
              <a:t>Nucleosomes are located at regular intervals along the DNA molecule and are separated from one another by </a:t>
            </a:r>
            <a:r>
              <a:rPr lang="en-IN" sz="1800" b="1" i="1" dirty="0">
                <a:solidFill>
                  <a:srgbClr val="0000ED"/>
                </a:solidFill>
                <a:effectLst/>
                <a:latin typeface="LiberationSerif"/>
              </a:rPr>
              <a:t>linker DNA</a:t>
            </a:r>
            <a:r>
              <a:rPr lang="en-IN" sz="1800" dirty="0">
                <a:effectLst/>
                <a:latin typeface="LiberationSerif"/>
              </a:rPr>
              <a:t>, which varies in size among cell types; in most cells, linker DNA comprises from about 30 to 40 bp. </a:t>
            </a:r>
            <a:endParaRPr lang="en-IN" dirty="0"/>
          </a:p>
          <a:p>
            <a:pPr marL="285750" indent="-285750">
              <a:buFont typeface="Arial" panose="020B0604020202020204" pitchFamily="34" charset="0"/>
              <a:buChar char="•"/>
            </a:pPr>
            <a:r>
              <a:rPr lang="en-IN" sz="1800" dirty="0">
                <a:effectLst/>
                <a:latin typeface="LiberationSerif"/>
              </a:rPr>
              <a:t>Although histone proteins are not present in bacteria, archaea have two types of histones that are similar to the H3 and H4 histones found in eukaryotes. </a:t>
            </a:r>
            <a:endParaRPr lang="en-IN" dirty="0"/>
          </a:p>
          <a:p>
            <a:pPr marL="285750" indent="-285750">
              <a:buFont typeface="Arial" panose="020B0604020202020204" pitchFamily="34" charset="0"/>
              <a:buChar char="•"/>
            </a:pPr>
            <a:endParaRPr lang="en-IN" dirty="0"/>
          </a:p>
        </p:txBody>
      </p:sp>
    </p:spTree>
    <p:extLst>
      <p:ext uri="{BB962C8B-B14F-4D97-AF65-F5344CB8AC3E}">
        <p14:creationId xmlns:p14="http://schemas.microsoft.com/office/powerpoint/2010/main" val="14609868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025697-481B-224F-377E-6C2E8E9CC6B9}"/>
              </a:ext>
            </a:extLst>
          </p:cNvPr>
          <p:cNvPicPr>
            <a:picLocks noChangeAspect="1"/>
          </p:cNvPicPr>
          <p:nvPr/>
        </p:nvPicPr>
        <p:blipFill rotWithShape="1">
          <a:blip r:embed="rId2"/>
          <a:srcRect l="19878" t="15064" r="49020" b="14401"/>
          <a:stretch/>
        </p:blipFill>
        <p:spPr>
          <a:xfrm>
            <a:off x="1942545" y="315446"/>
            <a:ext cx="4615911" cy="6542554"/>
          </a:xfrm>
          <a:prstGeom prst="rect">
            <a:avLst/>
          </a:prstGeom>
        </p:spPr>
      </p:pic>
    </p:spTree>
    <p:extLst>
      <p:ext uri="{BB962C8B-B14F-4D97-AF65-F5344CB8AC3E}">
        <p14:creationId xmlns:p14="http://schemas.microsoft.com/office/powerpoint/2010/main" val="442559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6CFC1C-3BFE-8238-2BDB-EAA5F8E541B4}"/>
              </a:ext>
            </a:extLst>
          </p:cNvPr>
          <p:cNvSpPr txBox="1"/>
          <p:nvPr/>
        </p:nvSpPr>
        <p:spPr>
          <a:xfrm>
            <a:off x="646386" y="384417"/>
            <a:ext cx="7351986" cy="646331"/>
          </a:xfrm>
          <a:prstGeom prst="rect">
            <a:avLst/>
          </a:prstGeom>
          <a:noFill/>
        </p:spPr>
        <p:txBody>
          <a:bodyPr wrap="square">
            <a:spAutoFit/>
          </a:bodyPr>
          <a:lstStyle/>
          <a:p>
            <a:r>
              <a:rPr lang="en-IN" sz="1800" b="1" dirty="0">
                <a:solidFill>
                  <a:srgbClr val="680038"/>
                </a:solidFill>
                <a:effectLst/>
                <a:latin typeface="LiberationSerif"/>
              </a:rPr>
              <a:t>Eukaryotic Chromosomes Possess Centromeres </a:t>
            </a:r>
            <a:endParaRPr lang="en-IN" dirty="0"/>
          </a:p>
          <a:p>
            <a:r>
              <a:rPr lang="en-IN" sz="1800" b="1" dirty="0">
                <a:solidFill>
                  <a:srgbClr val="680038"/>
                </a:solidFill>
                <a:effectLst/>
                <a:latin typeface="LiberationSerif"/>
              </a:rPr>
              <a:t>and Telomeres </a:t>
            </a:r>
            <a:endParaRPr lang="en-IN" dirty="0"/>
          </a:p>
        </p:txBody>
      </p:sp>
      <p:sp>
        <p:nvSpPr>
          <p:cNvPr id="5" name="TextBox 4">
            <a:extLst>
              <a:ext uri="{FF2B5EF4-FFF2-40B4-BE49-F238E27FC236}">
                <a16:creationId xmlns:a16="http://schemas.microsoft.com/office/drawing/2014/main" id="{5F092DB4-8852-EC53-7E66-FDB8E3CE2CBD}"/>
              </a:ext>
            </a:extLst>
          </p:cNvPr>
          <p:cNvSpPr txBox="1"/>
          <p:nvPr/>
        </p:nvSpPr>
        <p:spPr>
          <a:xfrm>
            <a:off x="646385" y="1215526"/>
            <a:ext cx="7845973" cy="1292662"/>
          </a:xfrm>
          <a:prstGeom prst="rect">
            <a:avLst/>
          </a:prstGeom>
          <a:noFill/>
        </p:spPr>
        <p:txBody>
          <a:bodyPr wrap="square">
            <a:spAutoFit/>
          </a:bodyPr>
          <a:lstStyle/>
          <a:p>
            <a:r>
              <a:rPr lang="en-IN" sz="2400" b="1" dirty="0">
                <a:solidFill>
                  <a:srgbClr val="680038"/>
                </a:solidFill>
                <a:effectLst/>
                <a:latin typeface="LiberationSerif"/>
              </a:rPr>
              <a:t>Centromere Structure </a:t>
            </a:r>
            <a:endParaRPr lang="en-IN" dirty="0"/>
          </a:p>
          <a:p>
            <a:r>
              <a:rPr lang="en-IN" sz="1800" dirty="0">
                <a:effectLst/>
                <a:latin typeface="LiberationSerif"/>
              </a:rPr>
              <a:t>The centromere, a constricted region of the chromosome, is the attachment site for the kinetochore and for spindle microtubules; this chromosome structure is necessary for proper chromosome movement in mitosis and meiosis </a:t>
            </a:r>
            <a:endParaRPr lang="en-IN" dirty="0"/>
          </a:p>
        </p:txBody>
      </p:sp>
      <p:sp>
        <p:nvSpPr>
          <p:cNvPr id="7" name="TextBox 6">
            <a:extLst>
              <a:ext uri="{FF2B5EF4-FFF2-40B4-BE49-F238E27FC236}">
                <a16:creationId xmlns:a16="http://schemas.microsoft.com/office/drawing/2014/main" id="{86DC5A18-2A3A-9F45-5ED6-84E601A8684D}"/>
              </a:ext>
            </a:extLst>
          </p:cNvPr>
          <p:cNvSpPr txBox="1"/>
          <p:nvPr/>
        </p:nvSpPr>
        <p:spPr>
          <a:xfrm>
            <a:off x="562303" y="2692966"/>
            <a:ext cx="7845972" cy="2677656"/>
          </a:xfrm>
          <a:prstGeom prst="rect">
            <a:avLst/>
          </a:prstGeom>
          <a:noFill/>
        </p:spPr>
        <p:txBody>
          <a:bodyPr wrap="square">
            <a:spAutoFit/>
          </a:bodyPr>
          <a:lstStyle/>
          <a:p>
            <a:r>
              <a:rPr lang="en-IN" sz="2400" b="1" dirty="0">
                <a:solidFill>
                  <a:srgbClr val="680038"/>
                </a:solidFill>
                <a:effectLst/>
                <a:latin typeface="LiberationSerif"/>
              </a:rPr>
              <a:t>Telomere Structure </a:t>
            </a:r>
            <a:endParaRPr lang="en-IN" dirty="0"/>
          </a:p>
          <a:p>
            <a:pPr marL="285750" indent="-285750">
              <a:buFont typeface="Arial" panose="020B0604020202020204" pitchFamily="34" charset="0"/>
              <a:buChar char="•"/>
            </a:pPr>
            <a:r>
              <a:rPr lang="en-IN" sz="1800" dirty="0">
                <a:effectLst/>
                <a:latin typeface="LiberationSerif"/>
              </a:rPr>
              <a:t>Telomeres are the natural ends of a chromosome </a:t>
            </a:r>
            <a:endParaRPr lang="en-IN" dirty="0">
              <a:latin typeface="LiberationSerif"/>
            </a:endParaRPr>
          </a:p>
          <a:p>
            <a:pPr marL="285750" indent="-285750">
              <a:buFont typeface="Arial" panose="020B0604020202020204" pitchFamily="34" charset="0"/>
              <a:buChar char="•"/>
            </a:pPr>
            <a:r>
              <a:rPr lang="en-IN" sz="1800" dirty="0">
                <a:effectLst/>
                <a:latin typeface="LiberationSerif"/>
              </a:rPr>
              <a:t>These </a:t>
            </a:r>
            <a:r>
              <a:rPr lang="en-IN" sz="1800" b="1" i="1" dirty="0">
                <a:solidFill>
                  <a:srgbClr val="0000ED"/>
                </a:solidFill>
                <a:effectLst/>
                <a:latin typeface="LiberationSerif"/>
              </a:rPr>
              <a:t>telomeric sequences </a:t>
            </a:r>
            <a:r>
              <a:rPr lang="en-IN" sz="1800" dirty="0">
                <a:effectLst/>
                <a:latin typeface="LiberationSerif"/>
              </a:rPr>
              <a:t>usually consist of repeated units of a series of adenine or thymine nucleotides followed by several guanine nucleotides</a:t>
            </a:r>
            <a:endParaRPr lang="en-IN" dirty="0"/>
          </a:p>
          <a:p>
            <a:pPr marL="285750" indent="-285750">
              <a:buFont typeface="Arial" panose="020B0604020202020204" pitchFamily="34" charset="0"/>
              <a:buChar char="•"/>
            </a:pPr>
            <a:r>
              <a:rPr lang="en-IN" dirty="0">
                <a:latin typeface="LiberationSerif"/>
              </a:rPr>
              <a:t>R</a:t>
            </a:r>
            <a:r>
              <a:rPr lang="en-IN" sz="1800" dirty="0">
                <a:effectLst/>
                <a:latin typeface="LiberationSerif"/>
              </a:rPr>
              <a:t>epeating unit in human telomeres is 5′–TTAGGG–3′, which may be repeated from hundreds to thousands of times. </a:t>
            </a:r>
          </a:p>
          <a:p>
            <a:pPr marL="285750" indent="-285750">
              <a:buFont typeface="Arial" panose="020B0604020202020204" pitchFamily="34" charset="0"/>
              <a:buChar char="•"/>
            </a:pPr>
            <a:r>
              <a:rPr lang="en-IN" sz="1800" dirty="0">
                <a:effectLst/>
                <a:latin typeface="LiberationSerif"/>
              </a:rPr>
              <a:t>Special proteins bind to this G-rich single- stranded sequence, protecting the telomere from degradation and preventing the ends of chromosomes from sticking together. </a:t>
            </a:r>
            <a:endParaRPr lang="en-IN" dirty="0"/>
          </a:p>
        </p:txBody>
      </p:sp>
    </p:spTree>
    <p:extLst>
      <p:ext uri="{BB962C8B-B14F-4D97-AF65-F5344CB8AC3E}">
        <p14:creationId xmlns:p14="http://schemas.microsoft.com/office/powerpoint/2010/main" val="1788356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6751DBA-3785-5EC2-B443-7E07C019E3FA}"/>
              </a:ext>
            </a:extLst>
          </p:cNvPr>
          <p:cNvSpPr txBox="1"/>
          <p:nvPr/>
        </p:nvSpPr>
        <p:spPr>
          <a:xfrm>
            <a:off x="436178" y="283266"/>
            <a:ext cx="8529145" cy="5170646"/>
          </a:xfrm>
          <a:prstGeom prst="rect">
            <a:avLst/>
          </a:prstGeom>
          <a:noFill/>
        </p:spPr>
        <p:txBody>
          <a:bodyPr wrap="square">
            <a:spAutoFit/>
          </a:bodyPr>
          <a:lstStyle/>
          <a:p>
            <a:r>
              <a:rPr lang="en-IN" sz="2400" b="1" dirty="0">
                <a:solidFill>
                  <a:srgbClr val="680038"/>
                </a:solidFill>
                <a:effectLst/>
                <a:latin typeface="LiberationSerif"/>
              </a:rPr>
              <a:t>The Denaturation and Renaturation of DNA </a:t>
            </a:r>
            <a:endParaRPr lang="en-IN" dirty="0"/>
          </a:p>
          <a:p>
            <a:pPr marL="285750" indent="-285750">
              <a:buFont typeface="Arial" panose="020B0604020202020204" pitchFamily="34" charset="0"/>
              <a:buChar char="•"/>
            </a:pPr>
            <a:r>
              <a:rPr lang="en-IN" sz="1800" dirty="0">
                <a:effectLst/>
                <a:latin typeface="LiberationSerif"/>
              </a:rPr>
              <a:t>When double-stranded DNA in solution is heated, the hydrogen bonds that hold the two nucleotide strands together are weakened, and with enough heat, the two strands separate completely, a process called </a:t>
            </a:r>
            <a:r>
              <a:rPr lang="en-IN" sz="1800" b="1" i="1" dirty="0">
                <a:solidFill>
                  <a:srgbClr val="0000ED"/>
                </a:solidFill>
                <a:effectLst/>
                <a:latin typeface="LiberationSerif"/>
              </a:rPr>
              <a:t>denaturation </a:t>
            </a:r>
            <a:r>
              <a:rPr lang="en-IN" sz="1800" dirty="0">
                <a:effectLst/>
                <a:latin typeface="LiberationSerif"/>
              </a:rPr>
              <a:t>or </a:t>
            </a:r>
            <a:r>
              <a:rPr lang="en-IN" sz="1800" i="1" dirty="0">
                <a:effectLst/>
                <a:latin typeface="LiberationSerif"/>
              </a:rPr>
              <a:t>melting</a:t>
            </a:r>
            <a:r>
              <a:rPr lang="en-IN" sz="1800" dirty="0">
                <a:effectLst/>
                <a:latin typeface="LiberationSerif"/>
              </a:rPr>
              <a:t>. </a:t>
            </a:r>
          </a:p>
          <a:p>
            <a:pPr marL="285750" indent="-285750">
              <a:buFont typeface="Arial" panose="020B0604020202020204" pitchFamily="34" charset="0"/>
              <a:buChar char="•"/>
            </a:pPr>
            <a:r>
              <a:rPr lang="en-IN" dirty="0">
                <a:latin typeface="LiberationSerif"/>
              </a:rPr>
              <a:t>T</a:t>
            </a:r>
            <a:r>
              <a:rPr lang="en-IN" sz="1800" dirty="0">
                <a:effectLst/>
                <a:latin typeface="LiberationSerif"/>
              </a:rPr>
              <a:t>he temperature at which DNA denatures, called the </a:t>
            </a:r>
            <a:r>
              <a:rPr lang="en-IN" sz="1800" b="1" i="1" dirty="0">
                <a:solidFill>
                  <a:srgbClr val="0000ED"/>
                </a:solidFill>
                <a:effectLst/>
                <a:latin typeface="LiberationSerif"/>
              </a:rPr>
              <a:t>melting temperature </a:t>
            </a:r>
            <a:r>
              <a:rPr lang="en-IN" sz="1800" dirty="0">
                <a:effectLst/>
                <a:latin typeface="LiberationSerif"/>
              </a:rPr>
              <a:t>(</a:t>
            </a:r>
            <a:r>
              <a:rPr lang="en-IN" sz="1800" i="1" dirty="0">
                <a:effectLst/>
                <a:latin typeface="LiberationSerif"/>
              </a:rPr>
              <a:t>T</a:t>
            </a:r>
            <a:r>
              <a:rPr lang="en-IN" sz="1200" dirty="0">
                <a:effectLst/>
                <a:latin typeface="LiberationSerif"/>
              </a:rPr>
              <a:t>m</a:t>
            </a:r>
            <a:r>
              <a:rPr lang="en-IN" sz="1800" dirty="0">
                <a:effectLst/>
                <a:latin typeface="LiberationSerif"/>
              </a:rPr>
              <a:t>), depends on the base sequence of the particular sample of DNA: G–C base pairs have three hydrogen bonds, whereas A–T base pairs have only two, so the separation of G–C pairs requires more heat (energy) than does the separation of A–T pairs. </a:t>
            </a:r>
            <a:endParaRPr lang="en-IN" dirty="0"/>
          </a:p>
          <a:p>
            <a:pPr marL="285750" indent="-285750">
              <a:buFont typeface="Arial" panose="020B0604020202020204" pitchFamily="34" charset="0"/>
              <a:buChar char="•"/>
            </a:pPr>
            <a:r>
              <a:rPr lang="en-IN" sz="1800" dirty="0">
                <a:effectLst/>
                <a:latin typeface="LiberationSerif"/>
              </a:rPr>
              <a:t>The denaturation of DNA by heating is reversible: if single-stranded DNA is slowly cooled, single strands will collide and hydrogen bonds will form again between complementary base pairs, producing double-stranded DNA. This reaction is called </a:t>
            </a:r>
            <a:r>
              <a:rPr lang="en-IN" sz="1800" b="1" i="1" dirty="0">
                <a:solidFill>
                  <a:srgbClr val="0000ED"/>
                </a:solidFill>
                <a:effectLst/>
                <a:latin typeface="LiberationSerif"/>
              </a:rPr>
              <a:t>renaturation </a:t>
            </a:r>
            <a:r>
              <a:rPr lang="en-IN" sz="1800" dirty="0">
                <a:effectLst/>
                <a:latin typeface="LiberationSerif"/>
              </a:rPr>
              <a:t>or </a:t>
            </a:r>
            <a:r>
              <a:rPr lang="en-IN" sz="1800" i="1" dirty="0">
                <a:effectLst/>
                <a:latin typeface="LiberationSerif"/>
              </a:rPr>
              <a:t>reannealing</a:t>
            </a:r>
            <a:r>
              <a:rPr lang="en-IN" sz="1800" dirty="0">
                <a:effectLst/>
                <a:latin typeface="LiberationSerif"/>
              </a:rPr>
              <a:t>. </a:t>
            </a:r>
            <a:endParaRPr lang="en-IN" dirty="0"/>
          </a:p>
          <a:p>
            <a:pPr marL="285750" indent="-285750">
              <a:buFont typeface="Arial" panose="020B0604020202020204" pitchFamily="34" charset="0"/>
              <a:buChar char="•"/>
            </a:pPr>
            <a:r>
              <a:rPr lang="en-IN" sz="1800" dirty="0">
                <a:effectLst/>
                <a:latin typeface="LiberationSerif"/>
              </a:rPr>
              <a:t>Two single-stranded molecules of DNA from different sources, such as different organisms, will anneal if they are complementary; this process is termed </a:t>
            </a:r>
            <a:r>
              <a:rPr lang="en-IN" sz="1800" b="1" i="1" dirty="0">
                <a:solidFill>
                  <a:srgbClr val="0000ED"/>
                </a:solidFill>
                <a:effectLst/>
                <a:latin typeface="LiberationSerif"/>
              </a:rPr>
              <a:t>hybridization</a:t>
            </a:r>
            <a:r>
              <a:rPr lang="en-IN" sz="1800" dirty="0">
                <a:effectLst/>
                <a:latin typeface="LiberationSerif"/>
              </a:rPr>
              <a:t>. For hybridization to take place, the two strands from the different sources do not have to be complementary at all their bases—just at enough bases to hold the two strands together. </a:t>
            </a:r>
            <a:endParaRPr lang="en-IN" dirty="0"/>
          </a:p>
          <a:p>
            <a:pPr marL="285750" indent="-285750">
              <a:buFont typeface="Arial" panose="020B0604020202020204" pitchFamily="34" charset="0"/>
              <a:buChar char="•"/>
            </a:pPr>
            <a:endParaRPr lang="en-IN" dirty="0"/>
          </a:p>
        </p:txBody>
      </p:sp>
    </p:spTree>
    <p:extLst>
      <p:ext uri="{BB962C8B-B14F-4D97-AF65-F5344CB8AC3E}">
        <p14:creationId xmlns:p14="http://schemas.microsoft.com/office/powerpoint/2010/main" val="3976265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538CF8B-62A9-8314-CD7D-4B2D06E04914}"/>
              </a:ext>
            </a:extLst>
          </p:cNvPr>
          <p:cNvSpPr txBox="1"/>
          <p:nvPr/>
        </p:nvSpPr>
        <p:spPr>
          <a:xfrm>
            <a:off x="415158" y="223824"/>
            <a:ext cx="8413531" cy="6555641"/>
          </a:xfrm>
          <a:prstGeom prst="rect">
            <a:avLst/>
          </a:prstGeom>
          <a:noFill/>
        </p:spPr>
        <p:txBody>
          <a:bodyPr wrap="square">
            <a:spAutoFit/>
          </a:bodyPr>
          <a:lstStyle/>
          <a:p>
            <a:r>
              <a:rPr lang="en-IN" sz="2400" b="1" dirty="0">
                <a:solidFill>
                  <a:srgbClr val="680038"/>
                </a:solidFill>
                <a:effectLst/>
                <a:latin typeface="LiberationSerif"/>
              </a:rPr>
              <a:t>The Mitochondrial Genome </a:t>
            </a:r>
            <a:endParaRPr lang="en-IN" dirty="0"/>
          </a:p>
          <a:p>
            <a:pPr marL="285750" indent="-285750">
              <a:buFont typeface="Arial" panose="020B0604020202020204" pitchFamily="34" charset="0"/>
              <a:buChar char="•"/>
            </a:pPr>
            <a:r>
              <a:rPr lang="en-IN" dirty="0">
                <a:effectLst/>
                <a:latin typeface="LiberationSerif"/>
              </a:rPr>
              <a:t>In most animals and fungi, the entire mitochondrial genome exists on a single, double-stranded, highly coiled, circular DNA molecule, although there may be many copies of this genome in each cell. This circular mitochondrial DNA molecule is similar in structure to a bacterial chromosome. </a:t>
            </a:r>
          </a:p>
          <a:p>
            <a:pPr marL="285750" indent="-285750">
              <a:buFont typeface="Arial" panose="020B0604020202020204" pitchFamily="34" charset="0"/>
              <a:buChar char="•"/>
            </a:pPr>
            <a:r>
              <a:rPr lang="en-IN" dirty="0">
                <a:effectLst/>
                <a:latin typeface="LiberationSerif"/>
              </a:rPr>
              <a:t>Plant mitochondrial genomes often exist as a complex collection of multiple circular DNA molecules. Each mitochondrion contains multiple copies of the mitochondrial genome, and a cell may contain many mitochondria. </a:t>
            </a:r>
          </a:p>
          <a:p>
            <a:pPr marL="285750" indent="-285750">
              <a:buFont typeface="Arial" panose="020B0604020202020204" pitchFamily="34" charset="0"/>
              <a:buChar char="•"/>
            </a:pPr>
            <a:r>
              <a:rPr lang="en-IN" dirty="0">
                <a:effectLst/>
                <a:latin typeface="LiberationSerif"/>
              </a:rPr>
              <a:t>Like bacterial chromosomes, </a:t>
            </a:r>
            <a:r>
              <a:rPr lang="en-IN" dirty="0" err="1">
                <a:effectLst/>
                <a:latin typeface="LiberationSerif"/>
              </a:rPr>
              <a:t>mtDNA</a:t>
            </a:r>
            <a:r>
              <a:rPr lang="en-IN" dirty="0">
                <a:effectLst/>
                <a:latin typeface="LiberationSerif"/>
              </a:rPr>
              <a:t> lacks the histone proteins normally associated with eukaryotic nuclear DNA, although it is complexed with other proteins that have some histone-like properties. The guanine–cytosine (G–C) content of </a:t>
            </a:r>
            <a:r>
              <a:rPr lang="en-IN" dirty="0" err="1">
                <a:effectLst/>
                <a:latin typeface="LiberationSerif"/>
              </a:rPr>
              <a:t>mtDNA</a:t>
            </a:r>
            <a:r>
              <a:rPr lang="en-IN" dirty="0">
                <a:effectLst/>
                <a:latin typeface="LiberationSerif"/>
              </a:rPr>
              <a:t> is often sufficiently different from that of nuclear DNA that </a:t>
            </a:r>
            <a:r>
              <a:rPr lang="en-IN" dirty="0" err="1">
                <a:effectLst/>
                <a:latin typeface="LiberationSerif"/>
              </a:rPr>
              <a:t>mtDNA</a:t>
            </a:r>
            <a:r>
              <a:rPr lang="en-IN" dirty="0">
                <a:effectLst/>
                <a:latin typeface="LiberationSerif"/>
              </a:rPr>
              <a:t> can be separated from nuclear DNA by density-gradient centrifugation. </a:t>
            </a:r>
            <a:endParaRPr lang="en-IN" dirty="0"/>
          </a:p>
          <a:p>
            <a:pPr marL="285750" indent="-285750">
              <a:buFont typeface="Arial" panose="020B0604020202020204" pitchFamily="34" charset="0"/>
              <a:buChar char="•"/>
            </a:pPr>
            <a:r>
              <a:rPr lang="en-IN" dirty="0">
                <a:effectLst/>
                <a:latin typeface="LiberationSerif"/>
              </a:rPr>
              <a:t>The sizes of mitochondrial genomes of most species range from 15,000 bp to 65,000 bp, but those of a few species are much smaller (e.g., the genome of </a:t>
            </a:r>
            <a:r>
              <a:rPr lang="en-IN" i="1" dirty="0">
                <a:effectLst/>
                <a:latin typeface="LiberationSerif"/>
              </a:rPr>
              <a:t>Plasmodium falciparum</a:t>
            </a:r>
            <a:r>
              <a:rPr lang="en-IN" dirty="0">
                <a:effectLst/>
                <a:latin typeface="LiberationSerif"/>
              </a:rPr>
              <a:t>, the parasite that causes malaria, is only 6000 bp), while those of some plants are several million base pairs. </a:t>
            </a:r>
          </a:p>
          <a:p>
            <a:pPr marL="285750" indent="-285750">
              <a:buFont typeface="Arial" panose="020B0604020202020204" pitchFamily="34" charset="0"/>
              <a:buChar char="•"/>
            </a:pPr>
            <a:r>
              <a:rPr lang="en-IN" dirty="0">
                <a:effectLst/>
                <a:latin typeface="LiberationSerif"/>
              </a:rPr>
              <a:t>The number of genes is more constant than genome size: most species have only 40–50 genes. These genes encode five basic functions: respiration and oxidative phosphorylation, translation, transcription, RNA processing, and the import of proteins into the cell. Most of the variation in the size of mitochondrial genomes is due to differences in noncoding DNA sequences. </a:t>
            </a:r>
            <a:endParaRPr lang="en-IN" dirty="0"/>
          </a:p>
          <a:p>
            <a:endParaRPr lang="en-IN" dirty="0"/>
          </a:p>
        </p:txBody>
      </p:sp>
    </p:spTree>
    <p:extLst>
      <p:ext uri="{BB962C8B-B14F-4D97-AF65-F5344CB8AC3E}">
        <p14:creationId xmlns:p14="http://schemas.microsoft.com/office/powerpoint/2010/main" val="27577892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D4EDBB3-0493-4F4B-D987-F2D9E976EB99}"/>
              </a:ext>
            </a:extLst>
          </p:cNvPr>
          <p:cNvSpPr txBox="1"/>
          <p:nvPr/>
        </p:nvSpPr>
        <p:spPr>
          <a:xfrm>
            <a:off x="204952" y="146915"/>
            <a:ext cx="8497614" cy="3385542"/>
          </a:xfrm>
          <a:prstGeom prst="rect">
            <a:avLst/>
          </a:prstGeom>
          <a:noFill/>
        </p:spPr>
        <p:txBody>
          <a:bodyPr wrap="square">
            <a:spAutoFit/>
          </a:bodyPr>
          <a:lstStyle/>
          <a:p>
            <a:r>
              <a:rPr lang="en-IN" sz="1600" b="1" dirty="0">
                <a:solidFill>
                  <a:srgbClr val="680038"/>
                </a:solidFill>
                <a:effectLst/>
                <a:latin typeface="LiberationSerif"/>
              </a:rPr>
              <a:t>HUMAN </a:t>
            </a:r>
            <a:r>
              <a:rPr lang="en-IN" sz="1600" b="1" dirty="0" err="1">
                <a:solidFill>
                  <a:srgbClr val="680038"/>
                </a:solidFill>
                <a:effectLst/>
                <a:latin typeface="LiberationSerif"/>
              </a:rPr>
              <a:t>mtDNA</a:t>
            </a:r>
            <a:r>
              <a:rPr lang="en-IN" sz="1600" b="1" dirty="0">
                <a:solidFill>
                  <a:srgbClr val="680038"/>
                </a:solidFill>
                <a:effectLst/>
                <a:latin typeface="LiberationSerif"/>
              </a:rPr>
              <a:t> </a:t>
            </a:r>
          </a:p>
          <a:p>
            <a:r>
              <a:rPr lang="en-IN" sz="1800" dirty="0">
                <a:effectLst/>
                <a:latin typeface="LiberationSerif"/>
              </a:rPr>
              <a:t>Human </a:t>
            </a:r>
            <a:r>
              <a:rPr lang="en-IN" sz="1800" dirty="0" err="1">
                <a:effectLst/>
                <a:latin typeface="LiberationSerif"/>
              </a:rPr>
              <a:t>mtDNA</a:t>
            </a:r>
            <a:r>
              <a:rPr lang="en-IN" sz="1800" dirty="0">
                <a:effectLst/>
                <a:latin typeface="LiberationSerif"/>
              </a:rPr>
              <a:t> is a circular molecule encompassing 16,569 bp that encode 2 rRNAs, 22 tRNAs, and 13 proteins. The two nucleotide strands of the molecule differ in their base composition: the heavy (H) strand has more guanine nucleotides, whereas the light (L) strand has more cytosine nucleotides. The H strand is the template for both rRNAs, 14 of the 22 tRNAs, and 12 of the 13 proteins, whereas the L strand serves as the template for only 8 of the tRNAs and 1 protein. Human </a:t>
            </a:r>
            <a:r>
              <a:rPr lang="en-IN" sz="1800" dirty="0" err="1">
                <a:effectLst/>
                <a:latin typeface="LiberationSerif"/>
              </a:rPr>
              <a:t>mtDNA</a:t>
            </a:r>
            <a:r>
              <a:rPr lang="en-IN" sz="1800" dirty="0">
                <a:effectLst/>
                <a:latin typeface="LiberationSerif"/>
              </a:rPr>
              <a:t> is highly economical in its organization: there are few noncoding nucleotides between the genes, and almost all the mRNA transcribed from it encodes proteins. Human </a:t>
            </a:r>
            <a:r>
              <a:rPr lang="en-IN" sz="1800" dirty="0" err="1">
                <a:effectLst/>
                <a:latin typeface="LiberationSerif"/>
              </a:rPr>
              <a:t>mtDNA</a:t>
            </a:r>
            <a:r>
              <a:rPr lang="en-IN" sz="1800" dirty="0">
                <a:effectLst/>
                <a:latin typeface="LiberationSerif"/>
              </a:rPr>
              <a:t> also contains very little repetitive DNA. The one region of human </a:t>
            </a:r>
            <a:r>
              <a:rPr lang="en-IN" sz="1800" dirty="0" err="1">
                <a:effectLst/>
                <a:latin typeface="LiberationSerif"/>
              </a:rPr>
              <a:t>mtDNA</a:t>
            </a:r>
            <a:r>
              <a:rPr lang="en-IN" sz="1800" dirty="0">
                <a:effectLst/>
                <a:latin typeface="LiberationSerif"/>
              </a:rPr>
              <a:t> that does contain some noncoding nucleotides is the D loop. </a:t>
            </a:r>
            <a:endParaRPr lang="en-IN" dirty="0"/>
          </a:p>
          <a:p>
            <a:endParaRPr lang="en-IN" dirty="0"/>
          </a:p>
        </p:txBody>
      </p:sp>
      <p:pic>
        <p:nvPicPr>
          <p:cNvPr id="5" name="Picture 4">
            <a:extLst>
              <a:ext uri="{FF2B5EF4-FFF2-40B4-BE49-F238E27FC236}">
                <a16:creationId xmlns:a16="http://schemas.microsoft.com/office/drawing/2014/main" id="{693F346A-EDC2-DBCA-25DE-E49FB98B92DD}"/>
              </a:ext>
            </a:extLst>
          </p:cNvPr>
          <p:cNvPicPr>
            <a:picLocks noChangeAspect="1"/>
          </p:cNvPicPr>
          <p:nvPr/>
        </p:nvPicPr>
        <p:blipFill rotWithShape="1">
          <a:blip r:embed="rId2"/>
          <a:srcRect l="27045" t="13766" r="52806" b="55727"/>
          <a:stretch/>
        </p:blipFill>
        <p:spPr>
          <a:xfrm>
            <a:off x="2480440" y="3226919"/>
            <a:ext cx="3510455" cy="3321971"/>
          </a:xfrm>
          <a:prstGeom prst="rect">
            <a:avLst/>
          </a:prstGeom>
        </p:spPr>
      </p:pic>
    </p:spTree>
    <p:extLst>
      <p:ext uri="{BB962C8B-B14F-4D97-AF65-F5344CB8AC3E}">
        <p14:creationId xmlns:p14="http://schemas.microsoft.com/office/powerpoint/2010/main" val="1250948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105B253-FD6F-3E18-C16C-971D0D38BAC2}"/>
              </a:ext>
            </a:extLst>
          </p:cNvPr>
          <p:cNvSpPr txBox="1"/>
          <p:nvPr/>
        </p:nvSpPr>
        <p:spPr>
          <a:xfrm>
            <a:off x="289033" y="124710"/>
            <a:ext cx="8529145" cy="2000548"/>
          </a:xfrm>
          <a:prstGeom prst="rect">
            <a:avLst/>
          </a:prstGeom>
          <a:noFill/>
        </p:spPr>
        <p:txBody>
          <a:bodyPr wrap="square">
            <a:spAutoFit/>
          </a:bodyPr>
          <a:lstStyle/>
          <a:p>
            <a:r>
              <a:rPr lang="en-IN" sz="1600" b="1" dirty="0">
                <a:solidFill>
                  <a:srgbClr val="680038"/>
                </a:solidFill>
                <a:effectLst/>
                <a:latin typeface="LiberationSerif"/>
              </a:rPr>
              <a:t>YEAST </a:t>
            </a:r>
            <a:r>
              <a:rPr lang="en-IN" sz="1600" b="1" dirty="0" err="1">
                <a:solidFill>
                  <a:srgbClr val="680038"/>
                </a:solidFill>
                <a:effectLst/>
                <a:latin typeface="LiberationSerif"/>
              </a:rPr>
              <a:t>mtDNA</a:t>
            </a:r>
            <a:r>
              <a:rPr lang="en-IN" sz="1600" b="1" dirty="0">
                <a:solidFill>
                  <a:srgbClr val="680038"/>
                </a:solidFill>
                <a:effectLst/>
                <a:latin typeface="LiberationSerif"/>
              </a:rPr>
              <a:t> </a:t>
            </a:r>
          </a:p>
          <a:p>
            <a:r>
              <a:rPr lang="en-IN" sz="1800" dirty="0">
                <a:effectLst/>
                <a:latin typeface="LiberationSerif"/>
              </a:rPr>
              <a:t>The organization of yeast (</a:t>
            </a:r>
            <a:r>
              <a:rPr lang="en-IN" sz="1800" i="1" dirty="0">
                <a:effectLst/>
                <a:latin typeface="LiberationSerif"/>
              </a:rPr>
              <a:t>Saccharomyces cerevisiae</a:t>
            </a:r>
            <a:r>
              <a:rPr lang="en-IN" sz="1800" dirty="0">
                <a:effectLst/>
                <a:latin typeface="LiberationSerif"/>
              </a:rPr>
              <a:t>) </a:t>
            </a:r>
            <a:r>
              <a:rPr lang="en-IN" sz="1800" dirty="0" err="1">
                <a:effectLst/>
                <a:latin typeface="LiberationSerif"/>
              </a:rPr>
              <a:t>mtDNA</a:t>
            </a:r>
            <a:r>
              <a:rPr lang="en-IN" sz="1800" dirty="0">
                <a:effectLst/>
                <a:latin typeface="LiberationSerif"/>
              </a:rPr>
              <a:t> is quite different from that of human </a:t>
            </a:r>
            <a:r>
              <a:rPr lang="en-IN" sz="1800" dirty="0" err="1">
                <a:effectLst/>
                <a:latin typeface="LiberationSerif"/>
              </a:rPr>
              <a:t>mtDNA</a:t>
            </a:r>
            <a:r>
              <a:rPr lang="en-IN" sz="1800" dirty="0">
                <a:effectLst/>
                <a:latin typeface="LiberationSerif"/>
              </a:rPr>
              <a:t>. Although the yeast mitochondrial genome, with its 78,000 bp, is nearly five times as large, it encodes only six additional genes, for a total of 2 rRNAs, 25 tRNAs, and 16 proteins. Most of the extra DNA in the yeast mitochondrial genome consists of noncoding sequences found within and between genes. </a:t>
            </a:r>
            <a:endParaRPr lang="en-IN" dirty="0"/>
          </a:p>
          <a:p>
            <a:endParaRPr lang="en-IN" dirty="0"/>
          </a:p>
        </p:txBody>
      </p:sp>
      <p:pic>
        <p:nvPicPr>
          <p:cNvPr id="5" name="Picture 4">
            <a:extLst>
              <a:ext uri="{FF2B5EF4-FFF2-40B4-BE49-F238E27FC236}">
                <a16:creationId xmlns:a16="http://schemas.microsoft.com/office/drawing/2014/main" id="{B4025DBE-11B6-190F-15FE-EDBB5279552B}"/>
              </a:ext>
            </a:extLst>
          </p:cNvPr>
          <p:cNvPicPr>
            <a:picLocks noChangeAspect="1"/>
          </p:cNvPicPr>
          <p:nvPr/>
        </p:nvPicPr>
        <p:blipFill rotWithShape="1">
          <a:blip r:embed="rId2"/>
          <a:srcRect l="25152" t="15064" r="46045" b="37552"/>
          <a:stretch/>
        </p:blipFill>
        <p:spPr>
          <a:xfrm>
            <a:off x="2070538" y="1777250"/>
            <a:ext cx="4719145" cy="4852076"/>
          </a:xfrm>
          <a:prstGeom prst="rect">
            <a:avLst/>
          </a:prstGeom>
        </p:spPr>
      </p:pic>
    </p:spTree>
    <p:extLst>
      <p:ext uri="{BB962C8B-B14F-4D97-AF65-F5344CB8AC3E}">
        <p14:creationId xmlns:p14="http://schemas.microsoft.com/office/powerpoint/2010/main" val="4221322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B24608-EE7B-6D52-4D9D-283B5BDD6F22}"/>
              </a:ext>
            </a:extLst>
          </p:cNvPr>
          <p:cNvSpPr txBox="1"/>
          <p:nvPr/>
        </p:nvSpPr>
        <p:spPr>
          <a:xfrm>
            <a:off x="236482" y="109394"/>
            <a:ext cx="8833946" cy="2123658"/>
          </a:xfrm>
          <a:prstGeom prst="rect">
            <a:avLst/>
          </a:prstGeom>
          <a:noFill/>
        </p:spPr>
        <p:txBody>
          <a:bodyPr wrap="square">
            <a:spAutoFit/>
          </a:bodyPr>
          <a:lstStyle/>
          <a:p>
            <a:r>
              <a:rPr lang="en-IN" sz="2400" b="1" dirty="0">
                <a:solidFill>
                  <a:srgbClr val="680038"/>
                </a:solidFill>
                <a:effectLst/>
                <a:latin typeface="LiberationSerif"/>
              </a:rPr>
              <a:t>The Chloroplast Genome </a:t>
            </a:r>
            <a:endParaRPr lang="en-IN" dirty="0"/>
          </a:p>
          <a:p>
            <a:r>
              <a:rPr lang="en-IN" sz="1800" dirty="0">
                <a:effectLst/>
                <a:latin typeface="LiberationSerif"/>
              </a:rPr>
              <a:t>Among plants, the chloroplast genome ranges in size from 80,000 to 600,000 bp, but most chloroplast genomes range from 120,000 to 160,000 bp. Chloroplast DNA is usually a single, double-stranded DNA molecule that is circular, highly coiled, and lacks associated histone proteins. As in </a:t>
            </a:r>
            <a:r>
              <a:rPr lang="en-IN" sz="1800" dirty="0" err="1">
                <a:effectLst/>
                <a:latin typeface="LiberationSerif"/>
              </a:rPr>
              <a:t>mtDNA</a:t>
            </a:r>
            <a:r>
              <a:rPr lang="en-IN" sz="1800" dirty="0">
                <a:effectLst/>
                <a:latin typeface="LiberationSerif"/>
              </a:rPr>
              <a:t>, multiple copies of the chloroplast genome are found in each chloroplast, and there are multiple organelles per cell, so there are several hundred to several thousand copies of </a:t>
            </a:r>
            <a:r>
              <a:rPr lang="en-IN" sz="1800" dirty="0" err="1">
                <a:effectLst/>
                <a:latin typeface="LiberationSerif"/>
              </a:rPr>
              <a:t>cpDNA</a:t>
            </a:r>
            <a:r>
              <a:rPr lang="en-IN" sz="1800" dirty="0">
                <a:effectLst/>
                <a:latin typeface="LiberationSerif"/>
              </a:rPr>
              <a:t> in a typical plant cell. </a:t>
            </a:r>
            <a:endParaRPr lang="en-IN" dirty="0"/>
          </a:p>
        </p:txBody>
      </p:sp>
      <p:pic>
        <p:nvPicPr>
          <p:cNvPr id="5" name="Picture 4">
            <a:extLst>
              <a:ext uri="{FF2B5EF4-FFF2-40B4-BE49-F238E27FC236}">
                <a16:creationId xmlns:a16="http://schemas.microsoft.com/office/drawing/2014/main" id="{0E441EB8-5420-CC06-08AF-FB3827CB4326}"/>
              </a:ext>
            </a:extLst>
          </p:cNvPr>
          <p:cNvPicPr>
            <a:picLocks noChangeAspect="1"/>
          </p:cNvPicPr>
          <p:nvPr/>
        </p:nvPicPr>
        <p:blipFill rotWithShape="1">
          <a:blip r:embed="rId2"/>
          <a:srcRect l="23935" t="16539" r="45909" b="41176"/>
          <a:stretch/>
        </p:blipFill>
        <p:spPr>
          <a:xfrm>
            <a:off x="1912884" y="2233052"/>
            <a:ext cx="5080926" cy="4452889"/>
          </a:xfrm>
          <a:prstGeom prst="rect">
            <a:avLst/>
          </a:prstGeom>
        </p:spPr>
      </p:pic>
    </p:spTree>
    <p:extLst>
      <p:ext uri="{BB962C8B-B14F-4D97-AF65-F5344CB8AC3E}">
        <p14:creationId xmlns:p14="http://schemas.microsoft.com/office/powerpoint/2010/main" val="31273130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398</TotalTime>
  <Words>1795</Words>
  <Application>Microsoft Macintosh PowerPoint</Application>
  <PresentationFormat>On-screen Show (4:3)</PresentationFormat>
  <Paragraphs>67</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LiberationSerif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11</cp:revision>
  <dcterms:created xsi:type="dcterms:W3CDTF">2022-02-10T05:29:00Z</dcterms:created>
  <dcterms:modified xsi:type="dcterms:W3CDTF">2025-08-20T04:45:18Z</dcterms:modified>
</cp:coreProperties>
</file>