
<file path=[Content_Types].xml><?xml version="1.0" encoding="utf-8"?>
<Types xmlns="http://schemas.openxmlformats.org/package/2006/content-types">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4.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4610"/>
  </p:normalViewPr>
  <p:slideViewPr>
    <p:cSldViewPr snapToGrid="0" snapToObjects="1">
      <p:cViewPr varScale="1">
        <p:scale>
          <a:sx n="111" d="100"/>
          <a:sy n="111" d="100"/>
        </p:scale>
        <p:origin x="632"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lineChart>
        <c:grouping val="standard"/>
        <c:varyColors val="0"/>
        <c:ser>
          <c:idx val="0"/>
          <c:order val="0"/>
          <c:tx>
            <c:strRef>
              <c:f>Sheet1!$B$1</c:f>
              <c:strCache>
                <c:ptCount val="1"/>
                <c:pt idx="0">
                  <c:v>Block temperature (°C)</c:v>
                </c:pt>
              </c:strCache>
            </c:strRef>
          </c:tx>
          <c:spPr>
            <a:ln w="31750" cap="flat">
              <a:solidFill>
                <a:srgbClr val="0A6E76"/>
              </a:solidFill>
              <a:prstDash val="solid"/>
              <a:round/>
            </a:ln>
            <a:effectLst/>
          </c:spPr>
          <c:marker>
            <c:symbol val="none"/>
          </c:marker>
          <c:cat>
            <c:strRef>
              <c:f>Sheet1!$A$2:$A$19</c:f>
              <c:strCache>
                <c:ptCount val="18"/>
                <c:pt idx="0">
                  <c:v>start</c:v>
                </c:pt>
              </c:strCache>
            </c:strRef>
          </c:cat>
          <c:val>
            <c:numRef>
              <c:f>Sheet1!$B$2:$B$19</c:f>
              <c:numCache>
                <c:formatCode>General</c:formatCode>
                <c:ptCount val="18"/>
                <c:pt idx="0">
                  <c:v>95</c:v>
                </c:pt>
                <c:pt idx="1">
                  <c:v>95</c:v>
                </c:pt>
                <c:pt idx="2">
                  <c:v>55</c:v>
                </c:pt>
                <c:pt idx="3">
                  <c:v>55</c:v>
                </c:pt>
                <c:pt idx="4">
                  <c:v>72</c:v>
                </c:pt>
                <c:pt idx="5">
                  <c:v>72</c:v>
                </c:pt>
                <c:pt idx="6">
                  <c:v>95</c:v>
                </c:pt>
                <c:pt idx="7">
                  <c:v>95</c:v>
                </c:pt>
                <c:pt idx="8">
                  <c:v>55</c:v>
                </c:pt>
                <c:pt idx="9">
                  <c:v>55</c:v>
                </c:pt>
                <c:pt idx="10">
                  <c:v>72</c:v>
                </c:pt>
                <c:pt idx="11">
                  <c:v>72</c:v>
                </c:pt>
                <c:pt idx="12">
                  <c:v>95</c:v>
                </c:pt>
                <c:pt idx="13">
                  <c:v>95</c:v>
                </c:pt>
                <c:pt idx="14">
                  <c:v>55</c:v>
                </c:pt>
                <c:pt idx="15">
                  <c:v>55</c:v>
                </c:pt>
                <c:pt idx="16">
                  <c:v>72</c:v>
                </c:pt>
                <c:pt idx="17">
                  <c:v>72</c:v>
                </c:pt>
              </c:numCache>
            </c:numRef>
          </c:val>
          <c:smooth val="0"/>
          <c:extLst>
            <c:ext xmlns:c16="http://schemas.microsoft.com/office/drawing/2014/chart" uri="{C3380CC4-5D6E-409C-BE32-E72D297353CC}">
              <c16:uniqueId val="{00000000-B05F-B14C-88E8-E735DDE77184}"/>
            </c:ext>
          </c:extLst>
        </c:ser>
        <c:dLbls>
          <c:showLegendKey val="0"/>
          <c:showVal val="0"/>
          <c:showCatName val="0"/>
          <c:showSerName val="0"/>
          <c:showPercent val="0"/>
          <c:showBubbleSize val="0"/>
        </c:dLbls>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900" b="0" i="0" u="none" strike="noStrike">
                <a:solidFill>
                  <a:srgbClr val="5D7075"/>
                </a:solidFill>
                <a:latin typeface="Calibri"/>
              </a:defRPr>
            </a:pPr>
            <a:endParaRPr lang="en-US"/>
          </a:p>
        </c:txPr>
        <c:crossAx val="2094734552"/>
        <c:crosses val="autoZero"/>
        <c:auto val="1"/>
        <c:lblAlgn val="ctr"/>
        <c:lblOffset val="100"/>
        <c:noMultiLvlLbl val="1"/>
      </c:catAx>
      <c:valAx>
        <c:axId val="2094734552"/>
        <c:scaling>
          <c:orientation val="minMax"/>
          <c:max val="105"/>
          <c:min val="40"/>
        </c:scaling>
        <c:delete val="0"/>
        <c:axPos val="l"/>
        <c:majorGridlines>
          <c:spPr>
            <a:ln w="9525" cap="flat">
              <a:solidFill>
                <a:srgbClr val="E4EEEC"/>
              </a:solidFill>
              <a:prstDash val="solid"/>
              <a:round/>
            </a:ln>
          </c:spPr>
        </c:majorGridlines>
        <c:title>
          <c:tx>
            <c:rich>
              <a:bodyPr/>
              <a:lstStyle/>
              <a:p>
                <a:pPr>
                  <a:defRPr sz="900" b="0" i="0" u="none" strike="noStrike">
                    <a:solidFill>
                      <a:srgbClr val="5D7075"/>
                    </a:solidFill>
                    <a:latin typeface="Arial"/>
                  </a:defRPr>
                </a:pPr>
                <a:r>
                  <a:rPr sz="900" b="0" i="0" u="none" strike="noStrike">
                    <a:solidFill>
                      <a:srgbClr val="5D7075"/>
                    </a:solidFill>
                    <a:latin typeface="Arial"/>
                  </a:rPr>
                  <a:t>Temperature (°C)</a:t>
                </a:r>
              </a:p>
            </c:rich>
          </c:tx>
          <c:overlay val="0"/>
        </c:title>
        <c:numFmt formatCode="General" sourceLinked="0"/>
        <c:majorTickMark val="out"/>
        <c:minorTickMark val="none"/>
        <c:tickLblPos val="nextTo"/>
        <c:spPr>
          <a:ln w="12700" cap="flat">
            <a:solidFill>
              <a:srgbClr val="888888"/>
            </a:solidFill>
            <a:prstDash val="solid"/>
            <a:round/>
          </a:ln>
        </c:spPr>
        <c:txPr>
          <a:bodyPr/>
          <a:lstStyle/>
          <a:p>
            <a:pPr>
              <a:defRPr sz="900" b="0" i="0" u="none" strike="noStrike">
                <a:solidFill>
                  <a:srgbClr val="5D7075"/>
                </a:solidFill>
                <a:latin typeface="Calibri"/>
              </a:defRPr>
            </a:pPr>
            <a:endParaRPr lang="en-US"/>
          </a:p>
        </c:txPr>
        <c:crossAx val="2094734554"/>
        <c:crosses val="autoZero"/>
        <c:crossBetween val="between"/>
      </c:valAx>
      <c:spPr>
        <a:noFill/>
        <a:ln w="12700" cap="flat">
          <a:solidFill>
            <a:srgbClr val="FFFFFF"/>
          </a:solid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lineChart>
        <c:grouping val="standard"/>
        <c:varyColors val="0"/>
        <c:ser>
          <c:idx val="0"/>
          <c:order val="0"/>
          <c:tx>
            <c:strRef>
              <c:f>Sheet1!$B$1</c:f>
              <c:strCache>
                <c:ptCount val="1"/>
                <c:pt idx="0">
                  <c:v>log₁₀ product</c:v>
                </c:pt>
              </c:strCache>
            </c:strRef>
          </c:tx>
          <c:spPr>
            <a:ln w="28575" cap="flat">
              <a:solidFill>
                <a:srgbClr val="0A6E76"/>
              </a:solidFill>
              <a:prstDash val="solid"/>
              <a:round/>
            </a:ln>
            <a:effectLst/>
          </c:spPr>
          <c:marker>
            <c:symbol val="none"/>
          </c:marker>
          <c:cat>
            <c:strRef>
              <c:f>Sheet1!$A$2:$A$37</c:f>
              <c:strCache>
                <c:ptCount val="36"/>
                <c:pt idx="0">
                  <c:v>0</c:v>
                </c:pt>
                <c:pt idx="5">
                  <c:v>5</c:v>
                </c:pt>
                <c:pt idx="10">
                  <c:v>10</c:v>
                </c:pt>
                <c:pt idx="15">
                  <c:v>15</c:v>
                </c:pt>
                <c:pt idx="20">
                  <c:v>20</c:v>
                </c:pt>
                <c:pt idx="25">
                  <c:v>25</c:v>
                </c:pt>
                <c:pt idx="30">
                  <c:v>30</c:v>
                </c:pt>
                <c:pt idx="35">
                  <c:v>35</c:v>
                </c:pt>
              </c:strCache>
            </c:strRef>
          </c:cat>
          <c:val>
            <c:numRef>
              <c:f>Sheet1!$B$2:$B$37</c:f>
              <c:numCache>
                <c:formatCode>General</c:formatCode>
                <c:ptCount val="36"/>
                <c:pt idx="0">
                  <c:v>0</c:v>
                </c:pt>
                <c:pt idx="1">
                  <c:v>0.3010299956639812</c:v>
                </c:pt>
                <c:pt idx="2">
                  <c:v>0.6020599913279624</c:v>
                </c:pt>
                <c:pt idx="3">
                  <c:v>0.90308998699194354</c:v>
                </c:pt>
                <c:pt idx="4">
                  <c:v>1.2041199826559248</c:v>
                </c:pt>
                <c:pt idx="5">
                  <c:v>1.505149978319906</c:v>
                </c:pt>
                <c:pt idx="6">
                  <c:v>1.8061799739838871</c:v>
                </c:pt>
                <c:pt idx="7">
                  <c:v>2.1072099696478683</c:v>
                </c:pt>
                <c:pt idx="8">
                  <c:v>2.4082399653118496</c:v>
                </c:pt>
                <c:pt idx="9">
                  <c:v>2.7092699609758308</c:v>
                </c:pt>
                <c:pt idx="10">
                  <c:v>3.0102999566398121</c:v>
                </c:pt>
                <c:pt idx="11">
                  <c:v>3.3113299523037933</c:v>
                </c:pt>
                <c:pt idx="12">
                  <c:v>3.6123599479677742</c:v>
                </c:pt>
                <c:pt idx="13">
                  <c:v>3.9133899436317554</c:v>
                </c:pt>
                <c:pt idx="14">
                  <c:v>4.2144199392957367</c:v>
                </c:pt>
                <c:pt idx="15">
                  <c:v>4.5154499349597179</c:v>
                </c:pt>
                <c:pt idx="16">
                  <c:v>4.8164799306236992</c:v>
                </c:pt>
                <c:pt idx="17">
                  <c:v>5.1175099262876804</c:v>
                </c:pt>
                <c:pt idx="18">
                  <c:v>5.4185399219516617</c:v>
                </c:pt>
                <c:pt idx="19">
                  <c:v>5.7195699176156429</c:v>
                </c:pt>
                <c:pt idx="20">
                  <c:v>6.0205999132796242</c:v>
                </c:pt>
                <c:pt idx="21">
                  <c:v>6.3216299089436054</c:v>
                </c:pt>
                <c:pt idx="22">
                  <c:v>6.6226599046075867</c:v>
                </c:pt>
                <c:pt idx="23">
                  <c:v>6.9236899002715671</c:v>
                </c:pt>
                <c:pt idx="24">
                  <c:v>7.2247198959355483</c:v>
                </c:pt>
                <c:pt idx="25">
                  <c:v>7.5257498915995296</c:v>
                </c:pt>
                <c:pt idx="26">
                  <c:v>7.8267798872635108</c:v>
                </c:pt>
                <c:pt idx="27">
                  <c:v>8.1278098829274921</c:v>
                </c:pt>
                <c:pt idx="28">
                  <c:v>8.4288398785914733</c:v>
                </c:pt>
                <c:pt idx="29">
                  <c:v>8.7298698742554546</c:v>
                </c:pt>
                <c:pt idx="30">
                  <c:v>9.0076538676874964</c:v>
                </c:pt>
                <c:pt idx="31">
                  <c:v>9.1231791675748504</c:v>
                </c:pt>
                <c:pt idx="32">
                  <c:v>9.1985653268844239</c:v>
                </c:pt>
                <c:pt idx="33">
                  <c:v>9.2439981268292204</c:v>
                </c:pt>
                <c:pt idx="34">
                  <c:v>9.2699380194988592</c:v>
                </c:pt>
                <c:pt idx="35">
                  <c:v>9.2842712845677244</c:v>
                </c:pt>
              </c:numCache>
            </c:numRef>
          </c:val>
          <c:smooth val="0"/>
          <c:extLst>
            <c:ext xmlns:c16="http://schemas.microsoft.com/office/drawing/2014/chart" uri="{C3380CC4-5D6E-409C-BE32-E72D297353CC}">
              <c16:uniqueId val="{00000000-5EDC-FC4B-A35D-442D6221F5FD}"/>
            </c:ext>
          </c:extLst>
        </c:ser>
        <c:dLbls>
          <c:showLegendKey val="0"/>
          <c:showVal val="0"/>
          <c:showCatName val="0"/>
          <c:showSerName val="0"/>
          <c:showPercent val="0"/>
          <c:showBubbleSize val="0"/>
        </c:dLbls>
        <c:smooth val="0"/>
        <c:axId val="2094734554"/>
        <c:axId val="2094734552"/>
      </c:lineChart>
      <c:catAx>
        <c:axId val="2094734554"/>
        <c:scaling>
          <c:orientation val="minMax"/>
        </c:scaling>
        <c:delete val="0"/>
        <c:axPos val="b"/>
        <c:title>
          <c:tx>
            <c:rich>
              <a:bodyPr/>
              <a:lstStyle/>
              <a:p>
                <a:pPr>
                  <a:defRPr sz="900" b="0" i="0" u="none" strike="noStrike">
                    <a:solidFill>
                      <a:srgbClr val="5D7075"/>
                    </a:solidFill>
                    <a:latin typeface="Arial"/>
                  </a:defRPr>
                </a:pPr>
                <a:r>
                  <a:rPr sz="900" b="0" i="0" u="none" strike="noStrike">
                    <a:solidFill>
                      <a:srgbClr val="5D7075"/>
                    </a:solidFill>
                    <a:latin typeface="Arial"/>
                  </a:rPr>
                  <a:t>Cycle number</a:t>
                </a:r>
              </a:p>
            </c:rich>
          </c:tx>
          <c:overlay val="0"/>
        </c:title>
        <c:numFmt formatCode="General" sourceLinked="1"/>
        <c:majorTickMark val="out"/>
        <c:minorTickMark val="none"/>
        <c:tickLblPos val="low"/>
        <c:spPr>
          <a:ln w="12700" cap="flat">
            <a:solidFill>
              <a:srgbClr val="888888"/>
            </a:solidFill>
            <a:prstDash val="solid"/>
            <a:round/>
          </a:ln>
        </c:spPr>
        <c:txPr>
          <a:bodyPr/>
          <a:lstStyle/>
          <a:p>
            <a:pPr>
              <a:defRPr sz="900" b="0" i="0" u="none" strike="noStrike">
                <a:solidFill>
                  <a:srgbClr val="5D7075"/>
                </a:solidFill>
                <a:latin typeface="Calibri"/>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9525" cap="flat">
              <a:solidFill>
                <a:srgbClr val="E4EEEC"/>
              </a:solidFill>
              <a:prstDash val="solid"/>
              <a:round/>
            </a:ln>
          </c:spPr>
        </c:majorGridlines>
        <c:title>
          <c:tx>
            <c:rich>
              <a:bodyPr/>
              <a:lstStyle/>
              <a:p>
                <a:pPr>
                  <a:defRPr sz="900" b="0" i="0" u="none" strike="noStrike">
                    <a:solidFill>
                      <a:srgbClr val="5D7075"/>
                    </a:solidFill>
                    <a:latin typeface="Arial"/>
                  </a:defRPr>
                </a:pPr>
                <a:r>
                  <a:rPr sz="900" b="0" i="0" u="none" strike="noStrike">
                    <a:solidFill>
                      <a:srgbClr val="5D7075"/>
                    </a:solidFill>
                    <a:latin typeface="Arial"/>
                  </a:rPr>
                  <a:t>log₁₀ (copies)</a:t>
                </a:r>
              </a:p>
            </c:rich>
          </c:tx>
          <c:overlay val="0"/>
        </c:title>
        <c:numFmt formatCode="General" sourceLinked="0"/>
        <c:majorTickMark val="out"/>
        <c:minorTickMark val="none"/>
        <c:tickLblPos val="nextTo"/>
        <c:spPr>
          <a:ln w="12700" cap="flat">
            <a:solidFill>
              <a:srgbClr val="888888"/>
            </a:solidFill>
            <a:prstDash val="solid"/>
            <a:round/>
          </a:ln>
        </c:spPr>
        <c:txPr>
          <a:bodyPr/>
          <a:lstStyle/>
          <a:p>
            <a:pPr>
              <a:defRPr sz="900" b="0" i="0" u="none" strike="noStrike">
                <a:solidFill>
                  <a:srgbClr val="5D7075"/>
                </a:solidFill>
                <a:latin typeface="Calibri"/>
              </a:defRPr>
            </a:pPr>
            <a:endParaRPr lang="en-US"/>
          </a:p>
        </c:txPr>
        <c:crossAx val="2094734554"/>
        <c:crosses val="autoZero"/>
        <c:crossBetween val="between"/>
      </c:valAx>
      <c:spPr>
        <a:noFill/>
        <a:ln w="12700" cap="flat">
          <a:solidFill>
            <a:srgbClr val="FFFFFF"/>
          </a:solid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lineChart>
        <c:grouping val="standard"/>
        <c:varyColors val="0"/>
        <c:ser>
          <c:idx val="0"/>
          <c:order val="0"/>
          <c:tx>
            <c:strRef>
              <c:f>Sheet1!$B$1</c:f>
              <c:strCache>
                <c:ptCount val="1"/>
                <c:pt idx="0">
                  <c:v>10⁶ copies</c:v>
                </c:pt>
              </c:strCache>
            </c:strRef>
          </c:tx>
          <c:spPr>
            <a:ln w="28575" cap="flat">
              <a:solidFill>
                <a:srgbClr val="073B39"/>
              </a:solidFill>
              <a:prstDash val="solid"/>
              <a:round/>
            </a:ln>
            <a:effectLst/>
          </c:spPr>
          <c:marker>
            <c:symbol val="none"/>
          </c:marker>
          <c:cat>
            <c:strRef>
              <c:f>Sheet1!$A$2:$A$41</c:f>
              <c:strCache>
                <c:ptCount val="40"/>
                <c:pt idx="4">
                  <c:v>5</c:v>
                </c:pt>
                <c:pt idx="9">
                  <c:v>10</c:v>
                </c:pt>
                <c:pt idx="14">
                  <c:v>15</c:v>
                </c:pt>
                <c:pt idx="19">
                  <c:v>20</c:v>
                </c:pt>
                <c:pt idx="24">
                  <c:v>25</c:v>
                </c:pt>
                <c:pt idx="29">
                  <c:v>30</c:v>
                </c:pt>
                <c:pt idx="34">
                  <c:v>35</c:v>
                </c:pt>
                <c:pt idx="39">
                  <c:v>40</c:v>
                </c:pt>
              </c:strCache>
            </c:strRef>
          </c:cat>
          <c:val>
            <c:numRef>
              <c:f>Sheet1!$B$2:$B$41</c:f>
              <c:numCache>
                <c:formatCode>General</c:formatCode>
                <c:ptCount val="40"/>
                <c:pt idx="0">
                  <c:v>2.3999999999999998E-3</c:v>
                </c:pt>
                <c:pt idx="1">
                  <c:v>4.1000000000000003E-3</c:v>
                </c:pt>
                <c:pt idx="2">
                  <c:v>7.0000000000000001E-3</c:v>
                </c:pt>
                <c:pt idx="3">
                  <c:v>1.21E-2</c:v>
                </c:pt>
                <c:pt idx="4">
                  <c:v>2.0799999999999999E-2</c:v>
                </c:pt>
                <c:pt idx="5">
                  <c:v>3.56E-2</c:v>
                </c:pt>
                <c:pt idx="6">
                  <c:v>6.0100000000000001E-2</c:v>
                </c:pt>
                <c:pt idx="7">
                  <c:v>9.98E-2</c:v>
                </c:pt>
                <c:pt idx="8">
                  <c:v>0.16109999999999999</c:v>
                </c:pt>
                <c:pt idx="9">
                  <c:v>0.24970000000000001</c:v>
                </c:pt>
                <c:pt idx="10">
                  <c:v>0.3659</c:v>
                </c:pt>
                <c:pt idx="11">
                  <c:v>0.5</c:v>
                </c:pt>
                <c:pt idx="12">
                  <c:v>0.6341</c:v>
                </c:pt>
                <c:pt idx="13">
                  <c:v>0.75029999999999997</c:v>
                </c:pt>
                <c:pt idx="14">
                  <c:v>0.83889999999999998</c:v>
                </c:pt>
                <c:pt idx="15">
                  <c:v>0.9002</c:v>
                </c:pt>
                <c:pt idx="16">
                  <c:v>0.93989999999999996</c:v>
                </c:pt>
                <c:pt idx="17">
                  <c:v>0.96440000000000003</c:v>
                </c:pt>
                <c:pt idx="18">
                  <c:v>0.97919999999999996</c:v>
                </c:pt>
                <c:pt idx="19">
                  <c:v>0.9879</c:v>
                </c:pt>
                <c:pt idx="20">
                  <c:v>0.99299999999999999</c:v>
                </c:pt>
                <c:pt idx="21">
                  <c:v>0.99590000000000001</c:v>
                </c:pt>
                <c:pt idx="22">
                  <c:v>0.99760000000000004</c:v>
                </c:pt>
                <c:pt idx="23">
                  <c:v>0.99860000000000004</c:v>
                </c:pt>
                <c:pt idx="24">
                  <c:v>0.99919999999999998</c:v>
                </c:pt>
                <c:pt idx="25">
                  <c:v>0.99950000000000006</c:v>
                </c:pt>
                <c:pt idx="26">
                  <c:v>0.99970000000000003</c:v>
                </c:pt>
                <c:pt idx="27">
                  <c:v>0.99980000000000002</c:v>
                </c:pt>
                <c:pt idx="28">
                  <c:v>0.99990000000000001</c:v>
                </c:pt>
                <c:pt idx="29">
                  <c:v>0.99990000000000001</c:v>
                </c:pt>
                <c:pt idx="30">
                  <c:v>1</c:v>
                </c:pt>
                <c:pt idx="31">
                  <c:v>1</c:v>
                </c:pt>
                <c:pt idx="32">
                  <c:v>1</c:v>
                </c:pt>
                <c:pt idx="33">
                  <c:v>1</c:v>
                </c:pt>
                <c:pt idx="34">
                  <c:v>1</c:v>
                </c:pt>
                <c:pt idx="35">
                  <c:v>1</c:v>
                </c:pt>
                <c:pt idx="36">
                  <c:v>1</c:v>
                </c:pt>
                <c:pt idx="37">
                  <c:v>1</c:v>
                </c:pt>
                <c:pt idx="38">
                  <c:v>1</c:v>
                </c:pt>
                <c:pt idx="39">
                  <c:v>1</c:v>
                </c:pt>
              </c:numCache>
            </c:numRef>
          </c:val>
          <c:smooth val="0"/>
          <c:extLst>
            <c:ext xmlns:c16="http://schemas.microsoft.com/office/drawing/2014/chart" uri="{C3380CC4-5D6E-409C-BE32-E72D297353CC}">
              <c16:uniqueId val="{00000000-D730-184D-AEB0-61FC21808665}"/>
            </c:ext>
          </c:extLst>
        </c:ser>
        <c:ser>
          <c:idx val="1"/>
          <c:order val="1"/>
          <c:tx>
            <c:strRef>
              <c:f>Sheet1!$C$1</c:f>
              <c:strCache>
                <c:ptCount val="1"/>
                <c:pt idx="0">
                  <c:v>10⁴ copies</c:v>
                </c:pt>
              </c:strCache>
            </c:strRef>
          </c:tx>
          <c:spPr>
            <a:ln w="28575" cap="flat">
              <a:solidFill>
                <a:srgbClr val="0A6E76"/>
              </a:solidFill>
              <a:prstDash val="solid"/>
              <a:round/>
            </a:ln>
            <a:effectLst/>
          </c:spPr>
          <c:marker>
            <c:symbol val="none"/>
          </c:marker>
          <c:cat>
            <c:strRef>
              <c:f>Sheet1!$A$2:$A$41</c:f>
              <c:strCache>
                <c:ptCount val="40"/>
                <c:pt idx="4">
                  <c:v>5</c:v>
                </c:pt>
                <c:pt idx="9">
                  <c:v>10</c:v>
                </c:pt>
                <c:pt idx="14">
                  <c:v>15</c:v>
                </c:pt>
                <c:pt idx="19">
                  <c:v>20</c:v>
                </c:pt>
                <c:pt idx="24">
                  <c:v>25</c:v>
                </c:pt>
                <c:pt idx="29">
                  <c:v>30</c:v>
                </c:pt>
                <c:pt idx="34">
                  <c:v>35</c:v>
                </c:pt>
                <c:pt idx="39">
                  <c:v>40</c:v>
                </c:pt>
              </c:strCache>
            </c:strRef>
          </c:cat>
          <c:val>
            <c:numRef>
              <c:f>Sheet1!$C$2:$C$41</c:f>
              <c:numCache>
                <c:formatCode>General</c:formatCode>
                <c:ptCount val="40"/>
                <c:pt idx="0">
                  <c:v>1E-4</c:v>
                </c:pt>
                <c:pt idx="1">
                  <c:v>1E-4</c:v>
                </c:pt>
                <c:pt idx="2">
                  <c:v>2.0000000000000001E-4</c:v>
                </c:pt>
                <c:pt idx="3">
                  <c:v>2.9999999999999997E-4</c:v>
                </c:pt>
                <c:pt idx="4">
                  <c:v>5.0000000000000001E-4</c:v>
                </c:pt>
                <c:pt idx="5">
                  <c:v>8.0000000000000004E-4</c:v>
                </c:pt>
                <c:pt idx="6">
                  <c:v>1.4E-3</c:v>
                </c:pt>
                <c:pt idx="7">
                  <c:v>2.3999999999999998E-3</c:v>
                </c:pt>
                <c:pt idx="8">
                  <c:v>4.1000000000000003E-3</c:v>
                </c:pt>
                <c:pt idx="9">
                  <c:v>7.0000000000000001E-3</c:v>
                </c:pt>
                <c:pt idx="10">
                  <c:v>1.21E-2</c:v>
                </c:pt>
                <c:pt idx="11">
                  <c:v>2.0799999999999999E-2</c:v>
                </c:pt>
                <c:pt idx="12">
                  <c:v>3.56E-2</c:v>
                </c:pt>
                <c:pt idx="13">
                  <c:v>6.0100000000000001E-2</c:v>
                </c:pt>
                <c:pt idx="14">
                  <c:v>9.98E-2</c:v>
                </c:pt>
                <c:pt idx="15">
                  <c:v>0.16109999999999999</c:v>
                </c:pt>
                <c:pt idx="16">
                  <c:v>0.24970000000000001</c:v>
                </c:pt>
                <c:pt idx="17">
                  <c:v>0.3659</c:v>
                </c:pt>
                <c:pt idx="18">
                  <c:v>0.5</c:v>
                </c:pt>
                <c:pt idx="19">
                  <c:v>0.6341</c:v>
                </c:pt>
                <c:pt idx="20">
                  <c:v>0.75029999999999997</c:v>
                </c:pt>
                <c:pt idx="21">
                  <c:v>0.83889999999999998</c:v>
                </c:pt>
                <c:pt idx="22">
                  <c:v>0.9002</c:v>
                </c:pt>
                <c:pt idx="23">
                  <c:v>0.93989999999999996</c:v>
                </c:pt>
                <c:pt idx="24">
                  <c:v>0.96440000000000003</c:v>
                </c:pt>
                <c:pt idx="25">
                  <c:v>0.97919999999999996</c:v>
                </c:pt>
                <c:pt idx="26">
                  <c:v>0.9879</c:v>
                </c:pt>
                <c:pt idx="27">
                  <c:v>0.99299999999999999</c:v>
                </c:pt>
                <c:pt idx="28">
                  <c:v>0.99590000000000001</c:v>
                </c:pt>
                <c:pt idx="29">
                  <c:v>0.99760000000000004</c:v>
                </c:pt>
                <c:pt idx="30">
                  <c:v>0.99860000000000004</c:v>
                </c:pt>
                <c:pt idx="31">
                  <c:v>0.99919999999999998</c:v>
                </c:pt>
                <c:pt idx="32">
                  <c:v>0.99950000000000006</c:v>
                </c:pt>
                <c:pt idx="33">
                  <c:v>0.99970000000000003</c:v>
                </c:pt>
                <c:pt idx="34">
                  <c:v>0.99980000000000002</c:v>
                </c:pt>
                <c:pt idx="35">
                  <c:v>0.99990000000000001</c:v>
                </c:pt>
                <c:pt idx="36">
                  <c:v>0.99990000000000001</c:v>
                </c:pt>
                <c:pt idx="37">
                  <c:v>1</c:v>
                </c:pt>
                <c:pt idx="38">
                  <c:v>1</c:v>
                </c:pt>
                <c:pt idx="39">
                  <c:v>1</c:v>
                </c:pt>
              </c:numCache>
            </c:numRef>
          </c:val>
          <c:smooth val="0"/>
          <c:extLst>
            <c:ext xmlns:c16="http://schemas.microsoft.com/office/drawing/2014/chart" uri="{C3380CC4-5D6E-409C-BE32-E72D297353CC}">
              <c16:uniqueId val="{00000001-D730-184D-AEB0-61FC21808665}"/>
            </c:ext>
          </c:extLst>
        </c:ser>
        <c:ser>
          <c:idx val="2"/>
          <c:order val="2"/>
          <c:tx>
            <c:strRef>
              <c:f>Sheet1!$D$1</c:f>
              <c:strCache>
                <c:ptCount val="1"/>
                <c:pt idx="0">
                  <c:v>10² copies</c:v>
                </c:pt>
              </c:strCache>
            </c:strRef>
          </c:tx>
          <c:spPr>
            <a:ln w="28575" cap="flat">
              <a:solidFill>
                <a:srgbClr val="00A896"/>
              </a:solidFill>
              <a:prstDash val="solid"/>
              <a:round/>
            </a:ln>
            <a:effectLst/>
          </c:spPr>
          <c:marker>
            <c:symbol val="none"/>
          </c:marker>
          <c:cat>
            <c:strRef>
              <c:f>Sheet1!$A$2:$A$41</c:f>
              <c:strCache>
                <c:ptCount val="40"/>
                <c:pt idx="4">
                  <c:v>5</c:v>
                </c:pt>
                <c:pt idx="9">
                  <c:v>10</c:v>
                </c:pt>
                <c:pt idx="14">
                  <c:v>15</c:v>
                </c:pt>
                <c:pt idx="19">
                  <c:v>20</c:v>
                </c:pt>
                <c:pt idx="24">
                  <c:v>25</c:v>
                </c:pt>
                <c:pt idx="29">
                  <c:v>30</c:v>
                </c:pt>
                <c:pt idx="34">
                  <c:v>35</c:v>
                </c:pt>
                <c:pt idx="39">
                  <c:v>40</c:v>
                </c:pt>
              </c:strCache>
            </c:strRef>
          </c:cat>
          <c:val>
            <c:numRef>
              <c:f>Sheet1!$D$2:$D$41</c:f>
              <c:numCache>
                <c:formatCode>General</c:formatCode>
                <c:ptCount val="40"/>
                <c:pt idx="0">
                  <c:v>0</c:v>
                </c:pt>
                <c:pt idx="1">
                  <c:v>0</c:v>
                </c:pt>
                <c:pt idx="2">
                  <c:v>0</c:v>
                </c:pt>
                <c:pt idx="3">
                  <c:v>0</c:v>
                </c:pt>
                <c:pt idx="4">
                  <c:v>0</c:v>
                </c:pt>
                <c:pt idx="5">
                  <c:v>0</c:v>
                </c:pt>
                <c:pt idx="6">
                  <c:v>0</c:v>
                </c:pt>
                <c:pt idx="7">
                  <c:v>1E-4</c:v>
                </c:pt>
                <c:pt idx="8">
                  <c:v>1E-4</c:v>
                </c:pt>
                <c:pt idx="9">
                  <c:v>2.0000000000000001E-4</c:v>
                </c:pt>
                <c:pt idx="10">
                  <c:v>2.9999999999999997E-4</c:v>
                </c:pt>
                <c:pt idx="11">
                  <c:v>5.0000000000000001E-4</c:v>
                </c:pt>
                <c:pt idx="12">
                  <c:v>8.0000000000000004E-4</c:v>
                </c:pt>
                <c:pt idx="13">
                  <c:v>1.4E-3</c:v>
                </c:pt>
                <c:pt idx="14">
                  <c:v>2.3999999999999998E-3</c:v>
                </c:pt>
                <c:pt idx="15">
                  <c:v>4.1000000000000003E-3</c:v>
                </c:pt>
                <c:pt idx="16">
                  <c:v>7.0000000000000001E-3</c:v>
                </c:pt>
                <c:pt idx="17">
                  <c:v>1.21E-2</c:v>
                </c:pt>
                <c:pt idx="18">
                  <c:v>2.0799999999999999E-2</c:v>
                </c:pt>
                <c:pt idx="19">
                  <c:v>3.56E-2</c:v>
                </c:pt>
                <c:pt idx="20">
                  <c:v>6.0100000000000001E-2</c:v>
                </c:pt>
                <c:pt idx="21">
                  <c:v>9.98E-2</c:v>
                </c:pt>
                <c:pt idx="22">
                  <c:v>0.16109999999999999</c:v>
                </c:pt>
                <c:pt idx="23">
                  <c:v>0.24970000000000001</c:v>
                </c:pt>
                <c:pt idx="24">
                  <c:v>0.3659</c:v>
                </c:pt>
                <c:pt idx="25">
                  <c:v>0.5</c:v>
                </c:pt>
                <c:pt idx="26">
                  <c:v>0.6341</c:v>
                </c:pt>
                <c:pt idx="27">
                  <c:v>0.75029999999999997</c:v>
                </c:pt>
                <c:pt idx="28">
                  <c:v>0.83889999999999998</c:v>
                </c:pt>
                <c:pt idx="29">
                  <c:v>0.9002</c:v>
                </c:pt>
                <c:pt idx="30">
                  <c:v>0.93989999999999996</c:v>
                </c:pt>
                <c:pt idx="31">
                  <c:v>0.96440000000000003</c:v>
                </c:pt>
                <c:pt idx="32">
                  <c:v>0.97919999999999996</c:v>
                </c:pt>
                <c:pt idx="33">
                  <c:v>0.9879</c:v>
                </c:pt>
                <c:pt idx="34">
                  <c:v>0.99299999999999999</c:v>
                </c:pt>
                <c:pt idx="35">
                  <c:v>0.99590000000000001</c:v>
                </c:pt>
                <c:pt idx="36">
                  <c:v>0.99760000000000004</c:v>
                </c:pt>
                <c:pt idx="37">
                  <c:v>0.99860000000000004</c:v>
                </c:pt>
                <c:pt idx="38">
                  <c:v>0.99919999999999998</c:v>
                </c:pt>
                <c:pt idx="39">
                  <c:v>0.99950000000000006</c:v>
                </c:pt>
              </c:numCache>
            </c:numRef>
          </c:val>
          <c:smooth val="0"/>
          <c:extLst>
            <c:ext xmlns:c16="http://schemas.microsoft.com/office/drawing/2014/chart" uri="{C3380CC4-5D6E-409C-BE32-E72D297353CC}">
              <c16:uniqueId val="{00000002-D730-184D-AEB0-61FC21808665}"/>
            </c:ext>
          </c:extLst>
        </c:ser>
        <c:ser>
          <c:idx val="3"/>
          <c:order val="3"/>
          <c:tx>
            <c:strRef>
              <c:f>Sheet1!$E$1</c:f>
              <c:strCache>
                <c:ptCount val="1"/>
                <c:pt idx="0">
                  <c:v>10¹ copies</c:v>
                </c:pt>
              </c:strCache>
            </c:strRef>
          </c:tx>
          <c:spPr>
            <a:ln w="28575" cap="flat">
              <a:solidFill>
                <a:srgbClr val="C4761A"/>
              </a:solidFill>
              <a:prstDash val="solid"/>
              <a:round/>
            </a:ln>
            <a:effectLst/>
          </c:spPr>
          <c:marker>
            <c:symbol val="none"/>
          </c:marker>
          <c:cat>
            <c:strRef>
              <c:f>Sheet1!$A$2:$A$41</c:f>
              <c:strCache>
                <c:ptCount val="40"/>
                <c:pt idx="4">
                  <c:v>5</c:v>
                </c:pt>
                <c:pt idx="9">
                  <c:v>10</c:v>
                </c:pt>
                <c:pt idx="14">
                  <c:v>15</c:v>
                </c:pt>
                <c:pt idx="19">
                  <c:v>20</c:v>
                </c:pt>
                <c:pt idx="24">
                  <c:v>25</c:v>
                </c:pt>
                <c:pt idx="29">
                  <c:v>30</c:v>
                </c:pt>
                <c:pt idx="34">
                  <c:v>35</c:v>
                </c:pt>
                <c:pt idx="39">
                  <c:v>40</c:v>
                </c:pt>
              </c:strCache>
            </c:strRef>
          </c:cat>
          <c:val>
            <c:numRef>
              <c:f>Sheet1!$E$2:$E$41</c:f>
              <c:numCache>
                <c:formatCode>General</c:formatCode>
                <c:ptCount val="40"/>
                <c:pt idx="0">
                  <c:v>0</c:v>
                </c:pt>
                <c:pt idx="1">
                  <c:v>0</c:v>
                </c:pt>
                <c:pt idx="2">
                  <c:v>0</c:v>
                </c:pt>
                <c:pt idx="3">
                  <c:v>0</c:v>
                </c:pt>
                <c:pt idx="4">
                  <c:v>0</c:v>
                </c:pt>
                <c:pt idx="5">
                  <c:v>0</c:v>
                </c:pt>
                <c:pt idx="6">
                  <c:v>0</c:v>
                </c:pt>
                <c:pt idx="7">
                  <c:v>0</c:v>
                </c:pt>
                <c:pt idx="8">
                  <c:v>0</c:v>
                </c:pt>
                <c:pt idx="9">
                  <c:v>0</c:v>
                </c:pt>
                <c:pt idx="10">
                  <c:v>0</c:v>
                </c:pt>
                <c:pt idx="11">
                  <c:v>1E-4</c:v>
                </c:pt>
                <c:pt idx="12">
                  <c:v>1E-4</c:v>
                </c:pt>
                <c:pt idx="13">
                  <c:v>2.0000000000000001E-4</c:v>
                </c:pt>
                <c:pt idx="14">
                  <c:v>2.9999999999999997E-4</c:v>
                </c:pt>
                <c:pt idx="15">
                  <c:v>5.0000000000000001E-4</c:v>
                </c:pt>
                <c:pt idx="16">
                  <c:v>8.0000000000000004E-4</c:v>
                </c:pt>
                <c:pt idx="17">
                  <c:v>1.4E-3</c:v>
                </c:pt>
                <c:pt idx="18">
                  <c:v>2.3999999999999998E-3</c:v>
                </c:pt>
                <c:pt idx="19">
                  <c:v>4.1000000000000003E-3</c:v>
                </c:pt>
                <c:pt idx="20">
                  <c:v>7.0000000000000001E-3</c:v>
                </c:pt>
                <c:pt idx="21">
                  <c:v>1.21E-2</c:v>
                </c:pt>
                <c:pt idx="22">
                  <c:v>2.0799999999999999E-2</c:v>
                </c:pt>
                <c:pt idx="23">
                  <c:v>3.56E-2</c:v>
                </c:pt>
                <c:pt idx="24">
                  <c:v>6.0100000000000001E-2</c:v>
                </c:pt>
                <c:pt idx="25">
                  <c:v>9.98E-2</c:v>
                </c:pt>
                <c:pt idx="26">
                  <c:v>0.16109999999999999</c:v>
                </c:pt>
                <c:pt idx="27">
                  <c:v>0.24970000000000001</c:v>
                </c:pt>
                <c:pt idx="28">
                  <c:v>0.3659</c:v>
                </c:pt>
                <c:pt idx="29">
                  <c:v>0.5</c:v>
                </c:pt>
                <c:pt idx="30">
                  <c:v>0.6341</c:v>
                </c:pt>
                <c:pt idx="31">
                  <c:v>0.75029999999999997</c:v>
                </c:pt>
                <c:pt idx="32">
                  <c:v>0.83889999999999998</c:v>
                </c:pt>
                <c:pt idx="33">
                  <c:v>0.9002</c:v>
                </c:pt>
                <c:pt idx="34">
                  <c:v>0.93989999999999996</c:v>
                </c:pt>
                <c:pt idx="35">
                  <c:v>0.96440000000000003</c:v>
                </c:pt>
                <c:pt idx="36">
                  <c:v>0.97919999999999996</c:v>
                </c:pt>
                <c:pt idx="37">
                  <c:v>0.9879</c:v>
                </c:pt>
                <c:pt idx="38">
                  <c:v>0.99299999999999999</c:v>
                </c:pt>
                <c:pt idx="39">
                  <c:v>0.99590000000000001</c:v>
                </c:pt>
              </c:numCache>
            </c:numRef>
          </c:val>
          <c:smooth val="0"/>
          <c:extLst>
            <c:ext xmlns:c16="http://schemas.microsoft.com/office/drawing/2014/chart" uri="{C3380CC4-5D6E-409C-BE32-E72D297353CC}">
              <c16:uniqueId val="{00000003-D730-184D-AEB0-61FC21808665}"/>
            </c:ext>
          </c:extLst>
        </c:ser>
        <c:dLbls>
          <c:showLegendKey val="0"/>
          <c:showVal val="0"/>
          <c:showCatName val="0"/>
          <c:showSerName val="0"/>
          <c:showPercent val="0"/>
          <c:showBubbleSize val="0"/>
        </c:dLbls>
        <c:smooth val="0"/>
        <c:axId val="2094734554"/>
        <c:axId val="2094734552"/>
      </c:lineChart>
      <c:catAx>
        <c:axId val="2094734554"/>
        <c:scaling>
          <c:orientation val="minMax"/>
        </c:scaling>
        <c:delete val="0"/>
        <c:axPos val="b"/>
        <c:title>
          <c:tx>
            <c:rich>
              <a:bodyPr/>
              <a:lstStyle/>
              <a:p>
                <a:pPr>
                  <a:defRPr sz="900" b="0" i="0" u="none" strike="noStrike">
                    <a:solidFill>
                      <a:srgbClr val="5D7075"/>
                    </a:solidFill>
                    <a:latin typeface="Arial"/>
                  </a:defRPr>
                </a:pPr>
                <a:r>
                  <a:rPr sz="900" b="0" i="0" u="none" strike="noStrike">
                    <a:solidFill>
                      <a:srgbClr val="5D7075"/>
                    </a:solidFill>
                    <a:latin typeface="Arial"/>
                  </a:rPr>
                  <a:t>Cycle number</a:t>
                </a:r>
              </a:p>
            </c:rich>
          </c:tx>
          <c:overlay val="0"/>
        </c:title>
        <c:numFmt formatCode="General" sourceLinked="1"/>
        <c:majorTickMark val="out"/>
        <c:minorTickMark val="none"/>
        <c:tickLblPos val="low"/>
        <c:spPr>
          <a:ln w="12700" cap="flat">
            <a:solidFill>
              <a:srgbClr val="888888"/>
            </a:solidFill>
            <a:prstDash val="solid"/>
            <a:round/>
          </a:ln>
        </c:spPr>
        <c:txPr>
          <a:bodyPr/>
          <a:lstStyle/>
          <a:p>
            <a:pPr>
              <a:defRPr sz="900" b="0" i="0" u="none" strike="noStrike">
                <a:solidFill>
                  <a:srgbClr val="5D7075"/>
                </a:solidFill>
                <a:latin typeface="Calibri"/>
              </a:defRPr>
            </a:pPr>
            <a:endParaRPr lang="en-US"/>
          </a:p>
        </c:txPr>
        <c:crossAx val="2094734552"/>
        <c:crosses val="autoZero"/>
        <c:auto val="1"/>
        <c:lblAlgn val="ctr"/>
        <c:lblOffset val="100"/>
        <c:noMultiLvlLbl val="1"/>
      </c:catAx>
      <c:valAx>
        <c:axId val="2094734552"/>
        <c:scaling>
          <c:orientation val="minMax"/>
          <c:max val="1.05"/>
          <c:min val="0"/>
        </c:scaling>
        <c:delete val="0"/>
        <c:axPos val="l"/>
        <c:majorGridlines>
          <c:spPr>
            <a:ln w="9525" cap="flat">
              <a:solidFill>
                <a:srgbClr val="E4EEEC"/>
              </a:solidFill>
              <a:prstDash val="solid"/>
              <a:round/>
            </a:ln>
          </c:spPr>
        </c:majorGridlines>
        <c:title>
          <c:tx>
            <c:rich>
              <a:bodyPr/>
              <a:lstStyle/>
              <a:p>
                <a:pPr>
                  <a:defRPr sz="900" b="0" i="0" u="none" strike="noStrike">
                    <a:solidFill>
                      <a:srgbClr val="5D7075"/>
                    </a:solidFill>
                    <a:latin typeface="Arial"/>
                  </a:defRPr>
                </a:pPr>
                <a:r>
                  <a:rPr sz="900" b="0" i="0" u="none" strike="noStrike">
                    <a:solidFill>
                      <a:srgbClr val="5D7075"/>
                    </a:solidFill>
                    <a:latin typeface="Arial"/>
                  </a:rPr>
                  <a:t>Normalised fluorescence (ΔRn)</a:t>
                </a:r>
              </a:p>
            </c:rich>
          </c:tx>
          <c:overlay val="0"/>
        </c:title>
        <c:numFmt formatCode="General" sourceLinked="0"/>
        <c:majorTickMark val="out"/>
        <c:minorTickMark val="none"/>
        <c:tickLblPos val="nextTo"/>
        <c:spPr>
          <a:ln w="12700" cap="flat">
            <a:solidFill>
              <a:srgbClr val="888888"/>
            </a:solidFill>
            <a:prstDash val="solid"/>
            <a:round/>
          </a:ln>
        </c:spPr>
        <c:txPr>
          <a:bodyPr/>
          <a:lstStyle/>
          <a:p>
            <a:pPr>
              <a:defRPr sz="900" b="0" i="0" u="none" strike="noStrike">
                <a:solidFill>
                  <a:srgbClr val="5D7075"/>
                </a:solidFill>
                <a:latin typeface="Calibri"/>
              </a:defRPr>
            </a:pPr>
            <a:endParaRPr lang="en-US"/>
          </a:p>
        </c:txPr>
        <c:crossAx val="2094734554"/>
        <c:crosses val="autoZero"/>
        <c:crossBetween val="between"/>
      </c:valAx>
      <c:spPr>
        <a:noFill/>
        <a:ln w="12700" cap="flat">
          <a:solidFill>
            <a:srgbClr val="FFFFFF"/>
          </a:solidFill>
        </a:ln>
        <a:effectLst/>
      </c:spPr>
    </c:plotArea>
    <c:legend>
      <c:legendPos val="b"/>
      <c:overlay val="0"/>
      <c:txPr>
        <a:bodyPr/>
        <a:lstStyle/>
        <a:p>
          <a:pPr>
            <a:defRPr sz="900">
              <a:solidFill>
                <a:srgbClr val="5D7075"/>
              </a:solidFill>
            </a:defRPr>
          </a:pPr>
          <a:endParaRPr lang="en-US"/>
        </a:p>
      </c:txPr>
    </c:legend>
    <c:plotVisOnly val="1"/>
    <c:dispBlanksAs val="span"/>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lineChart>
        <c:grouping val="standard"/>
        <c:varyColors val="0"/>
        <c:ser>
          <c:idx val="0"/>
          <c:order val="0"/>
          <c:tx>
            <c:strRef>
              <c:f>Sheet1!$B$1</c:f>
              <c:strCache>
                <c:ptCount val="1"/>
                <c:pt idx="0">
                  <c:v>Ct</c:v>
                </c:pt>
              </c:strCache>
            </c:strRef>
          </c:tx>
          <c:spPr>
            <a:ln w="28575" cap="flat">
              <a:solidFill>
                <a:srgbClr val="0A6E76"/>
              </a:solidFill>
              <a:prstDash val="solid"/>
              <a:round/>
            </a:ln>
            <a:effectLst/>
          </c:spPr>
          <c:marker>
            <c:symbol val="circle"/>
            <c:size val="7"/>
            <c:spPr>
              <a:solidFill>
                <a:srgbClr val="0A6E76"/>
              </a:solidFill>
              <a:ln w="9525" cap="flat">
                <a:solidFill>
                  <a:srgbClr val="0A6E76"/>
                </a:solidFill>
                <a:prstDash val="solid"/>
                <a:round/>
              </a:ln>
              <a:effectLst/>
            </c:spPr>
          </c:marker>
          <c:cat>
            <c:strRef>
              <c:f>Sheet1!$A$2:$A$7</c:f>
              <c:strCache>
                <c:ptCount val="6"/>
                <c:pt idx="0">
                  <c:v>10²</c:v>
                </c:pt>
                <c:pt idx="1">
                  <c:v>10³</c:v>
                </c:pt>
                <c:pt idx="2">
                  <c:v>10⁴</c:v>
                </c:pt>
                <c:pt idx="3">
                  <c:v>10⁵</c:v>
                </c:pt>
                <c:pt idx="4">
                  <c:v>10⁶</c:v>
                </c:pt>
                <c:pt idx="5">
                  <c:v>10⁷</c:v>
                </c:pt>
              </c:strCache>
            </c:strRef>
          </c:cat>
          <c:val>
            <c:numRef>
              <c:f>Sheet1!$B$2:$B$7</c:f>
              <c:numCache>
                <c:formatCode>General</c:formatCode>
                <c:ptCount val="6"/>
                <c:pt idx="0">
                  <c:v>32.6</c:v>
                </c:pt>
                <c:pt idx="1">
                  <c:v>29.3</c:v>
                </c:pt>
                <c:pt idx="2">
                  <c:v>26</c:v>
                </c:pt>
                <c:pt idx="3">
                  <c:v>22.7</c:v>
                </c:pt>
                <c:pt idx="4">
                  <c:v>19.399999999999999</c:v>
                </c:pt>
                <c:pt idx="5">
                  <c:v>16.100000000000001</c:v>
                </c:pt>
              </c:numCache>
            </c:numRef>
          </c:val>
          <c:smooth val="0"/>
          <c:extLst>
            <c:ext xmlns:c16="http://schemas.microsoft.com/office/drawing/2014/chart" uri="{C3380CC4-5D6E-409C-BE32-E72D297353CC}">
              <c16:uniqueId val="{00000000-B35B-0D4D-BBF1-1469A0BF7171}"/>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title>
          <c:tx>
            <c:rich>
              <a:bodyPr/>
              <a:lstStyle/>
              <a:p>
                <a:pPr>
                  <a:defRPr sz="900" b="0" i="0" u="none" strike="noStrike">
                    <a:solidFill>
                      <a:srgbClr val="5D7075"/>
                    </a:solidFill>
                    <a:latin typeface="Arial"/>
                  </a:defRPr>
                </a:pPr>
                <a:r>
                  <a:rPr sz="900" b="0" i="0" u="none" strike="noStrike">
                    <a:solidFill>
                      <a:srgbClr val="5D7075"/>
                    </a:solidFill>
                    <a:latin typeface="Arial"/>
                  </a:rPr>
                  <a:t>Starting copy number (log scale)</a:t>
                </a:r>
              </a:p>
            </c:rich>
          </c:tx>
          <c:overlay val="0"/>
        </c:title>
        <c:numFmt formatCode="General" sourceLinked="1"/>
        <c:majorTickMark val="out"/>
        <c:minorTickMark val="none"/>
        <c:tickLblPos val="low"/>
        <c:spPr>
          <a:ln w="12700" cap="flat">
            <a:solidFill>
              <a:srgbClr val="888888"/>
            </a:solidFill>
            <a:prstDash val="solid"/>
            <a:round/>
          </a:ln>
        </c:spPr>
        <c:txPr>
          <a:bodyPr/>
          <a:lstStyle/>
          <a:p>
            <a:pPr>
              <a:defRPr sz="900" b="0" i="0" u="none" strike="noStrike">
                <a:solidFill>
                  <a:srgbClr val="5D7075"/>
                </a:solidFill>
                <a:latin typeface="Calibri"/>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9525" cap="flat">
              <a:solidFill>
                <a:srgbClr val="E4EEEC"/>
              </a:solidFill>
              <a:prstDash val="solid"/>
              <a:round/>
            </a:ln>
          </c:spPr>
        </c:majorGridlines>
        <c:title>
          <c:tx>
            <c:rich>
              <a:bodyPr/>
              <a:lstStyle/>
              <a:p>
                <a:pPr>
                  <a:defRPr sz="900" b="0" i="0" u="none" strike="noStrike">
                    <a:solidFill>
                      <a:srgbClr val="5D7075"/>
                    </a:solidFill>
                    <a:latin typeface="Arial"/>
                  </a:defRPr>
                </a:pPr>
                <a:r>
                  <a:rPr sz="900" b="0" i="0" u="none" strike="noStrike">
                    <a:solidFill>
                      <a:srgbClr val="5D7075"/>
                    </a:solidFill>
                    <a:latin typeface="Arial"/>
                  </a:rPr>
                  <a:t>Ct</a:t>
                </a:r>
              </a:p>
            </c:rich>
          </c:tx>
          <c:overlay val="0"/>
        </c:title>
        <c:numFmt formatCode="General" sourceLinked="0"/>
        <c:majorTickMark val="out"/>
        <c:minorTickMark val="none"/>
        <c:tickLblPos val="nextTo"/>
        <c:spPr>
          <a:ln w="12700" cap="flat">
            <a:solidFill>
              <a:srgbClr val="888888"/>
            </a:solidFill>
            <a:prstDash val="solid"/>
            <a:round/>
          </a:ln>
        </c:spPr>
        <c:txPr>
          <a:bodyPr/>
          <a:lstStyle/>
          <a:p>
            <a:pPr>
              <a:defRPr sz="900" b="0" i="0" u="none" strike="noStrike">
                <a:solidFill>
                  <a:srgbClr val="5D7075"/>
                </a:solidFill>
                <a:latin typeface="Calibri"/>
              </a:defRPr>
            </a:pPr>
            <a:endParaRPr lang="en-US"/>
          </a:p>
        </c:txPr>
        <c:crossAx val="2094734554"/>
        <c:crosses val="autoZero"/>
        <c:crossBetween val="between"/>
      </c:valAx>
      <c:spPr>
        <a:noFill/>
        <a:ln w="12700" cap="flat">
          <a:solidFill>
            <a:srgbClr val="FFFFFF"/>
          </a:solid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2298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deck covering PCR and its variants, electrophoretic separations, centrifugation and radioisotope tracer techniques. Emphasis throughout is on what distinguishes each method from its neighbours.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deck around the amplify-versus-separate distinction, and the sorting property of each family. Students who hold on to "what property is being sorted?" rarely confuse these methods later.</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which single component they would titrate first when a reaction gives smeary non-specific product: the answer is Mg2+, then annealing temperature.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that only from the third cycle onward does the discrete, primer-to-primer amplicon appear; cycles 1 and 2 make variable-length products running off the template end.</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plateau argument is the single strongest justification for real-time PCR; make sure it lands before moving to qPCR.</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Contamination control deserves emphasis: nested PCR causes more false positives in diagnostic labs than any other format.</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no-RT control is the single most examined point on this topic. Also emphasise that oligo-dT fails on bacterial RNA.</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one-step forces gene-specific priming, which students frequently get wrong in exams.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students calculate: if control Ct = 28 and treated Ct = 25, the treated sample has roughly 2^3 = 8-fold more template.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exonuclease requirement is why TaqMan will not work with a proofreading-only enzyme lacking 5′-3′ exo activity.</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one numerical example live: slope -3.32 gives 10^(1/3.32) = 2.00, i.e. doubling, i.e. 100% efficiency.</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students remember only one line: RT = reverse transcription (what the template is), q/real-time = quantitative (when you look).</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as a revision anchor; the two columns that matter for exam answers are quantitative? and principal limitation.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Joule heating is the practical limit on run speed; it explains smiling bands and why large-format gels are run overnight at low voltage.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Emphasise "run to red" and the conformation order - both are standard viva questions.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TAE/TBE distinction (recovery vs resolution) is worth a full minute; students routinely pick the wrong one for preparative work.</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Native PAGE keeps activity and quaternary structure and is the right choice for zymography and EMSA - contrast it here.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hardest concept in the module. Anchor it on the two-ion sandwich: proteins are trapped between a fast leading ion and a slow trailing ion.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equilibration steps are frequently examined: DTT reduces, iodoacetamide alkylates, and the order cannot be reversed.</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dynamic-range problem is why 2D-PAGE was displaced by shotgun LC-MS/MS for deep proteomes, yet retained for isoform work.</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Column two is the one to memorise; every exam question on this module reduces to what property is being sorted.</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the numerical habit: convert rpm to g before writing any method, and state the rotor.</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Marker enzymes are the classical answer to "how do you know your fraction is pure?" - expect this in a viva.</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Meselson-Stahl is the single best illustration of isopycnic separation; polysome profiling is the best for rate-zonal.</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pairing to remember: 32P labels nucleic acid (phosphate backbone), 35S labels protein (methionine/cysteine) - exactly the Hershey-Chase logic.</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the Perspex-not-lead point for 32P: lead shielding generates bremsstrahlung X-rays and makes matters worse.</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returning to the roadmap slide: amplify or separate, and always name the property being sorted.</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73B39"/>
        </a:solidFill>
        <a:effectLst/>
      </p:bgPr>
    </p:bg>
    <p:spTree>
      <p:nvGrpSpPr>
        <p:cNvPr id="1" name=""/>
        <p:cNvGrpSpPr/>
        <p:nvPr/>
      </p:nvGrpSpPr>
      <p:grpSpPr>
        <a:xfrm>
          <a:off x="0" y="0"/>
          <a:ext cx="0" cy="0"/>
          <a:chOff x="0" y="0"/>
          <a:chExt cx="0" cy="0"/>
        </a:xfrm>
      </p:grpSpPr>
      <p:sp>
        <p:nvSpPr>
          <p:cNvPr id="2" name="Shape 0"/>
          <p:cNvSpPr/>
          <p:nvPr/>
        </p:nvSpPr>
        <p:spPr>
          <a:xfrm>
            <a:off x="9235440" y="-1371600"/>
            <a:ext cx="4937760" cy="4937760"/>
          </a:xfrm>
          <a:prstGeom prst="ellipse">
            <a:avLst/>
          </a:prstGeom>
          <a:solidFill>
            <a:srgbClr val="0A4B48"/>
          </a:solidFill>
          <a:ln w="12700">
            <a:solidFill>
              <a:srgbClr val="0A4B48"/>
            </a:solidFill>
            <a:prstDash val="solid"/>
          </a:ln>
        </p:spPr>
      </p:sp>
      <p:sp>
        <p:nvSpPr>
          <p:cNvPr id="3" name="Shape 1"/>
          <p:cNvSpPr/>
          <p:nvPr/>
        </p:nvSpPr>
        <p:spPr>
          <a:xfrm>
            <a:off x="10424160" y="4023360"/>
            <a:ext cx="3291840" cy="3291840"/>
          </a:xfrm>
          <a:prstGeom prst="ellipse">
            <a:avLst/>
          </a:prstGeom>
          <a:solidFill>
            <a:srgbClr val="0A4B48"/>
          </a:solidFill>
          <a:ln w="12700">
            <a:solidFill>
              <a:srgbClr val="0A4B48"/>
            </a:solidFill>
            <a:prstDash val="solid"/>
          </a:ln>
        </p:spPr>
      </p:sp>
      <p:sp>
        <p:nvSpPr>
          <p:cNvPr id="4" name="Text 2"/>
          <p:cNvSpPr txBox="1"/>
          <p:nvPr/>
        </p:nvSpPr>
        <p:spPr>
          <a:xfrm>
            <a:off x="777240" y="1371600"/>
            <a:ext cx="8686800" cy="274320"/>
          </a:xfrm>
          <a:prstGeom prst="rect">
            <a:avLst/>
          </a:prstGeom>
          <a:noFill/>
          <a:ln/>
        </p:spPr>
        <p:txBody>
          <a:bodyPr wrap="square" lIns="0" tIns="0" rIns="0" bIns="0" rtlCol="0" anchor="ctr"/>
          <a:lstStyle/>
          <a:p>
            <a:pPr marL="0" indent="0">
              <a:buNone/>
            </a:pPr>
            <a:r>
              <a:rPr lang="en-US" sz="1200" b="1" kern="0" spc="200" dirty="0">
                <a:solidFill>
                  <a:srgbClr val="00A896"/>
                </a:solidFill>
                <a:latin typeface="Calibri" pitchFamily="34" charset="0"/>
                <a:ea typeface="Calibri" pitchFamily="34" charset="-122"/>
                <a:cs typeface="Calibri" pitchFamily="34" charset="-120"/>
              </a:rPr>
              <a:t>MOLECULAR BIOLOGY  ·  CORE LABORATORY TECHNIQUES</a:t>
            </a:r>
            <a:endParaRPr lang="en-US" sz="1200" dirty="0"/>
          </a:p>
        </p:txBody>
      </p:sp>
      <p:sp>
        <p:nvSpPr>
          <p:cNvPr id="5" name="Text 3"/>
          <p:cNvSpPr txBox="1"/>
          <p:nvPr/>
        </p:nvSpPr>
        <p:spPr>
          <a:xfrm>
            <a:off x="777240" y="1828800"/>
            <a:ext cx="8778240" cy="1737360"/>
          </a:xfrm>
          <a:prstGeom prst="rect">
            <a:avLst/>
          </a:prstGeom>
          <a:noFill/>
          <a:ln/>
        </p:spPr>
        <p:txBody>
          <a:bodyPr wrap="square" lIns="0" tIns="0" rIns="0" bIns="0" rtlCol="0" anchor="ctr"/>
          <a:lstStyle/>
          <a:p>
            <a:pPr marL="0" indent="0">
              <a:lnSpc>
                <a:spcPct val="105000"/>
              </a:lnSpc>
              <a:buNone/>
            </a:pPr>
            <a:r>
              <a:rPr lang="en-US" sz="4200" b="1" dirty="0">
                <a:solidFill>
                  <a:srgbClr val="FFFFFF"/>
                </a:solidFill>
                <a:latin typeface="Cambria" pitchFamily="34" charset="0"/>
                <a:ea typeface="Cambria" pitchFamily="34" charset="-122"/>
                <a:cs typeface="Cambria" pitchFamily="34" charset="-120"/>
              </a:rPr>
              <a:t>PCR, Electrophoresis,</a:t>
            </a:r>
            <a:endParaRPr lang="en-US" sz="4200" dirty="0"/>
          </a:p>
          <a:p>
            <a:pPr marL="0" indent="0">
              <a:lnSpc>
                <a:spcPct val="105000"/>
              </a:lnSpc>
              <a:buNone/>
            </a:pPr>
            <a:r>
              <a:rPr lang="en-US" sz="4200" b="1" dirty="0">
                <a:solidFill>
                  <a:srgbClr val="FFFFFF"/>
                </a:solidFill>
                <a:latin typeface="Cambria" pitchFamily="34" charset="0"/>
                <a:ea typeface="Cambria" pitchFamily="34" charset="-122"/>
                <a:cs typeface="Cambria" pitchFamily="34" charset="-120"/>
              </a:rPr>
              <a:t>Centrifugation &amp; Radiotracers</a:t>
            </a:r>
            <a:endParaRPr lang="en-US" sz="4200" dirty="0"/>
          </a:p>
        </p:txBody>
      </p:sp>
      <p:sp>
        <p:nvSpPr>
          <p:cNvPr id="6" name="Shape 4"/>
          <p:cNvSpPr/>
          <p:nvPr/>
        </p:nvSpPr>
        <p:spPr>
          <a:xfrm>
            <a:off x="822960" y="3749040"/>
            <a:ext cx="1828800" cy="0"/>
          </a:xfrm>
          <a:prstGeom prst="line">
            <a:avLst/>
          </a:prstGeom>
          <a:noFill/>
          <a:ln w="31750">
            <a:solidFill>
              <a:srgbClr val="00A896"/>
            </a:solidFill>
            <a:prstDash val="solid"/>
          </a:ln>
        </p:spPr>
      </p:sp>
      <p:sp>
        <p:nvSpPr>
          <p:cNvPr id="7" name="Text 5"/>
          <p:cNvSpPr txBox="1"/>
          <p:nvPr/>
        </p:nvSpPr>
        <p:spPr>
          <a:xfrm>
            <a:off x="777240" y="3977640"/>
            <a:ext cx="7680960" cy="914400"/>
          </a:xfrm>
          <a:prstGeom prst="rect">
            <a:avLst/>
          </a:prstGeom>
          <a:noFill/>
          <a:ln/>
        </p:spPr>
        <p:txBody>
          <a:bodyPr wrap="square" lIns="0" tIns="0" rIns="0" bIns="0" rtlCol="0" anchor="t"/>
          <a:lstStyle/>
          <a:p>
            <a:pPr marL="0" indent="0">
              <a:buNone/>
            </a:pPr>
            <a:r>
              <a:rPr lang="en-US" sz="1300" dirty="0">
                <a:solidFill>
                  <a:srgbClr val="DCEFEA"/>
                </a:solidFill>
                <a:latin typeface="Calibri" pitchFamily="34" charset="0"/>
                <a:ea typeface="Calibri" pitchFamily="34" charset="-122"/>
                <a:cs typeface="Calibri" pitchFamily="34" charset="-120"/>
              </a:rPr>
              <a:t>A comprehensive, comparison-driven walkthrough of the four technique families that underpin every molecular biology laboratory — their physical principles, workflows, variants and the exact points on which they differ.</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11091672" cy="237744"/>
          </a:xfrm>
          <a:prstGeom prst="rect">
            <a:avLst/>
          </a:prstGeom>
          <a:noFill/>
          <a:ln/>
        </p:spPr>
        <p:txBody>
          <a:bodyPr wrap="square" lIns="0" tIns="0" rIns="0" bIns="0" rtlCol="0" anchor="ctr"/>
          <a:lstStyle/>
          <a:p>
            <a:pPr marL="0" indent="0">
              <a:buNone/>
            </a:pPr>
            <a:r>
              <a:rPr lang="en-US" sz="1050" b="1" kern="0" spc="200" dirty="0">
                <a:solidFill>
                  <a:srgbClr val="0A6E76"/>
                </a:solidFill>
                <a:latin typeface="Calibri" pitchFamily="34" charset="0"/>
                <a:ea typeface="Calibri" pitchFamily="34" charset="-122"/>
                <a:cs typeface="Calibri" pitchFamily="34" charset="-120"/>
              </a:rPr>
              <a:t>ROADMAP</a:t>
            </a:r>
            <a:endParaRPr lang="en-US" sz="1050" dirty="0"/>
          </a:p>
        </p:txBody>
      </p:sp>
      <p:sp>
        <p:nvSpPr>
          <p:cNvPr id="3" name="Text 1"/>
          <p:cNvSpPr txBox="1"/>
          <p:nvPr/>
        </p:nvSpPr>
        <p:spPr>
          <a:xfrm>
            <a:off x="548640" y="512064"/>
            <a:ext cx="11091672" cy="475488"/>
          </a:xfrm>
          <a:prstGeom prst="rect">
            <a:avLst/>
          </a:prstGeom>
          <a:noFill/>
          <a:ln/>
        </p:spPr>
        <p:txBody>
          <a:bodyPr wrap="square" lIns="0" tIns="0" rIns="0" bIns="0" rtlCol="0" anchor="ctr"/>
          <a:lstStyle/>
          <a:p>
            <a:pPr marL="0" indent="0">
              <a:buNone/>
            </a:pPr>
            <a:r>
              <a:rPr lang="en-US" sz="2600" b="1" dirty="0">
                <a:solidFill>
                  <a:srgbClr val="11262B"/>
                </a:solidFill>
                <a:latin typeface="Cambria" pitchFamily="34" charset="0"/>
                <a:ea typeface="Cambria" pitchFamily="34" charset="-122"/>
                <a:cs typeface="Cambria" pitchFamily="34" charset="-120"/>
              </a:rPr>
              <a:t>Four Families of Technique — One Logic</a:t>
            </a:r>
            <a:endParaRPr lang="en-US" sz="2600" dirty="0"/>
          </a:p>
        </p:txBody>
      </p:sp>
      <p:sp>
        <p:nvSpPr>
          <p:cNvPr id="4" name="Text 2"/>
          <p:cNvSpPr txBox="1"/>
          <p:nvPr/>
        </p:nvSpPr>
        <p:spPr>
          <a:xfrm>
            <a:off x="548640" y="1060704"/>
            <a:ext cx="11091672" cy="384048"/>
          </a:xfrm>
          <a:prstGeom prst="rect">
            <a:avLst/>
          </a:prstGeom>
          <a:noFill/>
          <a:ln/>
        </p:spPr>
        <p:txBody>
          <a:bodyPr wrap="square" lIns="0" tIns="0" rIns="0" bIns="0" rtlCol="0" anchor="t"/>
          <a:lstStyle/>
          <a:p>
            <a:pPr marL="0" indent="0">
              <a:buNone/>
            </a:pPr>
            <a:r>
              <a:rPr lang="en-US" sz="1200" dirty="0">
                <a:solidFill>
                  <a:srgbClr val="35535A"/>
                </a:solidFill>
                <a:latin typeface="Calibri" pitchFamily="34" charset="0"/>
                <a:ea typeface="Calibri" pitchFamily="34" charset="-122"/>
                <a:cs typeface="Calibri" pitchFamily="34" charset="-120"/>
              </a:rPr>
              <a:t>Every technique below does one of two jobs: it AMPLIFIES a signal so a rare molecule becomes detectable, or it SEPARATES a mixture so one component can be measured. Keep asking of each method: what property is it sorting on?</a:t>
            </a:r>
            <a:endParaRPr lang="en-US" sz="1200" dirty="0"/>
          </a:p>
        </p:txBody>
      </p:sp>
      <p:sp>
        <p:nvSpPr>
          <p:cNvPr id="5" name="Shape 3"/>
          <p:cNvSpPr/>
          <p:nvPr/>
        </p:nvSpPr>
        <p:spPr>
          <a:xfrm>
            <a:off x="548640" y="1691640"/>
            <a:ext cx="2567178" cy="1920240"/>
          </a:xfrm>
          <a:prstGeom prst="roundRect">
            <a:avLst>
              <a:gd name="adj" fmla="val 2857"/>
            </a:avLst>
          </a:prstGeom>
          <a:solidFill>
            <a:srgbClr val="DCEFEA"/>
          </a:solidFill>
          <a:ln w="9525">
            <a:solidFill>
              <a:srgbClr val="C3DBD7"/>
            </a:solidFill>
            <a:prstDash val="solid"/>
          </a:ln>
        </p:spPr>
      </p:sp>
      <p:sp>
        <p:nvSpPr>
          <p:cNvPr id="6" name="Text 4"/>
          <p:cNvSpPr txBox="1"/>
          <p:nvPr/>
        </p:nvSpPr>
        <p:spPr>
          <a:xfrm>
            <a:off x="713232" y="1810512"/>
            <a:ext cx="2237994"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PCR &amp; Variants</a:t>
            </a:r>
            <a:endParaRPr lang="en-US" sz="1200" dirty="0"/>
          </a:p>
        </p:txBody>
      </p:sp>
      <p:sp>
        <p:nvSpPr>
          <p:cNvPr id="7" name="Text 5"/>
          <p:cNvSpPr txBox="1"/>
          <p:nvPr/>
        </p:nvSpPr>
        <p:spPr>
          <a:xfrm>
            <a:off x="713232" y="2093976"/>
            <a:ext cx="2237994" cy="1426464"/>
          </a:xfrm>
          <a:prstGeom prst="rect">
            <a:avLst/>
          </a:prstGeom>
          <a:noFill/>
          <a:ln/>
        </p:spPr>
        <p:txBody>
          <a:bodyPr wrap="square" lIns="0" tIns="0" rIns="0" bIns="0" rtlCol="0" anchor="t"/>
          <a:lstStyle/>
          <a:p>
            <a:pPr marL="0" indent="0">
              <a:lnSpc>
                <a:spcPct val="102000"/>
              </a:lnSpc>
              <a:spcAft>
                <a:spcPts val="300"/>
              </a:spcAft>
              <a:buNone/>
            </a:pPr>
            <a:r>
              <a:rPr lang="en-US" sz="1050" dirty="0">
                <a:solidFill>
                  <a:srgbClr val="11262B"/>
                </a:solidFill>
                <a:latin typeface="Calibri" pitchFamily="34" charset="0"/>
                <a:ea typeface="Calibri" pitchFamily="34" charset="-122"/>
                <a:cs typeface="Calibri" pitchFamily="34" charset="-120"/>
              </a:rPr>
              <a:t>Amplify. Conventional · Nested · RT-PCR · Real-time (qPCR) · Digital PCR. Sorting property: sequence identity of the primer sites.</a:t>
            </a:r>
            <a:endParaRPr lang="en-US" sz="1050" dirty="0"/>
          </a:p>
        </p:txBody>
      </p:sp>
      <p:sp>
        <p:nvSpPr>
          <p:cNvPr id="8" name="Text 6"/>
          <p:cNvSpPr txBox="1"/>
          <p:nvPr/>
        </p:nvSpPr>
        <p:spPr>
          <a:xfrm>
            <a:off x="713232" y="1417320"/>
            <a:ext cx="2567178" cy="219456"/>
          </a:xfrm>
          <a:prstGeom prst="rect">
            <a:avLst/>
          </a:prstGeom>
          <a:noFill/>
          <a:ln/>
        </p:spPr>
        <p:txBody>
          <a:bodyPr wrap="square" lIns="0" tIns="0" rIns="0" bIns="0" rtlCol="0" anchor="ctr"/>
          <a:lstStyle/>
          <a:p>
            <a:pPr marL="0" indent="0">
              <a:buNone/>
            </a:pPr>
            <a:r>
              <a:rPr lang="en-US" sz="950" b="1" kern="0" spc="150" dirty="0">
                <a:solidFill>
                  <a:srgbClr val="C4761A"/>
                </a:solidFill>
                <a:latin typeface="Calibri" pitchFamily="34" charset="0"/>
                <a:ea typeface="Calibri" pitchFamily="34" charset="-122"/>
                <a:cs typeface="Calibri" pitchFamily="34" charset="-120"/>
              </a:rPr>
              <a:t>MODULE 01</a:t>
            </a:r>
            <a:endParaRPr lang="en-US" sz="950" dirty="0"/>
          </a:p>
        </p:txBody>
      </p:sp>
      <p:sp>
        <p:nvSpPr>
          <p:cNvPr id="9" name="Shape 7"/>
          <p:cNvSpPr/>
          <p:nvPr/>
        </p:nvSpPr>
        <p:spPr>
          <a:xfrm>
            <a:off x="3390138" y="1691640"/>
            <a:ext cx="2567178" cy="1920240"/>
          </a:xfrm>
          <a:prstGeom prst="roundRect">
            <a:avLst>
              <a:gd name="adj" fmla="val 2857"/>
            </a:avLst>
          </a:prstGeom>
          <a:solidFill>
            <a:srgbClr val="F2F8F7"/>
          </a:solidFill>
          <a:ln w="9525">
            <a:solidFill>
              <a:srgbClr val="C3DBD7"/>
            </a:solidFill>
            <a:prstDash val="solid"/>
          </a:ln>
        </p:spPr>
      </p:sp>
      <p:sp>
        <p:nvSpPr>
          <p:cNvPr id="10" name="Text 8"/>
          <p:cNvSpPr txBox="1"/>
          <p:nvPr/>
        </p:nvSpPr>
        <p:spPr>
          <a:xfrm>
            <a:off x="3554730" y="1810512"/>
            <a:ext cx="2237994"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Electrophoresis</a:t>
            </a:r>
            <a:endParaRPr lang="en-US" sz="1200" dirty="0"/>
          </a:p>
        </p:txBody>
      </p:sp>
      <p:sp>
        <p:nvSpPr>
          <p:cNvPr id="11" name="Text 9"/>
          <p:cNvSpPr txBox="1"/>
          <p:nvPr/>
        </p:nvSpPr>
        <p:spPr>
          <a:xfrm>
            <a:off x="3554730" y="2093976"/>
            <a:ext cx="2237994" cy="1426464"/>
          </a:xfrm>
          <a:prstGeom prst="rect">
            <a:avLst/>
          </a:prstGeom>
          <a:noFill/>
          <a:ln/>
        </p:spPr>
        <p:txBody>
          <a:bodyPr wrap="square" lIns="0" tIns="0" rIns="0" bIns="0" rtlCol="0" anchor="t"/>
          <a:lstStyle/>
          <a:p>
            <a:pPr marL="0" indent="0">
              <a:lnSpc>
                <a:spcPct val="102000"/>
              </a:lnSpc>
              <a:spcAft>
                <a:spcPts val="300"/>
              </a:spcAft>
              <a:buNone/>
            </a:pPr>
            <a:r>
              <a:rPr lang="en-US" sz="1050" dirty="0">
                <a:solidFill>
                  <a:srgbClr val="11262B"/>
                </a:solidFill>
                <a:latin typeface="Calibri" pitchFamily="34" charset="0"/>
                <a:ea typeface="Calibri" pitchFamily="34" charset="-122"/>
                <a:cs typeface="Calibri" pitchFamily="34" charset="-120"/>
              </a:rPr>
              <a:t>Separate in a gel. Agarose · SDS-PAGE · IEF · 2D-PAGE. Sorting property: charge, size and shape in an electric field.</a:t>
            </a:r>
            <a:endParaRPr lang="en-US" sz="1050" dirty="0"/>
          </a:p>
        </p:txBody>
      </p:sp>
      <p:sp>
        <p:nvSpPr>
          <p:cNvPr id="12" name="Text 10"/>
          <p:cNvSpPr txBox="1"/>
          <p:nvPr/>
        </p:nvSpPr>
        <p:spPr>
          <a:xfrm>
            <a:off x="3554730" y="1417320"/>
            <a:ext cx="2567178" cy="219456"/>
          </a:xfrm>
          <a:prstGeom prst="rect">
            <a:avLst/>
          </a:prstGeom>
          <a:noFill/>
          <a:ln/>
        </p:spPr>
        <p:txBody>
          <a:bodyPr wrap="square" lIns="0" tIns="0" rIns="0" bIns="0" rtlCol="0" anchor="ctr"/>
          <a:lstStyle/>
          <a:p>
            <a:pPr marL="0" indent="0">
              <a:buNone/>
            </a:pPr>
            <a:r>
              <a:rPr lang="en-US" sz="950" b="1" kern="0" spc="150" dirty="0">
                <a:solidFill>
                  <a:srgbClr val="C4761A"/>
                </a:solidFill>
                <a:latin typeface="Calibri" pitchFamily="34" charset="0"/>
                <a:ea typeface="Calibri" pitchFamily="34" charset="-122"/>
                <a:cs typeface="Calibri" pitchFamily="34" charset="-120"/>
              </a:rPr>
              <a:t>MODULE 02</a:t>
            </a:r>
            <a:endParaRPr lang="en-US" sz="950" dirty="0"/>
          </a:p>
        </p:txBody>
      </p:sp>
      <p:sp>
        <p:nvSpPr>
          <p:cNvPr id="13" name="Shape 11"/>
          <p:cNvSpPr/>
          <p:nvPr/>
        </p:nvSpPr>
        <p:spPr>
          <a:xfrm>
            <a:off x="6231636" y="1691640"/>
            <a:ext cx="2567178" cy="1920240"/>
          </a:xfrm>
          <a:prstGeom prst="roundRect">
            <a:avLst>
              <a:gd name="adj" fmla="val 2857"/>
            </a:avLst>
          </a:prstGeom>
          <a:solidFill>
            <a:srgbClr val="DCEFEA"/>
          </a:solidFill>
          <a:ln w="9525">
            <a:solidFill>
              <a:srgbClr val="C3DBD7"/>
            </a:solidFill>
            <a:prstDash val="solid"/>
          </a:ln>
        </p:spPr>
      </p:sp>
      <p:sp>
        <p:nvSpPr>
          <p:cNvPr id="14" name="Text 12"/>
          <p:cNvSpPr txBox="1"/>
          <p:nvPr/>
        </p:nvSpPr>
        <p:spPr>
          <a:xfrm>
            <a:off x="6396228" y="1810512"/>
            <a:ext cx="2237994"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Centrifugation</a:t>
            </a:r>
            <a:endParaRPr lang="en-US" sz="1200" dirty="0"/>
          </a:p>
        </p:txBody>
      </p:sp>
      <p:sp>
        <p:nvSpPr>
          <p:cNvPr id="15" name="Text 13"/>
          <p:cNvSpPr txBox="1"/>
          <p:nvPr/>
        </p:nvSpPr>
        <p:spPr>
          <a:xfrm>
            <a:off x="6396228" y="2093976"/>
            <a:ext cx="2237994" cy="1426464"/>
          </a:xfrm>
          <a:prstGeom prst="rect">
            <a:avLst/>
          </a:prstGeom>
          <a:noFill/>
          <a:ln/>
        </p:spPr>
        <p:txBody>
          <a:bodyPr wrap="square" lIns="0" tIns="0" rIns="0" bIns="0" rtlCol="0" anchor="t"/>
          <a:lstStyle/>
          <a:p>
            <a:pPr marL="0" indent="0">
              <a:lnSpc>
                <a:spcPct val="102000"/>
              </a:lnSpc>
              <a:spcAft>
                <a:spcPts val="300"/>
              </a:spcAft>
              <a:buNone/>
            </a:pPr>
            <a:r>
              <a:rPr lang="en-US" sz="1050" dirty="0">
                <a:solidFill>
                  <a:srgbClr val="11262B"/>
                </a:solidFill>
                <a:latin typeface="Calibri" pitchFamily="34" charset="0"/>
                <a:ea typeface="Calibri" pitchFamily="34" charset="-122"/>
                <a:cs typeface="Calibri" pitchFamily="34" charset="-120"/>
              </a:rPr>
              <a:t>Separate in a field of force. Differential · Rate-zonal · Isopycnic. Sorting property: sedimentation coefficient and buoyant density.</a:t>
            </a:r>
            <a:endParaRPr lang="en-US" sz="1050" dirty="0"/>
          </a:p>
        </p:txBody>
      </p:sp>
      <p:sp>
        <p:nvSpPr>
          <p:cNvPr id="16" name="Text 14"/>
          <p:cNvSpPr txBox="1"/>
          <p:nvPr/>
        </p:nvSpPr>
        <p:spPr>
          <a:xfrm>
            <a:off x="6396228" y="1417320"/>
            <a:ext cx="2567178" cy="219456"/>
          </a:xfrm>
          <a:prstGeom prst="rect">
            <a:avLst/>
          </a:prstGeom>
          <a:noFill/>
          <a:ln/>
        </p:spPr>
        <p:txBody>
          <a:bodyPr wrap="square" lIns="0" tIns="0" rIns="0" bIns="0" rtlCol="0" anchor="ctr"/>
          <a:lstStyle/>
          <a:p>
            <a:pPr marL="0" indent="0">
              <a:buNone/>
            </a:pPr>
            <a:r>
              <a:rPr lang="en-US" sz="950" b="1" kern="0" spc="150" dirty="0">
                <a:solidFill>
                  <a:srgbClr val="C4761A"/>
                </a:solidFill>
                <a:latin typeface="Calibri" pitchFamily="34" charset="0"/>
                <a:ea typeface="Calibri" pitchFamily="34" charset="-122"/>
                <a:cs typeface="Calibri" pitchFamily="34" charset="-120"/>
              </a:rPr>
              <a:t>MODULE 03</a:t>
            </a:r>
            <a:endParaRPr lang="en-US" sz="950" dirty="0"/>
          </a:p>
        </p:txBody>
      </p:sp>
      <p:sp>
        <p:nvSpPr>
          <p:cNvPr id="17" name="Shape 15"/>
          <p:cNvSpPr/>
          <p:nvPr/>
        </p:nvSpPr>
        <p:spPr>
          <a:xfrm>
            <a:off x="9073134" y="1691640"/>
            <a:ext cx="2567178" cy="1920240"/>
          </a:xfrm>
          <a:prstGeom prst="roundRect">
            <a:avLst>
              <a:gd name="adj" fmla="val 2857"/>
            </a:avLst>
          </a:prstGeom>
          <a:solidFill>
            <a:srgbClr val="F2F8F7"/>
          </a:solidFill>
          <a:ln w="9525">
            <a:solidFill>
              <a:srgbClr val="C3DBD7"/>
            </a:solidFill>
            <a:prstDash val="solid"/>
          </a:ln>
        </p:spPr>
      </p:sp>
      <p:sp>
        <p:nvSpPr>
          <p:cNvPr id="18" name="Text 16"/>
          <p:cNvSpPr txBox="1"/>
          <p:nvPr/>
        </p:nvSpPr>
        <p:spPr>
          <a:xfrm>
            <a:off x="9237726" y="1810512"/>
            <a:ext cx="2237994"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Radiotracers</a:t>
            </a:r>
            <a:endParaRPr lang="en-US" sz="1200" dirty="0"/>
          </a:p>
        </p:txBody>
      </p:sp>
      <p:sp>
        <p:nvSpPr>
          <p:cNvPr id="19" name="Text 17"/>
          <p:cNvSpPr txBox="1"/>
          <p:nvPr/>
        </p:nvSpPr>
        <p:spPr>
          <a:xfrm>
            <a:off x="9237726" y="2093976"/>
            <a:ext cx="2237994" cy="1426464"/>
          </a:xfrm>
          <a:prstGeom prst="rect">
            <a:avLst/>
          </a:prstGeom>
          <a:noFill/>
          <a:ln/>
        </p:spPr>
        <p:txBody>
          <a:bodyPr wrap="square" lIns="0" tIns="0" rIns="0" bIns="0" rtlCol="0" anchor="t"/>
          <a:lstStyle/>
          <a:p>
            <a:pPr marL="0" indent="0">
              <a:lnSpc>
                <a:spcPct val="102000"/>
              </a:lnSpc>
              <a:spcAft>
                <a:spcPts val="300"/>
              </a:spcAft>
              <a:buNone/>
            </a:pPr>
            <a:r>
              <a:rPr lang="en-US" sz="1050" dirty="0">
                <a:solidFill>
                  <a:srgbClr val="11262B"/>
                </a:solidFill>
                <a:latin typeface="Calibri" pitchFamily="34" charset="0"/>
                <a:ea typeface="Calibri" pitchFamily="34" charset="-122"/>
                <a:cs typeface="Calibri" pitchFamily="34" charset="-120"/>
              </a:rPr>
              <a:t>Detect and follow. Labelling · scintillation · autoradiography. Sorting property: none — it is a detection layer over the others.</a:t>
            </a:r>
            <a:endParaRPr lang="en-US" sz="1050" dirty="0"/>
          </a:p>
        </p:txBody>
      </p:sp>
      <p:sp>
        <p:nvSpPr>
          <p:cNvPr id="20" name="Text 18"/>
          <p:cNvSpPr txBox="1"/>
          <p:nvPr/>
        </p:nvSpPr>
        <p:spPr>
          <a:xfrm>
            <a:off x="9237726" y="1417320"/>
            <a:ext cx="2567178" cy="219456"/>
          </a:xfrm>
          <a:prstGeom prst="rect">
            <a:avLst/>
          </a:prstGeom>
          <a:noFill/>
          <a:ln/>
        </p:spPr>
        <p:txBody>
          <a:bodyPr wrap="square" lIns="0" tIns="0" rIns="0" bIns="0" rtlCol="0" anchor="ctr"/>
          <a:lstStyle/>
          <a:p>
            <a:pPr marL="0" indent="0">
              <a:buNone/>
            </a:pPr>
            <a:r>
              <a:rPr lang="en-US" sz="950" b="1" kern="0" spc="150" dirty="0">
                <a:solidFill>
                  <a:srgbClr val="C4761A"/>
                </a:solidFill>
                <a:latin typeface="Calibri" pitchFamily="34" charset="0"/>
                <a:ea typeface="Calibri" pitchFamily="34" charset="-122"/>
                <a:cs typeface="Calibri" pitchFamily="34" charset="-120"/>
              </a:rPr>
              <a:t>MODULE 04</a:t>
            </a:r>
            <a:endParaRPr lang="en-US" sz="950" dirty="0"/>
          </a:p>
        </p:txBody>
      </p:sp>
      <p:sp>
        <p:nvSpPr>
          <p:cNvPr id="21" name="Shape 19"/>
          <p:cNvSpPr/>
          <p:nvPr/>
        </p:nvSpPr>
        <p:spPr>
          <a:xfrm>
            <a:off x="548640" y="3977640"/>
            <a:ext cx="11091672" cy="1691640"/>
          </a:xfrm>
          <a:prstGeom prst="roundRect">
            <a:avLst>
              <a:gd name="adj" fmla="val 3243"/>
            </a:avLst>
          </a:prstGeom>
          <a:solidFill>
            <a:srgbClr val="FBEEDD"/>
          </a:solidFill>
          <a:ln w="9525">
            <a:solidFill>
              <a:srgbClr val="E9CDA6"/>
            </a:solidFill>
            <a:prstDash val="solid"/>
          </a:ln>
        </p:spPr>
      </p:sp>
      <p:sp>
        <p:nvSpPr>
          <p:cNvPr id="22" name="Text 20"/>
          <p:cNvSpPr txBox="1"/>
          <p:nvPr/>
        </p:nvSpPr>
        <p:spPr>
          <a:xfrm>
            <a:off x="713232" y="4096512"/>
            <a:ext cx="10762488" cy="237744"/>
          </a:xfrm>
          <a:prstGeom prst="rect">
            <a:avLst/>
          </a:prstGeom>
          <a:noFill/>
          <a:ln/>
        </p:spPr>
        <p:txBody>
          <a:bodyPr wrap="square" lIns="0" tIns="0" rIns="0" bIns="0" rtlCol="0" anchor="ctr"/>
          <a:lstStyle/>
          <a:p>
            <a:pPr marL="0" indent="0">
              <a:buNone/>
            </a:pPr>
            <a:r>
              <a:rPr lang="en-US" sz="1200" b="1" dirty="0">
                <a:solidFill>
                  <a:srgbClr val="C4761A"/>
                </a:solidFill>
                <a:latin typeface="Calibri" pitchFamily="34" charset="0"/>
                <a:ea typeface="Calibri" pitchFamily="34" charset="-122"/>
                <a:cs typeface="Calibri" pitchFamily="34" charset="-120"/>
              </a:rPr>
              <a:t>How they chain together in a real experiment</a:t>
            </a:r>
            <a:endParaRPr lang="en-US" sz="1200" dirty="0"/>
          </a:p>
        </p:txBody>
      </p:sp>
      <p:sp>
        <p:nvSpPr>
          <p:cNvPr id="23" name="Text 21"/>
          <p:cNvSpPr txBox="1"/>
          <p:nvPr/>
        </p:nvSpPr>
        <p:spPr>
          <a:xfrm>
            <a:off x="713232" y="4379976"/>
            <a:ext cx="10762488" cy="1197864"/>
          </a:xfrm>
          <a:prstGeom prst="rect">
            <a:avLst/>
          </a:prstGeom>
          <a:noFill/>
          <a:ln/>
        </p:spPr>
        <p:txBody>
          <a:bodyPr wrap="square" lIns="0" tIns="0" rIns="0" bIns="0" rtlCol="0" anchor="t"/>
          <a:lstStyle/>
          <a:p>
            <a:pPr marL="0" indent="0">
              <a:lnSpc>
                <a:spcPct val="102000"/>
              </a:lnSpc>
              <a:spcAft>
                <a:spcPts val="300"/>
              </a:spcAft>
              <a:buNone/>
            </a:pPr>
            <a:r>
              <a:rPr lang="en-US" sz="1150" dirty="0">
                <a:solidFill>
                  <a:srgbClr val="11262B"/>
                </a:solidFill>
                <a:latin typeface="Calibri" pitchFamily="34" charset="0"/>
                <a:ea typeface="Calibri" pitchFamily="34" charset="-122"/>
                <a:cs typeface="Calibri" pitchFamily="34" charset="-120"/>
              </a:rPr>
              <a:t>Tissue or culture  →  homogenise and fractionate by CENTRIFUGATION (get the right organelle or clean nucleic acid)  →  extract DNA / RNA / protein  →  amplify the nucleic acid by PCR / RT-qPCR, or resolve the protein by SDS-PAGE / 2D-PAGE  →  read out the result by ELECTROPHORESIS, fluorescence, or an ISOTOPIC label  →  quantify.</a:t>
            </a:r>
            <a:endParaRPr lang="en-US" sz="1150" dirty="0"/>
          </a:p>
          <a:p>
            <a:pPr marL="0" indent="0">
              <a:lnSpc>
                <a:spcPct val="102000"/>
              </a:lnSpc>
              <a:spcAft>
                <a:spcPts val="300"/>
              </a:spcAft>
              <a:buNone/>
            </a:pPr>
            <a:endParaRPr lang="en-US" sz="1150" dirty="0"/>
          </a:p>
          <a:p>
            <a:pPr marL="0" indent="0">
              <a:lnSpc>
                <a:spcPct val="102000"/>
              </a:lnSpc>
              <a:spcAft>
                <a:spcPts val="300"/>
              </a:spcAft>
              <a:buNone/>
            </a:pPr>
            <a:r>
              <a:rPr lang="en-US" sz="1150" dirty="0">
                <a:solidFill>
                  <a:srgbClr val="11262B"/>
                </a:solidFill>
                <a:latin typeface="Calibri" pitchFamily="34" charset="0"/>
                <a:ea typeface="Calibri" pitchFamily="34" charset="-122"/>
                <a:cs typeface="Calibri" pitchFamily="34" charset="-120"/>
              </a:rPr>
              <a:t>No single technique answers a biological question on its own; the skill being taught here is choosing the right combination and knowing what each step can and cannot resolve.</a:t>
            </a:r>
            <a:endParaRPr lang="en-US" sz="11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73B39"/>
        </a:solidFill>
        <a:effectLst/>
      </p:bgPr>
    </p:bg>
    <p:spTree>
      <p:nvGrpSpPr>
        <p:cNvPr id="1" name=""/>
        <p:cNvGrpSpPr/>
        <p:nvPr/>
      </p:nvGrpSpPr>
      <p:grpSpPr>
        <a:xfrm>
          <a:off x="0" y="0"/>
          <a:ext cx="0" cy="0"/>
          <a:chOff x="0" y="0"/>
          <a:chExt cx="0" cy="0"/>
        </a:xfrm>
      </p:grpSpPr>
      <p:sp>
        <p:nvSpPr>
          <p:cNvPr id="2" name="Text 0"/>
          <p:cNvSpPr txBox="1"/>
          <p:nvPr/>
        </p:nvSpPr>
        <p:spPr>
          <a:xfrm>
            <a:off x="685800" y="960120"/>
            <a:ext cx="2011680" cy="1371600"/>
          </a:xfrm>
          <a:prstGeom prst="rect">
            <a:avLst/>
          </a:prstGeom>
          <a:noFill/>
          <a:ln/>
        </p:spPr>
        <p:txBody>
          <a:bodyPr wrap="square" lIns="0" tIns="0" rIns="0" bIns="0" rtlCol="0" anchor="ctr"/>
          <a:lstStyle/>
          <a:p>
            <a:pPr marL="0" indent="0">
              <a:buNone/>
            </a:pPr>
            <a:r>
              <a:rPr lang="en-US" sz="8400" b="1" dirty="0">
                <a:solidFill>
                  <a:srgbClr val="00A896"/>
                </a:solidFill>
                <a:latin typeface="Cambria" pitchFamily="34" charset="0"/>
                <a:ea typeface="Cambria" pitchFamily="34" charset="-122"/>
                <a:cs typeface="Cambria" pitchFamily="34" charset="-120"/>
              </a:rPr>
              <a:t>01</a:t>
            </a:r>
            <a:endParaRPr lang="en-US" sz="8400" dirty="0"/>
          </a:p>
        </p:txBody>
      </p:sp>
      <p:sp>
        <p:nvSpPr>
          <p:cNvPr id="3" name="Text 1"/>
          <p:cNvSpPr txBox="1"/>
          <p:nvPr/>
        </p:nvSpPr>
        <p:spPr>
          <a:xfrm>
            <a:off x="685800" y="2423160"/>
            <a:ext cx="5852160" cy="1371600"/>
          </a:xfrm>
          <a:prstGeom prst="rect">
            <a:avLst/>
          </a:prstGeom>
          <a:noFill/>
          <a:ln/>
        </p:spPr>
        <p:txBody>
          <a:bodyPr wrap="square" lIns="0" tIns="0" rIns="0" bIns="0" rtlCol="0" anchor="t"/>
          <a:lstStyle/>
          <a:p>
            <a:pPr marL="0" indent="0">
              <a:lnSpc>
                <a:spcPct val="105000"/>
              </a:lnSpc>
              <a:buNone/>
            </a:pPr>
            <a:r>
              <a:rPr lang="en-US" sz="3600" b="1" dirty="0">
                <a:solidFill>
                  <a:srgbClr val="FFFFFF"/>
                </a:solidFill>
                <a:latin typeface="Cambria" pitchFamily="34" charset="0"/>
                <a:ea typeface="Cambria" pitchFamily="34" charset="-122"/>
                <a:cs typeface="Cambria" pitchFamily="34" charset="-120"/>
              </a:rPr>
              <a:t>Polymerase</a:t>
            </a:r>
            <a:endParaRPr lang="en-US" sz="3600" dirty="0"/>
          </a:p>
          <a:p>
            <a:pPr marL="0" indent="0">
              <a:lnSpc>
                <a:spcPct val="105000"/>
              </a:lnSpc>
              <a:buNone/>
            </a:pPr>
            <a:r>
              <a:rPr lang="en-US" sz="3600" b="1" dirty="0">
                <a:solidFill>
                  <a:srgbClr val="FFFFFF"/>
                </a:solidFill>
                <a:latin typeface="Cambria" pitchFamily="34" charset="0"/>
                <a:ea typeface="Cambria" pitchFamily="34" charset="-122"/>
                <a:cs typeface="Cambria" pitchFamily="34" charset="-120"/>
              </a:rPr>
              <a:t>Chain Reaction</a:t>
            </a:r>
            <a:endParaRPr lang="en-US" sz="3600" dirty="0"/>
          </a:p>
        </p:txBody>
      </p:sp>
      <p:sp>
        <p:nvSpPr>
          <p:cNvPr id="4" name="Text 2"/>
          <p:cNvSpPr txBox="1"/>
          <p:nvPr/>
        </p:nvSpPr>
        <p:spPr>
          <a:xfrm>
            <a:off x="713232" y="3977640"/>
            <a:ext cx="5669280" cy="1005840"/>
          </a:xfrm>
          <a:prstGeom prst="rect">
            <a:avLst/>
          </a:prstGeom>
          <a:noFill/>
          <a:ln/>
        </p:spPr>
        <p:txBody>
          <a:bodyPr wrap="square" lIns="0" tIns="0" rIns="0" bIns="0" rtlCol="0" anchor="t"/>
          <a:lstStyle/>
          <a:p>
            <a:pPr marL="0" indent="0">
              <a:buNone/>
            </a:pPr>
            <a:r>
              <a:rPr lang="en-US" sz="1300" dirty="0">
                <a:solidFill>
                  <a:srgbClr val="DCEFEA"/>
                </a:solidFill>
                <a:latin typeface="Calibri" pitchFamily="34" charset="0"/>
                <a:ea typeface="Calibri" pitchFamily="34" charset="-122"/>
                <a:cs typeface="Calibri" pitchFamily="34" charset="-120"/>
              </a:rPr>
              <a:t>Kary Mullis, 1983 · Nobel Prize in Chemistry, 1993. An in vitro, primer-directed, enzymatic amplification of a defined DNA segment.</a:t>
            </a:r>
            <a:endParaRPr lang="en-US" sz="1300" dirty="0"/>
          </a:p>
        </p:txBody>
      </p:sp>
      <p:sp>
        <p:nvSpPr>
          <p:cNvPr id="5" name="Shape 3"/>
          <p:cNvSpPr/>
          <p:nvPr/>
        </p:nvSpPr>
        <p:spPr>
          <a:xfrm>
            <a:off x="7040880" y="1636776"/>
            <a:ext cx="292608" cy="292608"/>
          </a:xfrm>
          <a:prstGeom prst="ellipse">
            <a:avLst/>
          </a:prstGeom>
          <a:solidFill>
            <a:srgbClr val="00A896"/>
          </a:solidFill>
          <a:ln w="6350">
            <a:solidFill>
              <a:srgbClr val="00A896"/>
            </a:solidFill>
            <a:prstDash val="solid"/>
          </a:ln>
        </p:spPr>
      </p:sp>
      <p:sp>
        <p:nvSpPr>
          <p:cNvPr id="6" name="Text 4"/>
          <p:cNvSpPr txBox="1"/>
          <p:nvPr/>
        </p:nvSpPr>
        <p:spPr>
          <a:xfrm>
            <a:off x="7040880" y="1636776"/>
            <a:ext cx="292608" cy="292608"/>
          </a:xfrm>
          <a:prstGeom prst="rect">
            <a:avLst/>
          </a:prstGeom>
          <a:noFill/>
          <a:ln/>
        </p:spPr>
        <p:txBody>
          <a:bodyPr wrap="square" lIns="0" tIns="0" rIns="0" bIns="0" rtlCol="0" anchor="ctr"/>
          <a:lstStyle/>
          <a:p>
            <a:pPr marL="0" indent="0" algn="ctr">
              <a:buNone/>
            </a:pPr>
            <a:r>
              <a:rPr lang="en-US" sz="1100" b="1" dirty="0">
                <a:solidFill>
                  <a:srgbClr val="073B39"/>
                </a:solidFill>
                <a:latin typeface="Calibri" pitchFamily="34" charset="0"/>
                <a:ea typeface="Calibri" pitchFamily="34" charset="-122"/>
                <a:cs typeface="Calibri" pitchFamily="34" charset="-120"/>
              </a:rPr>
              <a:t>1</a:t>
            </a:r>
            <a:endParaRPr lang="en-US" sz="1100" dirty="0"/>
          </a:p>
        </p:txBody>
      </p:sp>
      <p:sp>
        <p:nvSpPr>
          <p:cNvPr id="7" name="Text 5"/>
          <p:cNvSpPr txBox="1"/>
          <p:nvPr/>
        </p:nvSpPr>
        <p:spPr>
          <a:xfrm>
            <a:off x="7479792" y="1600200"/>
            <a:ext cx="4041648" cy="658368"/>
          </a:xfrm>
          <a:prstGeom prst="rect">
            <a:avLst/>
          </a:prstGeom>
          <a:noFill/>
          <a:ln/>
        </p:spPr>
        <p:txBody>
          <a:bodyPr wrap="square" lIns="0" tIns="0" rIns="0" bIns="0" rtlCol="0" anchor="ctr"/>
          <a:lstStyle/>
          <a:p>
            <a:pPr marL="0" indent="0">
              <a:buNone/>
            </a:pPr>
            <a:r>
              <a:rPr lang="en-US" sz="1250" dirty="0">
                <a:solidFill>
                  <a:srgbClr val="FFFFFF"/>
                </a:solidFill>
                <a:latin typeface="Calibri" pitchFamily="34" charset="0"/>
                <a:ea typeface="Calibri" pitchFamily="34" charset="-122"/>
                <a:cs typeface="Calibri" pitchFamily="34" charset="-120"/>
              </a:rPr>
              <a:t>Components, the three-step thermal cycle and amplification kinetics</a:t>
            </a:r>
            <a:endParaRPr lang="en-US" sz="1250" dirty="0"/>
          </a:p>
        </p:txBody>
      </p:sp>
      <p:sp>
        <p:nvSpPr>
          <p:cNvPr id="8" name="Shape 6"/>
          <p:cNvSpPr/>
          <p:nvPr/>
        </p:nvSpPr>
        <p:spPr>
          <a:xfrm>
            <a:off x="7040880" y="2386584"/>
            <a:ext cx="292608" cy="292608"/>
          </a:xfrm>
          <a:prstGeom prst="ellipse">
            <a:avLst/>
          </a:prstGeom>
          <a:solidFill>
            <a:srgbClr val="00A896"/>
          </a:solidFill>
          <a:ln w="6350">
            <a:solidFill>
              <a:srgbClr val="00A896"/>
            </a:solidFill>
            <a:prstDash val="solid"/>
          </a:ln>
        </p:spPr>
      </p:sp>
      <p:sp>
        <p:nvSpPr>
          <p:cNvPr id="9" name="Text 7"/>
          <p:cNvSpPr txBox="1"/>
          <p:nvPr/>
        </p:nvSpPr>
        <p:spPr>
          <a:xfrm>
            <a:off x="7040880" y="2386584"/>
            <a:ext cx="292608" cy="292608"/>
          </a:xfrm>
          <a:prstGeom prst="rect">
            <a:avLst/>
          </a:prstGeom>
          <a:noFill/>
          <a:ln/>
        </p:spPr>
        <p:txBody>
          <a:bodyPr wrap="square" lIns="0" tIns="0" rIns="0" bIns="0" rtlCol="0" anchor="ctr"/>
          <a:lstStyle/>
          <a:p>
            <a:pPr marL="0" indent="0" algn="ctr">
              <a:buNone/>
            </a:pPr>
            <a:r>
              <a:rPr lang="en-US" sz="1100" b="1" dirty="0">
                <a:solidFill>
                  <a:srgbClr val="073B39"/>
                </a:solidFill>
                <a:latin typeface="Calibri" pitchFamily="34" charset="0"/>
                <a:ea typeface="Calibri" pitchFamily="34" charset="-122"/>
                <a:cs typeface="Calibri" pitchFamily="34" charset="-120"/>
              </a:rPr>
              <a:t>2</a:t>
            </a:r>
            <a:endParaRPr lang="en-US" sz="1100" dirty="0"/>
          </a:p>
        </p:txBody>
      </p:sp>
      <p:sp>
        <p:nvSpPr>
          <p:cNvPr id="10" name="Text 8"/>
          <p:cNvSpPr txBox="1"/>
          <p:nvPr/>
        </p:nvSpPr>
        <p:spPr>
          <a:xfrm>
            <a:off x="7479792" y="2350008"/>
            <a:ext cx="4041648" cy="658368"/>
          </a:xfrm>
          <a:prstGeom prst="rect">
            <a:avLst/>
          </a:prstGeom>
          <a:noFill/>
          <a:ln/>
        </p:spPr>
        <p:txBody>
          <a:bodyPr wrap="square" lIns="0" tIns="0" rIns="0" bIns="0" rtlCol="0" anchor="ctr"/>
          <a:lstStyle/>
          <a:p>
            <a:pPr marL="0" indent="0">
              <a:buNone/>
            </a:pPr>
            <a:r>
              <a:rPr lang="en-US" sz="1250" dirty="0">
                <a:solidFill>
                  <a:srgbClr val="FFFFFF"/>
                </a:solidFill>
                <a:latin typeface="Calibri" pitchFamily="34" charset="0"/>
                <a:ea typeface="Calibri" pitchFamily="34" charset="-122"/>
                <a:cs typeface="Calibri" pitchFamily="34" charset="-120"/>
              </a:rPr>
              <a:t>Nested PCR — two rounds, two primer pairs, geometric gain in specificity</a:t>
            </a:r>
            <a:endParaRPr lang="en-US" sz="1250" dirty="0"/>
          </a:p>
        </p:txBody>
      </p:sp>
      <p:sp>
        <p:nvSpPr>
          <p:cNvPr id="11" name="Shape 9"/>
          <p:cNvSpPr/>
          <p:nvPr/>
        </p:nvSpPr>
        <p:spPr>
          <a:xfrm>
            <a:off x="7040880" y="3136392"/>
            <a:ext cx="292608" cy="292608"/>
          </a:xfrm>
          <a:prstGeom prst="ellipse">
            <a:avLst/>
          </a:prstGeom>
          <a:solidFill>
            <a:srgbClr val="00A896"/>
          </a:solidFill>
          <a:ln w="6350">
            <a:solidFill>
              <a:srgbClr val="00A896"/>
            </a:solidFill>
            <a:prstDash val="solid"/>
          </a:ln>
        </p:spPr>
      </p:sp>
      <p:sp>
        <p:nvSpPr>
          <p:cNvPr id="12" name="Text 10"/>
          <p:cNvSpPr txBox="1"/>
          <p:nvPr/>
        </p:nvSpPr>
        <p:spPr>
          <a:xfrm>
            <a:off x="7040880" y="3136392"/>
            <a:ext cx="292608" cy="292608"/>
          </a:xfrm>
          <a:prstGeom prst="rect">
            <a:avLst/>
          </a:prstGeom>
          <a:noFill/>
          <a:ln/>
        </p:spPr>
        <p:txBody>
          <a:bodyPr wrap="square" lIns="0" tIns="0" rIns="0" bIns="0" rtlCol="0" anchor="ctr"/>
          <a:lstStyle/>
          <a:p>
            <a:pPr marL="0" indent="0" algn="ctr">
              <a:buNone/>
            </a:pPr>
            <a:r>
              <a:rPr lang="en-US" sz="1100" b="1" dirty="0">
                <a:solidFill>
                  <a:srgbClr val="073B39"/>
                </a:solidFill>
                <a:latin typeface="Calibri" pitchFamily="34" charset="0"/>
                <a:ea typeface="Calibri" pitchFamily="34" charset="-122"/>
                <a:cs typeface="Calibri" pitchFamily="34" charset="-120"/>
              </a:rPr>
              <a:t>3</a:t>
            </a:r>
            <a:endParaRPr lang="en-US" sz="1100" dirty="0"/>
          </a:p>
        </p:txBody>
      </p:sp>
      <p:sp>
        <p:nvSpPr>
          <p:cNvPr id="13" name="Text 11"/>
          <p:cNvSpPr txBox="1"/>
          <p:nvPr/>
        </p:nvSpPr>
        <p:spPr>
          <a:xfrm>
            <a:off x="7479792" y="3099816"/>
            <a:ext cx="4041648" cy="658368"/>
          </a:xfrm>
          <a:prstGeom prst="rect">
            <a:avLst/>
          </a:prstGeom>
          <a:noFill/>
          <a:ln/>
        </p:spPr>
        <p:txBody>
          <a:bodyPr wrap="square" lIns="0" tIns="0" rIns="0" bIns="0" rtlCol="0" anchor="ctr"/>
          <a:lstStyle/>
          <a:p>
            <a:pPr marL="0" indent="0">
              <a:buNone/>
            </a:pPr>
            <a:r>
              <a:rPr lang="en-US" sz="1250" dirty="0">
                <a:solidFill>
                  <a:srgbClr val="FFFFFF"/>
                </a:solidFill>
                <a:latin typeface="Calibri" pitchFamily="34" charset="0"/>
                <a:ea typeface="Calibri" pitchFamily="34" charset="-122"/>
                <a:cs typeface="Calibri" pitchFamily="34" charset="-120"/>
              </a:rPr>
              <a:t>Reverse transcription PCR — from RNA to cDNA, one-step vs two-step</a:t>
            </a:r>
            <a:endParaRPr lang="en-US" sz="1250" dirty="0"/>
          </a:p>
        </p:txBody>
      </p:sp>
      <p:sp>
        <p:nvSpPr>
          <p:cNvPr id="14" name="Shape 12"/>
          <p:cNvSpPr/>
          <p:nvPr/>
        </p:nvSpPr>
        <p:spPr>
          <a:xfrm>
            <a:off x="7040880" y="3886200"/>
            <a:ext cx="292608" cy="292608"/>
          </a:xfrm>
          <a:prstGeom prst="ellipse">
            <a:avLst/>
          </a:prstGeom>
          <a:solidFill>
            <a:srgbClr val="00A896"/>
          </a:solidFill>
          <a:ln w="6350">
            <a:solidFill>
              <a:srgbClr val="00A896"/>
            </a:solidFill>
            <a:prstDash val="solid"/>
          </a:ln>
        </p:spPr>
      </p:sp>
      <p:sp>
        <p:nvSpPr>
          <p:cNvPr id="15" name="Text 13"/>
          <p:cNvSpPr txBox="1"/>
          <p:nvPr/>
        </p:nvSpPr>
        <p:spPr>
          <a:xfrm>
            <a:off x="7040880" y="3886200"/>
            <a:ext cx="292608" cy="292608"/>
          </a:xfrm>
          <a:prstGeom prst="rect">
            <a:avLst/>
          </a:prstGeom>
          <a:noFill/>
          <a:ln/>
        </p:spPr>
        <p:txBody>
          <a:bodyPr wrap="square" lIns="0" tIns="0" rIns="0" bIns="0" rtlCol="0" anchor="ctr"/>
          <a:lstStyle/>
          <a:p>
            <a:pPr marL="0" indent="0" algn="ctr">
              <a:buNone/>
            </a:pPr>
            <a:r>
              <a:rPr lang="en-US" sz="1100" b="1" dirty="0">
                <a:solidFill>
                  <a:srgbClr val="073B39"/>
                </a:solidFill>
                <a:latin typeface="Calibri" pitchFamily="34" charset="0"/>
                <a:ea typeface="Calibri" pitchFamily="34" charset="-122"/>
                <a:cs typeface="Calibri" pitchFamily="34" charset="-120"/>
              </a:rPr>
              <a:t>4</a:t>
            </a:r>
            <a:endParaRPr lang="en-US" sz="1100" dirty="0"/>
          </a:p>
        </p:txBody>
      </p:sp>
      <p:sp>
        <p:nvSpPr>
          <p:cNvPr id="16" name="Text 14"/>
          <p:cNvSpPr txBox="1"/>
          <p:nvPr/>
        </p:nvSpPr>
        <p:spPr>
          <a:xfrm>
            <a:off x="7479792" y="3849624"/>
            <a:ext cx="4041648" cy="658368"/>
          </a:xfrm>
          <a:prstGeom prst="rect">
            <a:avLst/>
          </a:prstGeom>
          <a:noFill/>
          <a:ln/>
        </p:spPr>
        <p:txBody>
          <a:bodyPr wrap="square" lIns="0" tIns="0" rIns="0" bIns="0" rtlCol="0" anchor="ctr"/>
          <a:lstStyle/>
          <a:p>
            <a:pPr marL="0" indent="0">
              <a:buNone/>
            </a:pPr>
            <a:r>
              <a:rPr lang="en-US" sz="1250" dirty="0">
                <a:solidFill>
                  <a:srgbClr val="FFFFFF"/>
                </a:solidFill>
                <a:latin typeface="Calibri" pitchFamily="34" charset="0"/>
                <a:ea typeface="Calibri" pitchFamily="34" charset="-122"/>
                <a:cs typeface="Calibri" pitchFamily="34" charset="-120"/>
              </a:rPr>
              <a:t>Real-time (quantitative) PCR — Ct, chemistries and quantification maths</a:t>
            </a:r>
            <a:endParaRPr lang="en-US" sz="1250" dirty="0"/>
          </a:p>
        </p:txBody>
      </p:sp>
      <p:sp>
        <p:nvSpPr>
          <p:cNvPr id="17" name="Shape 15"/>
          <p:cNvSpPr/>
          <p:nvPr/>
        </p:nvSpPr>
        <p:spPr>
          <a:xfrm>
            <a:off x="7040880" y="4636008"/>
            <a:ext cx="292608" cy="292608"/>
          </a:xfrm>
          <a:prstGeom prst="ellipse">
            <a:avLst/>
          </a:prstGeom>
          <a:solidFill>
            <a:srgbClr val="00A896"/>
          </a:solidFill>
          <a:ln w="6350">
            <a:solidFill>
              <a:srgbClr val="00A896"/>
            </a:solidFill>
            <a:prstDash val="solid"/>
          </a:ln>
        </p:spPr>
      </p:sp>
      <p:sp>
        <p:nvSpPr>
          <p:cNvPr id="18" name="Text 16"/>
          <p:cNvSpPr txBox="1"/>
          <p:nvPr/>
        </p:nvSpPr>
        <p:spPr>
          <a:xfrm>
            <a:off x="7040880" y="4636008"/>
            <a:ext cx="292608" cy="292608"/>
          </a:xfrm>
          <a:prstGeom prst="rect">
            <a:avLst/>
          </a:prstGeom>
          <a:noFill/>
          <a:ln/>
        </p:spPr>
        <p:txBody>
          <a:bodyPr wrap="square" lIns="0" tIns="0" rIns="0" bIns="0" rtlCol="0" anchor="ctr"/>
          <a:lstStyle/>
          <a:p>
            <a:pPr marL="0" indent="0" algn="ctr">
              <a:buNone/>
            </a:pPr>
            <a:r>
              <a:rPr lang="en-US" sz="1100" b="1" dirty="0">
                <a:solidFill>
                  <a:srgbClr val="073B39"/>
                </a:solidFill>
                <a:latin typeface="Calibri" pitchFamily="34" charset="0"/>
                <a:ea typeface="Calibri" pitchFamily="34" charset="-122"/>
                <a:cs typeface="Calibri" pitchFamily="34" charset="-120"/>
              </a:rPr>
              <a:t>5</a:t>
            </a:r>
            <a:endParaRPr lang="en-US" sz="1100" dirty="0"/>
          </a:p>
        </p:txBody>
      </p:sp>
      <p:sp>
        <p:nvSpPr>
          <p:cNvPr id="19" name="Text 17"/>
          <p:cNvSpPr txBox="1"/>
          <p:nvPr/>
        </p:nvSpPr>
        <p:spPr>
          <a:xfrm>
            <a:off x="7479792" y="4599432"/>
            <a:ext cx="4041648" cy="658368"/>
          </a:xfrm>
          <a:prstGeom prst="rect">
            <a:avLst/>
          </a:prstGeom>
          <a:noFill/>
          <a:ln/>
        </p:spPr>
        <p:txBody>
          <a:bodyPr wrap="square" lIns="0" tIns="0" rIns="0" bIns="0" rtlCol="0" anchor="ctr"/>
          <a:lstStyle/>
          <a:p>
            <a:pPr marL="0" indent="0">
              <a:buNone/>
            </a:pPr>
            <a:r>
              <a:rPr lang="en-US" sz="1250" dirty="0">
                <a:solidFill>
                  <a:srgbClr val="FFFFFF"/>
                </a:solidFill>
                <a:latin typeface="Calibri" pitchFamily="34" charset="0"/>
                <a:ea typeface="Calibri" pitchFamily="34" charset="-122"/>
                <a:cs typeface="Calibri" pitchFamily="34" charset="-120"/>
              </a:rPr>
              <a:t>Digital PCR and a master comparison of all variants</a:t>
            </a:r>
            <a:endParaRPr lang="en-US" sz="12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11091672" cy="237744"/>
          </a:xfrm>
          <a:prstGeom prst="rect">
            <a:avLst/>
          </a:prstGeom>
          <a:noFill/>
          <a:ln/>
        </p:spPr>
        <p:txBody>
          <a:bodyPr wrap="square" lIns="0" tIns="0" rIns="0" bIns="0" rtlCol="0" anchor="ctr"/>
          <a:lstStyle/>
          <a:p>
            <a:pPr marL="0" indent="0">
              <a:buNone/>
            </a:pPr>
            <a:r>
              <a:rPr lang="en-US" sz="1050" b="1" kern="0" spc="200" dirty="0">
                <a:solidFill>
                  <a:srgbClr val="0A6E76"/>
                </a:solidFill>
                <a:latin typeface="Calibri" pitchFamily="34" charset="0"/>
                <a:ea typeface="Calibri" pitchFamily="34" charset="-122"/>
                <a:cs typeface="Calibri" pitchFamily="34" charset="-120"/>
              </a:rPr>
              <a:t>MODULE 01 · PCR</a:t>
            </a:r>
            <a:endParaRPr lang="en-US" sz="1050" dirty="0"/>
          </a:p>
        </p:txBody>
      </p:sp>
      <p:sp>
        <p:nvSpPr>
          <p:cNvPr id="3" name="Text 1"/>
          <p:cNvSpPr txBox="1"/>
          <p:nvPr/>
        </p:nvSpPr>
        <p:spPr>
          <a:xfrm>
            <a:off x="548640" y="512064"/>
            <a:ext cx="11091672" cy="475488"/>
          </a:xfrm>
          <a:prstGeom prst="rect">
            <a:avLst/>
          </a:prstGeom>
          <a:noFill/>
          <a:ln/>
        </p:spPr>
        <p:txBody>
          <a:bodyPr wrap="square" lIns="0" tIns="0" rIns="0" bIns="0" rtlCol="0" anchor="ctr"/>
          <a:lstStyle/>
          <a:p>
            <a:pPr marL="0" indent="0">
              <a:buNone/>
            </a:pPr>
            <a:r>
              <a:rPr lang="en-US" sz="2600" b="1" dirty="0">
                <a:solidFill>
                  <a:srgbClr val="11262B"/>
                </a:solidFill>
                <a:latin typeface="Cambria" pitchFamily="34" charset="0"/>
                <a:ea typeface="Cambria" pitchFamily="34" charset="-122"/>
                <a:cs typeface="Cambria" pitchFamily="34" charset="-120"/>
              </a:rPr>
              <a:t>The Core Idea and the Reaction Mixture</a:t>
            </a:r>
            <a:endParaRPr lang="en-US" sz="2600" dirty="0"/>
          </a:p>
        </p:txBody>
      </p:sp>
      <p:sp>
        <p:nvSpPr>
          <p:cNvPr id="4" name="Text 2"/>
          <p:cNvSpPr txBox="1"/>
          <p:nvPr/>
        </p:nvSpPr>
        <p:spPr>
          <a:xfrm>
            <a:off x="548640" y="1060704"/>
            <a:ext cx="11091672" cy="384048"/>
          </a:xfrm>
          <a:prstGeom prst="rect">
            <a:avLst/>
          </a:prstGeom>
          <a:noFill/>
          <a:ln/>
        </p:spPr>
        <p:txBody>
          <a:bodyPr wrap="square" lIns="0" tIns="0" rIns="0" bIns="0" rtlCol="0" anchor="t"/>
          <a:lstStyle/>
          <a:p>
            <a:pPr marL="0" indent="0">
              <a:buNone/>
            </a:pPr>
            <a:r>
              <a:rPr lang="en-US" sz="1200" dirty="0">
                <a:solidFill>
                  <a:srgbClr val="35535A"/>
                </a:solidFill>
                <a:latin typeface="Calibri" pitchFamily="34" charset="0"/>
                <a:ea typeface="Calibri" pitchFamily="34" charset="-122"/>
                <a:cs typeface="Calibri" pitchFamily="34" charset="-120"/>
              </a:rPr>
              <a:t>PCR replicates a chosen DNA segment in vitro. Two primers define the boundaries of the product; a thermostable polymerase copies between them; a thermal cycler supplies the temperature changes that a helicase would supply in vivo. Each cycle doubles the target, so n cycles give a theoretical 2ⁿ-fold gain.</a:t>
            </a:r>
            <a:endParaRPr lang="en-US" sz="1200" dirty="0"/>
          </a:p>
        </p:txBody>
      </p:sp>
      <p:sp>
        <p:nvSpPr>
          <p:cNvPr id="5" name="Shape 3"/>
          <p:cNvSpPr/>
          <p:nvPr/>
        </p:nvSpPr>
        <p:spPr>
          <a:xfrm>
            <a:off x="548640" y="1874520"/>
            <a:ext cx="3514344" cy="1737360"/>
          </a:xfrm>
          <a:prstGeom prst="roundRect">
            <a:avLst>
              <a:gd name="adj" fmla="val 3158"/>
            </a:avLst>
          </a:prstGeom>
          <a:solidFill>
            <a:srgbClr val="DCEFEA"/>
          </a:solidFill>
          <a:ln w="9525">
            <a:solidFill>
              <a:srgbClr val="C3DBD7"/>
            </a:solidFill>
            <a:prstDash val="solid"/>
          </a:ln>
        </p:spPr>
      </p:sp>
      <p:sp>
        <p:nvSpPr>
          <p:cNvPr id="6" name="Text 4"/>
          <p:cNvSpPr txBox="1"/>
          <p:nvPr/>
        </p:nvSpPr>
        <p:spPr>
          <a:xfrm>
            <a:off x="713232" y="1993392"/>
            <a:ext cx="3185160"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Template DNA</a:t>
            </a:r>
            <a:endParaRPr lang="en-US" sz="1200" dirty="0"/>
          </a:p>
        </p:txBody>
      </p:sp>
      <p:sp>
        <p:nvSpPr>
          <p:cNvPr id="7" name="Text 5"/>
          <p:cNvSpPr txBox="1"/>
          <p:nvPr/>
        </p:nvSpPr>
        <p:spPr>
          <a:xfrm>
            <a:off x="713232" y="2276856"/>
            <a:ext cx="3185160" cy="1243584"/>
          </a:xfrm>
          <a:prstGeom prst="rect">
            <a:avLst/>
          </a:prstGeom>
          <a:noFill/>
          <a:ln/>
        </p:spPr>
        <p:txBody>
          <a:bodyPr wrap="square" lIns="0" tIns="0" rIns="0" bIns="0" rtlCol="0" anchor="t"/>
          <a:lstStyle/>
          <a:p>
            <a:pPr marL="0" indent="0">
              <a:lnSpc>
                <a:spcPct val="102000"/>
              </a:lnSpc>
              <a:spcAft>
                <a:spcPts val="300"/>
              </a:spcAft>
              <a:buNone/>
            </a:pPr>
            <a:r>
              <a:rPr lang="en-US" sz="1050" dirty="0">
                <a:solidFill>
                  <a:srgbClr val="11262B"/>
                </a:solidFill>
                <a:latin typeface="Calibri" pitchFamily="34" charset="0"/>
                <a:ea typeface="Calibri" pitchFamily="34" charset="-122"/>
                <a:cs typeface="Calibri" pitchFamily="34" charset="-120"/>
              </a:rPr>
              <a:t>10 pg – 1 µg of genomic DNA (≈ 10–100 ng typical). Purity matters more than amount — haem, humic acid, EDTA and phenol are classic inhibitors.</a:t>
            </a:r>
            <a:endParaRPr lang="en-US" sz="1050" dirty="0"/>
          </a:p>
        </p:txBody>
      </p:sp>
      <p:sp>
        <p:nvSpPr>
          <p:cNvPr id="8" name="Shape 6"/>
          <p:cNvSpPr/>
          <p:nvPr/>
        </p:nvSpPr>
        <p:spPr>
          <a:xfrm>
            <a:off x="4337304" y="1874520"/>
            <a:ext cx="3514344" cy="1737360"/>
          </a:xfrm>
          <a:prstGeom prst="roundRect">
            <a:avLst>
              <a:gd name="adj" fmla="val 3158"/>
            </a:avLst>
          </a:prstGeom>
          <a:solidFill>
            <a:srgbClr val="DCEFEA"/>
          </a:solidFill>
          <a:ln w="9525">
            <a:solidFill>
              <a:srgbClr val="C3DBD7"/>
            </a:solidFill>
            <a:prstDash val="solid"/>
          </a:ln>
        </p:spPr>
      </p:sp>
      <p:sp>
        <p:nvSpPr>
          <p:cNvPr id="9" name="Text 7"/>
          <p:cNvSpPr txBox="1"/>
          <p:nvPr/>
        </p:nvSpPr>
        <p:spPr>
          <a:xfrm>
            <a:off x="4501896" y="1993392"/>
            <a:ext cx="3185160"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Primer pair</a:t>
            </a:r>
            <a:endParaRPr lang="en-US" sz="1200" dirty="0"/>
          </a:p>
        </p:txBody>
      </p:sp>
      <p:sp>
        <p:nvSpPr>
          <p:cNvPr id="10" name="Text 8"/>
          <p:cNvSpPr txBox="1"/>
          <p:nvPr/>
        </p:nvSpPr>
        <p:spPr>
          <a:xfrm>
            <a:off x="4501896" y="2276856"/>
            <a:ext cx="3185160" cy="1243584"/>
          </a:xfrm>
          <a:prstGeom prst="rect">
            <a:avLst/>
          </a:prstGeom>
          <a:noFill/>
          <a:ln/>
        </p:spPr>
        <p:txBody>
          <a:bodyPr wrap="square" lIns="0" tIns="0" rIns="0" bIns="0" rtlCol="0" anchor="t"/>
          <a:lstStyle/>
          <a:p>
            <a:pPr marL="0" indent="0">
              <a:lnSpc>
                <a:spcPct val="102000"/>
              </a:lnSpc>
              <a:spcAft>
                <a:spcPts val="300"/>
              </a:spcAft>
              <a:buNone/>
            </a:pPr>
            <a:r>
              <a:rPr lang="en-US" sz="1050" dirty="0">
                <a:solidFill>
                  <a:srgbClr val="11262B"/>
                </a:solidFill>
                <a:latin typeface="Calibri" pitchFamily="34" charset="0"/>
                <a:ea typeface="Calibri" pitchFamily="34" charset="-122"/>
                <a:cs typeface="Calibri" pitchFamily="34" charset="-120"/>
              </a:rPr>
              <a:t>Forward + reverse, 18–25 nt, 0.1–0.5 µM each. They alone decide WHAT is amplified and how long the amplicon is. Specificity of the whole reaction lives here.</a:t>
            </a:r>
            <a:endParaRPr lang="en-US" sz="1050" dirty="0"/>
          </a:p>
        </p:txBody>
      </p:sp>
      <p:sp>
        <p:nvSpPr>
          <p:cNvPr id="11" name="Shape 9"/>
          <p:cNvSpPr/>
          <p:nvPr/>
        </p:nvSpPr>
        <p:spPr>
          <a:xfrm>
            <a:off x="8125968" y="1874520"/>
            <a:ext cx="3514344" cy="1737360"/>
          </a:xfrm>
          <a:prstGeom prst="roundRect">
            <a:avLst>
              <a:gd name="adj" fmla="val 3158"/>
            </a:avLst>
          </a:prstGeom>
          <a:solidFill>
            <a:srgbClr val="DCEFEA"/>
          </a:solidFill>
          <a:ln w="9525">
            <a:solidFill>
              <a:srgbClr val="C3DBD7"/>
            </a:solidFill>
            <a:prstDash val="solid"/>
          </a:ln>
        </p:spPr>
      </p:sp>
      <p:sp>
        <p:nvSpPr>
          <p:cNvPr id="12" name="Text 10"/>
          <p:cNvSpPr txBox="1"/>
          <p:nvPr/>
        </p:nvSpPr>
        <p:spPr>
          <a:xfrm>
            <a:off x="8290560" y="1993392"/>
            <a:ext cx="3185160"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Thermostable polymerase</a:t>
            </a:r>
            <a:endParaRPr lang="en-US" sz="1200" dirty="0"/>
          </a:p>
        </p:txBody>
      </p:sp>
      <p:sp>
        <p:nvSpPr>
          <p:cNvPr id="13" name="Text 11"/>
          <p:cNvSpPr txBox="1"/>
          <p:nvPr/>
        </p:nvSpPr>
        <p:spPr>
          <a:xfrm>
            <a:off x="8290560" y="2276856"/>
            <a:ext cx="3185160" cy="1243584"/>
          </a:xfrm>
          <a:prstGeom prst="rect">
            <a:avLst/>
          </a:prstGeom>
          <a:noFill/>
          <a:ln/>
        </p:spPr>
        <p:txBody>
          <a:bodyPr wrap="square" lIns="0" tIns="0" rIns="0" bIns="0" rtlCol="0" anchor="t"/>
          <a:lstStyle/>
          <a:p>
            <a:pPr marL="0" indent="0">
              <a:lnSpc>
                <a:spcPct val="102000"/>
              </a:lnSpc>
              <a:spcAft>
                <a:spcPts val="300"/>
              </a:spcAft>
              <a:buNone/>
            </a:pPr>
            <a:r>
              <a:rPr lang="en-US" sz="1050" dirty="0">
                <a:solidFill>
                  <a:srgbClr val="11262B"/>
                </a:solidFill>
                <a:latin typeface="Calibri" pitchFamily="34" charset="0"/>
                <a:ea typeface="Calibri" pitchFamily="34" charset="-122"/>
                <a:cs typeface="Calibri" pitchFamily="34" charset="-120"/>
              </a:rPr>
              <a:t>Taq (Thermus aquaticus): t½ ≈ 40 min at 95 °C, 5′→3′ exo⁺, NO 3′→5′ proofreading, error ≈ 1 × 10⁻⁴/base. Pfu / Phusion / Q5 proofread — use for cloning and sequencing.</a:t>
            </a:r>
            <a:endParaRPr lang="en-US" sz="1050" dirty="0"/>
          </a:p>
        </p:txBody>
      </p:sp>
      <p:sp>
        <p:nvSpPr>
          <p:cNvPr id="14" name="Shape 12"/>
          <p:cNvSpPr/>
          <p:nvPr/>
        </p:nvSpPr>
        <p:spPr>
          <a:xfrm>
            <a:off x="548640" y="3813048"/>
            <a:ext cx="3514344" cy="1737360"/>
          </a:xfrm>
          <a:prstGeom prst="roundRect">
            <a:avLst>
              <a:gd name="adj" fmla="val 3158"/>
            </a:avLst>
          </a:prstGeom>
          <a:solidFill>
            <a:srgbClr val="F2F8F7"/>
          </a:solidFill>
          <a:ln w="9525">
            <a:solidFill>
              <a:srgbClr val="C3DBD7"/>
            </a:solidFill>
            <a:prstDash val="solid"/>
          </a:ln>
        </p:spPr>
      </p:sp>
      <p:sp>
        <p:nvSpPr>
          <p:cNvPr id="15" name="Text 13"/>
          <p:cNvSpPr txBox="1"/>
          <p:nvPr/>
        </p:nvSpPr>
        <p:spPr>
          <a:xfrm>
            <a:off x="713232" y="3931920"/>
            <a:ext cx="3185160"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dNTPs</a:t>
            </a:r>
            <a:endParaRPr lang="en-US" sz="1200" dirty="0"/>
          </a:p>
        </p:txBody>
      </p:sp>
      <p:sp>
        <p:nvSpPr>
          <p:cNvPr id="16" name="Text 14"/>
          <p:cNvSpPr txBox="1"/>
          <p:nvPr/>
        </p:nvSpPr>
        <p:spPr>
          <a:xfrm>
            <a:off x="713232" y="4215384"/>
            <a:ext cx="3185160" cy="1243584"/>
          </a:xfrm>
          <a:prstGeom prst="rect">
            <a:avLst/>
          </a:prstGeom>
          <a:noFill/>
          <a:ln/>
        </p:spPr>
        <p:txBody>
          <a:bodyPr wrap="square" lIns="0" tIns="0" rIns="0" bIns="0" rtlCol="0" anchor="t"/>
          <a:lstStyle/>
          <a:p>
            <a:pPr marL="0" indent="0">
              <a:lnSpc>
                <a:spcPct val="102000"/>
              </a:lnSpc>
              <a:spcAft>
                <a:spcPts val="300"/>
              </a:spcAft>
              <a:buNone/>
            </a:pPr>
            <a:r>
              <a:rPr lang="en-US" sz="1050" dirty="0">
                <a:solidFill>
                  <a:srgbClr val="11262B"/>
                </a:solidFill>
                <a:latin typeface="Calibri" pitchFamily="34" charset="0"/>
                <a:ea typeface="Calibri" pitchFamily="34" charset="-122"/>
                <a:cs typeface="Calibri" pitchFamily="34" charset="-120"/>
              </a:rPr>
              <a:t>200 µM each of dATP, dTTP, dGTP, dCTP. Must be equimolar — an unbalanced pool raises the misincorporation rate. dNTPs also chelate Mg²⁺.</a:t>
            </a:r>
            <a:endParaRPr lang="en-US" sz="1050" dirty="0"/>
          </a:p>
        </p:txBody>
      </p:sp>
      <p:sp>
        <p:nvSpPr>
          <p:cNvPr id="17" name="Shape 15"/>
          <p:cNvSpPr/>
          <p:nvPr/>
        </p:nvSpPr>
        <p:spPr>
          <a:xfrm>
            <a:off x="4337304" y="3813048"/>
            <a:ext cx="3514344" cy="1737360"/>
          </a:xfrm>
          <a:prstGeom prst="roundRect">
            <a:avLst>
              <a:gd name="adj" fmla="val 3158"/>
            </a:avLst>
          </a:prstGeom>
          <a:solidFill>
            <a:srgbClr val="F2F8F7"/>
          </a:solidFill>
          <a:ln w="9525">
            <a:solidFill>
              <a:srgbClr val="C3DBD7"/>
            </a:solidFill>
            <a:prstDash val="solid"/>
          </a:ln>
        </p:spPr>
      </p:sp>
      <p:sp>
        <p:nvSpPr>
          <p:cNvPr id="18" name="Text 16"/>
          <p:cNvSpPr txBox="1"/>
          <p:nvPr/>
        </p:nvSpPr>
        <p:spPr>
          <a:xfrm>
            <a:off x="4501896" y="3931920"/>
            <a:ext cx="3185160"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Mg²⁺ (MgCl₂)</a:t>
            </a:r>
            <a:endParaRPr lang="en-US" sz="1200" dirty="0"/>
          </a:p>
        </p:txBody>
      </p:sp>
      <p:sp>
        <p:nvSpPr>
          <p:cNvPr id="19" name="Text 17"/>
          <p:cNvSpPr txBox="1"/>
          <p:nvPr/>
        </p:nvSpPr>
        <p:spPr>
          <a:xfrm>
            <a:off x="4501896" y="4215384"/>
            <a:ext cx="3185160" cy="1243584"/>
          </a:xfrm>
          <a:prstGeom prst="rect">
            <a:avLst/>
          </a:prstGeom>
          <a:noFill/>
          <a:ln/>
        </p:spPr>
        <p:txBody>
          <a:bodyPr wrap="square" lIns="0" tIns="0" rIns="0" bIns="0" rtlCol="0" anchor="t"/>
          <a:lstStyle/>
          <a:p>
            <a:pPr marL="0" indent="0">
              <a:lnSpc>
                <a:spcPct val="102000"/>
              </a:lnSpc>
              <a:spcAft>
                <a:spcPts val="300"/>
              </a:spcAft>
              <a:buNone/>
            </a:pPr>
            <a:r>
              <a:rPr lang="en-US" sz="1050" dirty="0">
                <a:solidFill>
                  <a:srgbClr val="11262B"/>
                </a:solidFill>
                <a:latin typeface="Calibri" pitchFamily="34" charset="0"/>
                <a:ea typeface="Calibri" pitchFamily="34" charset="-122"/>
                <a:cs typeface="Calibri" pitchFamily="34" charset="-120"/>
              </a:rPr>
              <a:t>1.5–2.5 mM. Essential cofactor — forms the dNTP–Mg complex the enzyme actually uses. Too little → no product; too much → non-specific bands. The first thing to titrate.</a:t>
            </a:r>
            <a:endParaRPr lang="en-US" sz="1050" dirty="0"/>
          </a:p>
        </p:txBody>
      </p:sp>
      <p:sp>
        <p:nvSpPr>
          <p:cNvPr id="20" name="Shape 18"/>
          <p:cNvSpPr/>
          <p:nvPr/>
        </p:nvSpPr>
        <p:spPr>
          <a:xfrm>
            <a:off x="8125968" y="3813048"/>
            <a:ext cx="3514344" cy="1737360"/>
          </a:xfrm>
          <a:prstGeom prst="roundRect">
            <a:avLst>
              <a:gd name="adj" fmla="val 3158"/>
            </a:avLst>
          </a:prstGeom>
          <a:solidFill>
            <a:srgbClr val="F2F8F7"/>
          </a:solidFill>
          <a:ln w="9525">
            <a:solidFill>
              <a:srgbClr val="C3DBD7"/>
            </a:solidFill>
            <a:prstDash val="solid"/>
          </a:ln>
        </p:spPr>
      </p:sp>
      <p:sp>
        <p:nvSpPr>
          <p:cNvPr id="21" name="Text 19"/>
          <p:cNvSpPr txBox="1"/>
          <p:nvPr/>
        </p:nvSpPr>
        <p:spPr>
          <a:xfrm>
            <a:off x="8290560" y="3931920"/>
            <a:ext cx="3185160"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Buffer &amp; additives</a:t>
            </a:r>
            <a:endParaRPr lang="en-US" sz="1200" dirty="0"/>
          </a:p>
        </p:txBody>
      </p:sp>
      <p:sp>
        <p:nvSpPr>
          <p:cNvPr id="22" name="Text 20"/>
          <p:cNvSpPr txBox="1"/>
          <p:nvPr/>
        </p:nvSpPr>
        <p:spPr>
          <a:xfrm>
            <a:off x="8290560" y="4215384"/>
            <a:ext cx="3185160" cy="1243584"/>
          </a:xfrm>
          <a:prstGeom prst="rect">
            <a:avLst/>
          </a:prstGeom>
          <a:noFill/>
          <a:ln/>
        </p:spPr>
        <p:txBody>
          <a:bodyPr wrap="square" lIns="0" tIns="0" rIns="0" bIns="0" rtlCol="0" anchor="t"/>
          <a:lstStyle/>
          <a:p>
            <a:pPr marL="0" indent="0">
              <a:lnSpc>
                <a:spcPct val="102000"/>
              </a:lnSpc>
              <a:spcAft>
                <a:spcPts val="300"/>
              </a:spcAft>
              <a:buNone/>
            </a:pPr>
            <a:r>
              <a:rPr lang="en-US" sz="1050" dirty="0">
                <a:solidFill>
                  <a:srgbClr val="11262B"/>
                </a:solidFill>
                <a:latin typeface="Calibri" pitchFamily="34" charset="0"/>
                <a:ea typeface="Calibri" pitchFamily="34" charset="-122"/>
                <a:cs typeface="Calibri" pitchFamily="34" charset="-120"/>
              </a:rPr>
              <a:t>10 mM Tris-HCl pH 8.3, 50 mM KCl. GC-rich or structured templates: 5–10 % DMSO, 1 M betaine, or 7-deaza-dGTP to lower the melting temperature.</a:t>
            </a:r>
            <a:endParaRPr lang="en-US" sz="1050" dirty="0"/>
          </a:p>
        </p:txBody>
      </p:sp>
      <p:sp>
        <p:nvSpPr>
          <p:cNvPr id="23" name="Text 21"/>
          <p:cNvSpPr txBox="1"/>
          <p:nvPr/>
        </p:nvSpPr>
        <p:spPr>
          <a:xfrm>
            <a:off x="548640" y="5897880"/>
            <a:ext cx="11091672" cy="274320"/>
          </a:xfrm>
          <a:prstGeom prst="rect">
            <a:avLst/>
          </a:prstGeom>
          <a:noFill/>
          <a:ln/>
        </p:spPr>
        <p:txBody>
          <a:bodyPr wrap="square" lIns="0" tIns="0" rIns="0" bIns="0" rtlCol="0" anchor="ctr"/>
          <a:lstStyle/>
          <a:p>
            <a:pPr marL="0" indent="0">
              <a:buNone/>
            </a:pPr>
            <a:r>
              <a:rPr lang="en-US" sz="1050" i="1" dirty="0">
                <a:solidFill>
                  <a:srgbClr val="C4761A"/>
                </a:solidFill>
                <a:latin typeface="Calibri" pitchFamily="34" charset="0"/>
                <a:ea typeface="Calibri" pitchFamily="34" charset="-122"/>
                <a:cs typeface="Calibri" pitchFamily="34" charset="-120"/>
              </a:rPr>
              <a:t>Taq polymerase has no proofreading exonuclease — that single fact explains why cloning-grade PCR uses a different enzyme, and why long amplicons accumulate errors.</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11091672" cy="237744"/>
          </a:xfrm>
          <a:prstGeom prst="rect">
            <a:avLst/>
          </a:prstGeom>
          <a:noFill/>
          <a:ln/>
        </p:spPr>
        <p:txBody>
          <a:bodyPr wrap="square" lIns="0" tIns="0" rIns="0" bIns="0" rtlCol="0" anchor="ctr"/>
          <a:lstStyle/>
          <a:p>
            <a:pPr marL="0" indent="0">
              <a:buNone/>
            </a:pPr>
            <a:r>
              <a:rPr lang="en-US" sz="1050" b="1" kern="0" spc="200" dirty="0">
                <a:solidFill>
                  <a:srgbClr val="0A6E76"/>
                </a:solidFill>
                <a:latin typeface="Calibri" pitchFamily="34" charset="0"/>
                <a:ea typeface="Calibri" pitchFamily="34" charset="-122"/>
                <a:cs typeface="Calibri" pitchFamily="34" charset="-120"/>
              </a:rPr>
              <a:t>MODULE 01 · PCR</a:t>
            </a:r>
            <a:endParaRPr lang="en-US" sz="1050" dirty="0"/>
          </a:p>
        </p:txBody>
      </p:sp>
      <p:sp>
        <p:nvSpPr>
          <p:cNvPr id="3" name="Text 1"/>
          <p:cNvSpPr txBox="1"/>
          <p:nvPr/>
        </p:nvSpPr>
        <p:spPr>
          <a:xfrm>
            <a:off x="548640" y="512064"/>
            <a:ext cx="11091672" cy="475488"/>
          </a:xfrm>
          <a:prstGeom prst="rect">
            <a:avLst/>
          </a:prstGeom>
          <a:noFill/>
          <a:ln/>
        </p:spPr>
        <p:txBody>
          <a:bodyPr wrap="square" lIns="0" tIns="0" rIns="0" bIns="0" rtlCol="0" anchor="ctr"/>
          <a:lstStyle/>
          <a:p>
            <a:pPr marL="0" indent="0">
              <a:buNone/>
            </a:pPr>
            <a:r>
              <a:rPr lang="en-US" sz="2600" b="1" dirty="0">
                <a:solidFill>
                  <a:srgbClr val="11262B"/>
                </a:solidFill>
                <a:latin typeface="Cambria" pitchFamily="34" charset="0"/>
                <a:ea typeface="Cambria" pitchFamily="34" charset="-122"/>
                <a:cs typeface="Cambria" pitchFamily="34" charset="-120"/>
              </a:rPr>
              <a:t>The Three-Step Thermal Cycle</a:t>
            </a:r>
            <a:endParaRPr lang="en-US" sz="2600" dirty="0"/>
          </a:p>
        </p:txBody>
      </p:sp>
      <p:sp>
        <p:nvSpPr>
          <p:cNvPr id="4" name="Text 2"/>
          <p:cNvSpPr txBox="1"/>
          <p:nvPr/>
        </p:nvSpPr>
        <p:spPr>
          <a:xfrm>
            <a:off x="548640" y="1060704"/>
            <a:ext cx="11091672" cy="384048"/>
          </a:xfrm>
          <a:prstGeom prst="rect">
            <a:avLst/>
          </a:prstGeom>
          <a:noFill/>
          <a:ln/>
        </p:spPr>
        <p:txBody>
          <a:bodyPr wrap="square" lIns="0" tIns="0" rIns="0" bIns="0" rtlCol="0" anchor="t"/>
          <a:lstStyle/>
          <a:p>
            <a:pPr marL="0" indent="0">
              <a:buNone/>
            </a:pPr>
            <a:r>
              <a:rPr lang="en-US" sz="1200" dirty="0">
                <a:solidFill>
                  <a:srgbClr val="35535A"/>
                </a:solidFill>
                <a:latin typeface="Calibri" pitchFamily="34" charset="0"/>
                <a:ea typeface="Calibri" pitchFamily="34" charset="-122"/>
                <a:cs typeface="Calibri" pitchFamily="34" charset="-120"/>
              </a:rPr>
              <a:t>One cycle = denature → anneal → extend, repeated 25–40 times. Flanking the cycles are an initial denaturation and a final extension, neither of which is part of the repeating loop.</a:t>
            </a:r>
            <a:endParaRPr lang="en-US" sz="1200" dirty="0"/>
          </a:p>
        </p:txBody>
      </p:sp>
      <p:sp>
        <p:nvSpPr>
          <p:cNvPr id="5" name="Shape 3"/>
          <p:cNvSpPr/>
          <p:nvPr/>
        </p:nvSpPr>
        <p:spPr>
          <a:xfrm>
            <a:off x="548640" y="1691640"/>
            <a:ext cx="3441192" cy="1572768"/>
          </a:xfrm>
          <a:prstGeom prst="roundRect">
            <a:avLst>
              <a:gd name="adj" fmla="val 3488"/>
            </a:avLst>
          </a:prstGeom>
          <a:solidFill>
            <a:srgbClr val="DCEFEA"/>
          </a:solidFill>
          <a:ln w="9525">
            <a:solidFill>
              <a:srgbClr val="C3DBD7"/>
            </a:solidFill>
            <a:prstDash val="solid"/>
          </a:ln>
        </p:spPr>
      </p:sp>
      <p:sp>
        <p:nvSpPr>
          <p:cNvPr id="6" name="Text 4"/>
          <p:cNvSpPr txBox="1"/>
          <p:nvPr/>
        </p:nvSpPr>
        <p:spPr>
          <a:xfrm>
            <a:off x="676656" y="1783080"/>
            <a:ext cx="3185160" cy="182880"/>
          </a:xfrm>
          <a:prstGeom prst="rect">
            <a:avLst/>
          </a:prstGeom>
          <a:noFill/>
          <a:ln/>
        </p:spPr>
        <p:txBody>
          <a:bodyPr wrap="square" lIns="0" tIns="0" rIns="0" bIns="0" rtlCol="0" anchor="ctr"/>
          <a:lstStyle/>
          <a:p>
            <a:pPr marL="0" indent="0">
              <a:buNone/>
            </a:pPr>
            <a:r>
              <a:rPr lang="en-US" sz="900" b="1" kern="0" spc="100" dirty="0">
                <a:solidFill>
                  <a:srgbClr val="0A6E76"/>
                </a:solidFill>
                <a:latin typeface="Calibri" pitchFamily="34" charset="0"/>
                <a:ea typeface="Calibri" pitchFamily="34" charset="-122"/>
                <a:cs typeface="Calibri" pitchFamily="34" charset="-120"/>
              </a:rPr>
              <a:t>STEP 1</a:t>
            </a:r>
            <a:endParaRPr lang="en-US" sz="900" dirty="0"/>
          </a:p>
        </p:txBody>
      </p:sp>
      <p:sp>
        <p:nvSpPr>
          <p:cNvPr id="7" name="Text 5"/>
          <p:cNvSpPr txBox="1"/>
          <p:nvPr/>
        </p:nvSpPr>
        <p:spPr>
          <a:xfrm>
            <a:off x="676656" y="1984248"/>
            <a:ext cx="3185160" cy="457200"/>
          </a:xfrm>
          <a:prstGeom prst="rect">
            <a:avLst/>
          </a:prstGeom>
          <a:noFill/>
          <a:ln/>
        </p:spPr>
        <p:txBody>
          <a:bodyPr wrap="square" lIns="0" tIns="0" rIns="0" bIns="0" rtlCol="0" anchor="ctr"/>
          <a:lstStyle/>
          <a:p>
            <a:pPr marL="0" indent="0">
              <a:buNone/>
            </a:pPr>
            <a:r>
              <a:rPr lang="en-US" sz="1150" b="1" dirty="0">
                <a:solidFill>
                  <a:srgbClr val="11262B"/>
                </a:solidFill>
                <a:latin typeface="Calibri" pitchFamily="34" charset="0"/>
                <a:ea typeface="Calibri" pitchFamily="34" charset="-122"/>
                <a:cs typeface="Calibri" pitchFamily="34" charset="-120"/>
              </a:rPr>
              <a:t>Denaturation</a:t>
            </a:r>
            <a:endParaRPr lang="en-US" sz="1150" dirty="0"/>
          </a:p>
          <a:p>
            <a:pPr marL="0" indent="0">
              <a:buNone/>
            </a:pPr>
            <a:r>
              <a:rPr lang="en-US" sz="1150" b="1" dirty="0">
                <a:solidFill>
                  <a:srgbClr val="11262B"/>
                </a:solidFill>
                <a:latin typeface="Calibri" pitchFamily="34" charset="0"/>
                <a:ea typeface="Calibri" pitchFamily="34" charset="-122"/>
                <a:cs typeface="Calibri" pitchFamily="34" charset="-120"/>
              </a:rPr>
              <a:t>94–95 °C, 20–30 s</a:t>
            </a:r>
            <a:endParaRPr lang="en-US" sz="1150" dirty="0"/>
          </a:p>
        </p:txBody>
      </p:sp>
      <p:sp>
        <p:nvSpPr>
          <p:cNvPr id="8" name="Text 6"/>
          <p:cNvSpPr txBox="1"/>
          <p:nvPr/>
        </p:nvSpPr>
        <p:spPr>
          <a:xfrm>
            <a:off x="676656" y="2468880"/>
            <a:ext cx="3185160" cy="722376"/>
          </a:xfrm>
          <a:prstGeom prst="rect">
            <a:avLst/>
          </a:prstGeom>
          <a:noFill/>
          <a:ln/>
        </p:spPr>
        <p:txBody>
          <a:bodyPr wrap="square" lIns="0" tIns="0" rIns="0" bIns="0" rtlCol="0" anchor="t"/>
          <a:lstStyle/>
          <a:p>
            <a:pPr marL="0" indent="0">
              <a:lnSpc>
                <a:spcPct val="100000"/>
              </a:lnSpc>
              <a:buNone/>
            </a:pPr>
            <a:r>
              <a:rPr lang="en-US" sz="950" dirty="0">
                <a:solidFill>
                  <a:srgbClr val="35535A"/>
                </a:solidFill>
                <a:latin typeface="Calibri" pitchFamily="34" charset="0"/>
                <a:ea typeface="Calibri" pitchFamily="34" charset="-122"/>
                <a:cs typeface="Calibri" pitchFamily="34" charset="-120"/>
              </a:rPr>
              <a:t>Hydrogen bonds between the strands break; duplex → two single strands. GC-rich targets need the higher end. Too long or too hot destroys Taq.</a:t>
            </a:r>
            <a:endParaRPr lang="en-US" sz="950" dirty="0"/>
          </a:p>
        </p:txBody>
      </p:sp>
      <p:sp>
        <p:nvSpPr>
          <p:cNvPr id="9" name="Shape 7"/>
          <p:cNvSpPr/>
          <p:nvPr/>
        </p:nvSpPr>
        <p:spPr>
          <a:xfrm>
            <a:off x="4035552" y="2377440"/>
            <a:ext cx="292608" cy="201168"/>
          </a:xfrm>
          <a:prstGeom prst="rightArrow">
            <a:avLst/>
          </a:prstGeom>
          <a:solidFill>
            <a:srgbClr val="00A896"/>
          </a:solidFill>
          <a:ln w="6350">
            <a:solidFill>
              <a:srgbClr val="00A896"/>
            </a:solidFill>
            <a:prstDash val="solid"/>
          </a:ln>
        </p:spPr>
      </p:sp>
      <p:sp>
        <p:nvSpPr>
          <p:cNvPr id="10" name="Shape 8"/>
          <p:cNvSpPr/>
          <p:nvPr/>
        </p:nvSpPr>
        <p:spPr>
          <a:xfrm>
            <a:off x="4373880" y="1691640"/>
            <a:ext cx="3441192" cy="1572768"/>
          </a:xfrm>
          <a:prstGeom prst="roundRect">
            <a:avLst>
              <a:gd name="adj" fmla="val 3488"/>
            </a:avLst>
          </a:prstGeom>
          <a:solidFill>
            <a:srgbClr val="F2F8F7"/>
          </a:solidFill>
          <a:ln w="9525">
            <a:solidFill>
              <a:srgbClr val="C3DBD7"/>
            </a:solidFill>
            <a:prstDash val="solid"/>
          </a:ln>
        </p:spPr>
      </p:sp>
      <p:sp>
        <p:nvSpPr>
          <p:cNvPr id="11" name="Text 9"/>
          <p:cNvSpPr txBox="1"/>
          <p:nvPr/>
        </p:nvSpPr>
        <p:spPr>
          <a:xfrm>
            <a:off x="4501896" y="1783080"/>
            <a:ext cx="3185160" cy="182880"/>
          </a:xfrm>
          <a:prstGeom prst="rect">
            <a:avLst/>
          </a:prstGeom>
          <a:noFill/>
          <a:ln/>
        </p:spPr>
        <p:txBody>
          <a:bodyPr wrap="square" lIns="0" tIns="0" rIns="0" bIns="0" rtlCol="0" anchor="ctr"/>
          <a:lstStyle/>
          <a:p>
            <a:pPr marL="0" indent="0">
              <a:buNone/>
            </a:pPr>
            <a:r>
              <a:rPr lang="en-US" sz="900" b="1" kern="0" spc="100" dirty="0">
                <a:solidFill>
                  <a:srgbClr val="0A6E76"/>
                </a:solidFill>
                <a:latin typeface="Calibri" pitchFamily="34" charset="0"/>
                <a:ea typeface="Calibri" pitchFamily="34" charset="-122"/>
                <a:cs typeface="Calibri" pitchFamily="34" charset="-120"/>
              </a:rPr>
              <a:t>STEP 2</a:t>
            </a:r>
            <a:endParaRPr lang="en-US" sz="900" dirty="0"/>
          </a:p>
        </p:txBody>
      </p:sp>
      <p:sp>
        <p:nvSpPr>
          <p:cNvPr id="12" name="Text 10"/>
          <p:cNvSpPr txBox="1"/>
          <p:nvPr/>
        </p:nvSpPr>
        <p:spPr>
          <a:xfrm>
            <a:off x="4501896" y="1984248"/>
            <a:ext cx="3185160" cy="457200"/>
          </a:xfrm>
          <a:prstGeom prst="rect">
            <a:avLst/>
          </a:prstGeom>
          <a:noFill/>
          <a:ln/>
        </p:spPr>
        <p:txBody>
          <a:bodyPr wrap="square" lIns="0" tIns="0" rIns="0" bIns="0" rtlCol="0" anchor="ctr"/>
          <a:lstStyle/>
          <a:p>
            <a:pPr marL="0" indent="0">
              <a:buNone/>
            </a:pPr>
            <a:r>
              <a:rPr lang="en-US" sz="1150" b="1" dirty="0">
                <a:solidFill>
                  <a:srgbClr val="11262B"/>
                </a:solidFill>
                <a:latin typeface="Calibri" pitchFamily="34" charset="0"/>
                <a:ea typeface="Calibri" pitchFamily="34" charset="-122"/>
                <a:cs typeface="Calibri" pitchFamily="34" charset="-120"/>
              </a:rPr>
              <a:t>Annealing</a:t>
            </a:r>
            <a:endParaRPr lang="en-US" sz="1150" dirty="0"/>
          </a:p>
          <a:p>
            <a:pPr marL="0" indent="0">
              <a:buNone/>
            </a:pPr>
            <a:r>
              <a:rPr lang="en-US" sz="1150" b="1" dirty="0">
                <a:solidFill>
                  <a:srgbClr val="11262B"/>
                </a:solidFill>
                <a:latin typeface="Calibri" pitchFamily="34" charset="0"/>
                <a:ea typeface="Calibri" pitchFamily="34" charset="-122"/>
                <a:cs typeface="Calibri" pitchFamily="34" charset="-120"/>
              </a:rPr>
              <a:t>50–65 °C, 20–40 s</a:t>
            </a:r>
            <a:endParaRPr lang="en-US" sz="1150" dirty="0"/>
          </a:p>
        </p:txBody>
      </p:sp>
      <p:sp>
        <p:nvSpPr>
          <p:cNvPr id="13" name="Text 11"/>
          <p:cNvSpPr txBox="1"/>
          <p:nvPr/>
        </p:nvSpPr>
        <p:spPr>
          <a:xfrm>
            <a:off x="4501896" y="2468880"/>
            <a:ext cx="3185160" cy="722376"/>
          </a:xfrm>
          <a:prstGeom prst="rect">
            <a:avLst/>
          </a:prstGeom>
          <a:noFill/>
          <a:ln/>
        </p:spPr>
        <p:txBody>
          <a:bodyPr wrap="square" lIns="0" tIns="0" rIns="0" bIns="0" rtlCol="0" anchor="t"/>
          <a:lstStyle/>
          <a:p>
            <a:pPr marL="0" indent="0">
              <a:lnSpc>
                <a:spcPct val="100000"/>
              </a:lnSpc>
              <a:buNone/>
            </a:pPr>
            <a:r>
              <a:rPr lang="en-US" sz="950" dirty="0">
                <a:solidFill>
                  <a:srgbClr val="35535A"/>
                </a:solidFill>
                <a:latin typeface="Calibri" pitchFamily="34" charset="0"/>
                <a:ea typeface="Calibri" pitchFamily="34" charset="-122"/>
                <a:cs typeface="Calibri" pitchFamily="34" charset="-120"/>
              </a:rPr>
              <a:t>Primers base-pair with their complementary sites. Set Ta ≈ Tm − 5 °C. Too low → mispriming and extra bands; too high → no product.</a:t>
            </a:r>
            <a:endParaRPr lang="en-US" sz="950" dirty="0"/>
          </a:p>
        </p:txBody>
      </p:sp>
      <p:sp>
        <p:nvSpPr>
          <p:cNvPr id="14" name="Shape 12"/>
          <p:cNvSpPr/>
          <p:nvPr/>
        </p:nvSpPr>
        <p:spPr>
          <a:xfrm>
            <a:off x="7860792" y="2377440"/>
            <a:ext cx="292608" cy="201168"/>
          </a:xfrm>
          <a:prstGeom prst="rightArrow">
            <a:avLst/>
          </a:prstGeom>
          <a:solidFill>
            <a:srgbClr val="00A896"/>
          </a:solidFill>
          <a:ln w="6350">
            <a:solidFill>
              <a:srgbClr val="00A896"/>
            </a:solidFill>
            <a:prstDash val="solid"/>
          </a:ln>
        </p:spPr>
      </p:sp>
      <p:sp>
        <p:nvSpPr>
          <p:cNvPr id="15" name="Shape 13"/>
          <p:cNvSpPr/>
          <p:nvPr/>
        </p:nvSpPr>
        <p:spPr>
          <a:xfrm>
            <a:off x="8199120" y="1691640"/>
            <a:ext cx="3441192" cy="1572768"/>
          </a:xfrm>
          <a:prstGeom prst="roundRect">
            <a:avLst>
              <a:gd name="adj" fmla="val 3488"/>
            </a:avLst>
          </a:prstGeom>
          <a:solidFill>
            <a:srgbClr val="DCEFEA"/>
          </a:solidFill>
          <a:ln w="9525">
            <a:solidFill>
              <a:srgbClr val="C3DBD7"/>
            </a:solidFill>
            <a:prstDash val="solid"/>
          </a:ln>
        </p:spPr>
      </p:sp>
      <p:sp>
        <p:nvSpPr>
          <p:cNvPr id="16" name="Text 14"/>
          <p:cNvSpPr txBox="1"/>
          <p:nvPr/>
        </p:nvSpPr>
        <p:spPr>
          <a:xfrm>
            <a:off x="8327136" y="1783080"/>
            <a:ext cx="3185160" cy="182880"/>
          </a:xfrm>
          <a:prstGeom prst="rect">
            <a:avLst/>
          </a:prstGeom>
          <a:noFill/>
          <a:ln/>
        </p:spPr>
        <p:txBody>
          <a:bodyPr wrap="square" lIns="0" tIns="0" rIns="0" bIns="0" rtlCol="0" anchor="ctr"/>
          <a:lstStyle/>
          <a:p>
            <a:pPr marL="0" indent="0">
              <a:buNone/>
            </a:pPr>
            <a:r>
              <a:rPr lang="en-US" sz="900" b="1" kern="0" spc="100" dirty="0">
                <a:solidFill>
                  <a:srgbClr val="0A6E76"/>
                </a:solidFill>
                <a:latin typeface="Calibri" pitchFamily="34" charset="0"/>
                <a:ea typeface="Calibri" pitchFamily="34" charset="-122"/>
                <a:cs typeface="Calibri" pitchFamily="34" charset="-120"/>
              </a:rPr>
              <a:t>STEP 3</a:t>
            </a:r>
            <a:endParaRPr lang="en-US" sz="900" dirty="0"/>
          </a:p>
        </p:txBody>
      </p:sp>
      <p:sp>
        <p:nvSpPr>
          <p:cNvPr id="17" name="Text 15"/>
          <p:cNvSpPr txBox="1"/>
          <p:nvPr/>
        </p:nvSpPr>
        <p:spPr>
          <a:xfrm>
            <a:off x="8327136" y="1984248"/>
            <a:ext cx="3185160" cy="457200"/>
          </a:xfrm>
          <a:prstGeom prst="rect">
            <a:avLst/>
          </a:prstGeom>
          <a:noFill/>
          <a:ln/>
        </p:spPr>
        <p:txBody>
          <a:bodyPr wrap="square" lIns="0" tIns="0" rIns="0" bIns="0" rtlCol="0" anchor="ctr"/>
          <a:lstStyle/>
          <a:p>
            <a:pPr marL="0" indent="0">
              <a:buNone/>
            </a:pPr>
            <a:r>
              <a:rPr lang="en-US" sz="1150" b="1" dirty="0">
                <a:solidFill>
                  <a:srgbClr val="11262B"/>
                </a:solidFill>
                <a:latin typeface="Calibri" pitchFamily="34" charset="0"/>
                <a:ea typeface="Calibri" pitchFamily="34" charset="-122"/>
                <a:cs typeface="Calibri" pitchFamily="34" charset="-120"/>
              </a:rPr>
              <a:t>Extension</a:t>
            </a:r>
            <a:endParaRPr lang="en-US" sz="1150" dirty="0"/>
          </a:p>
          <a:p>
            <a:pPr marL="0" indent="0">
              <a:buNone/>
            </a:pPr>
            <a:r>
              <a:rPr lang="en-US" sz="1150" b="1" dirty="0">
                <a:solidFill>
                  <a:srgbClr val="11262B"/>
                </a:solidFill>
                <a:latin typeface="Calibri" pitchFamily="34" charset="0"/>
                <a:ea typeface="Calibri" pitchFamily="34" charset="-122"/>
                <a:cs typeface="Calibri" pitchFamily="34" charset="-120"/>
              </a:rPr>
              <a:t>72 °C, ~1 min per kb</a:t>
            </a:r>
            <a:endParaRPr lang="en-US" sz="1150" dirty="0"/>
          </a:p>
        </p:txBody>
      </p:sp>
      <p:sp>
        <p:nvSpPr>
          <p:cNvPr id="18" name="Text 16"/>
          <p:cNvSpPr txBox="1"/>
          <p:nvPr/>
        </p:nvSpPr>
        <p:spPr>
          <a:xfrm>
            <a:off x="8327136" y="2468880"/>
            <a:ext cx="3185160" cy="722376"/>
          </a:xfrm>
          <a:prstGeom prst="rect">
            <a:avLst/>
          </a:prstGeom>
          <a:noFill/>
          <a:ln/>
        </p:spPr>
        <p:txBody>
          <a:bodyPr wrap="square" lIns="0" tIns="0" rIns="0" bIns="0" rtlCol="0" anchor="t"/>
          <a:lstStyle/>
          <a:p>
            <a:pPr marL="0" indent="0">
              <a:lnSpc>
                <a:spcPct val="100000"/>
              </a:lnSpc>
              <a:buNone/>
            </a:pPr>
            <a:r>
              <a:rPr lang="en-US" sz="950" dirty="0">
                <a:solidFill>
                  <a:srgbClr val="35535A"/>
                </a:solidFill>
                <a:latin typeface="Calibri" pitchFamily="34" charset="0"/>
                <a:ea typeface="Calibri" pitchFamily="34" charset="-122"/>
                <a:cs typeface="Calibri" pitchFamily="34" charset="-120"/>
              </a:rPr>
              <a:t>Taq optimum. Polymerase adds dNTPs 5′→3′ from each primer’s free 3′-OH, at ≈ 1–2 kb/min, copying the template strand.</a:t>
            </a:r>
            <a:endParaRPr lang="en-US" sz="950" dirty="0"/>
          </a:p>
        </p:txBody>
      </p:sp>
      <p:sp>
        <p:nvSpPr>
          <p:cNvPr id="19" name="Text 17"/>
          <p:cNvSpPr txBox="1"/>
          <p:nvPr/>
        </p:nvSpPr>
        <p:spPr>
          <a:xfrm>
            <a:off x="548640" y="3346704"/>
            <a:ext cx="11091672" cy="256032"/>
          </a:xfrm>
          <a:prstGeom prst="rect">
            <a:avLst/>
          </a:prstGeom>
          <a:noFill/>
          <a:ln/>
        </p:spPr>
        <p:txBody>
          <a:bodyPr wrap="square" lIns="0" tIns="0" rIns="0" bIns="0" rtlCol="0" anchor="ctr"/>
          <a:lstStyle/>
          <a:p>
            <a:pPr marL="0" indent="0" algn="ctr">
              <a:buNone/>
            </a:pPr>
            <a:r>
              <a:rPr lang="en-US" sz="1150" b="1" dirty="0">
                <a:solidFill>
                  <a:srgbClr val="C4761A"/>
                </a:solidFill>
                <a:latin typeface="Calibri" pitchFamily="34" charset="0"/>
                <a:ea typeface="Calibri" pitchFamily="34" charset="-122"/>
                <a:cs typeface="Calibri" pitchFamily="34" charset="-120"/>
              </a:rPr>
              <a:t>↻  Repeat 25–40 times</a:t>
            </a:r>
            <a:endParaRPr lang="en-US" sz="1150" dirty="0"/>
          </a:p>
        </p:txBody>
      </p:sp>
      <p:graphicFrame>
        <p:nvGraphicFramePr>
          <p:cNvPr id="20" name="Chart 0"/>
          <p:cNvGraphicFramePr/>
          <p:nvPr/>
        </p:nvGraphicFramePr>
        <p:xfrm>
          <a:off x="457200" y="3703320"/>
          <a:ext cx="5943600" cy="2514600"/>
        </p:xfrm>
        <a:graphic>
          <a:graphicData uri="http://schemas.openxmlformats.org/drawingml/2006/chart">
            <c:chart xmlns:c="http://schemas.openxmlformats.org/drawingml/2006/chart" xmlns:r="http://schemas.openxmlformats.org/officeDocument/2006/relationships" r:id="rId3"/>
          </a:graphicData>
        </a:graphic>
      </p:graphicFrame>
      <p:sp>
        <p:nvSpPr>
          <p:cNvPr id="21" name="Text 18"/>
          <p:cNvSpPr txBox="1"/>
          <p:nvPr/>
        </p:nvSpPr>
        <p:spPr>
          <a:xfrm>
            <a:off x="548640" y="6236208"/>
            <a:ext cx="5760720" cy="237744"/>
          </a:xfrm>
          <a:prstGeom prst="rect">
            <a:avLst/>
          </a:prstGeom>
          <a:noFill/>
          <a:ln/>
        </p:spPr>
        <p:txBody>
          <a:bodyPr wrap="square" lIns="0" tIns="0" rIns="0" bIns="0" rtlCol="0" anchor="ctr"/>
          <a:lstStyle/>
          <a:p>
            <a:pPr marL="0" indent="0">
              <a:buNone/>
            </a:pPr>
            <a:r>
              <a:rPr lang="en-US" sz="950" i="1" dirty="0">
                <a:solidFill>
                  <a:srgbClr val="5D7075"/>
                </a:solidFill>
                <a:latin typeface="Calibri" pitchFamily="34" charset="0"/>
                <a:ea typeface="Calibri" pitchFamily="34" charset="-122"/>
                <a:cs typeface="Calibri" pitchFamily="34" charset="-120"/>
              </a:rPr>
              <a:t>Temperature profile across three cycles — 95 °C → 55 °C → 72 °C, repeated.</a:t>
            </a:r>
            <a:endParaRPr lang="en-US" sz="950" dirty="0"/>
          </a:p>
        </p:txBody>
      </p:sp>
      <p:sp>
        <p:nvSpPr>
          <p:cNvPr id="22" name="Shape 19"/>
          <p:cNvSpPr/>
          <p:nvPr/>
        </p:nvSpPr>
        <p:spPr>
          <a:xfrm>
            <a:off x="6720840" y="3703320"/>
            <a:ext cx="4919472" cy="2514600"/>
          </a:xfrm>
          <a:prstGeom prst="roundRect">
            <a:avLst>
              <a:gd name="adj" fmla="val 2182"/>
            </a:avLst>
          </a:prstGeom>
          <a:solidFill>
            <a:srgbClr val="F2F8F7"/>
          </a:solidFill>
          <a:ln w="9525">
            <a:solidFill>
              <a:srgbClr val="C3DBD7"/>
            </a:solidFill>
            <a:prstDash val="solid"/>
          </a:ln>
        </p:spPr>
      </p:sp>
      <p:sp>
        <p:nvSpPr>
          <p:cNvPr id="23" name="Text 20"/>
          <p:cNvSpPr txBox="1"/>
          <p:nvPr/>
        </p:nvSpPr>
        <p:spPr>
          <a:xfrm>
            <a:off x="6885432" y="3822192"/>
            <a:ext cx="4590288"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The steps that sit outside the loop</a:t>
            </a:r>
            <a:endParaRPr lang="en-US" sz="1200" dirty="0"/>
          </a:p>
        </p:txBody>
      </p:sp>
      <p:sp>
        <p:nvSpPr>
          <p:cNvPr id="24" name="Text 21"/>
          <p:cNvSpPr txBox="1"/>
          <p:nvPr/>
        </p:nvSpPr>
        <p:spPr>
          <a:xfrm>
            <a:off x="6885432" y="4105656"/>
            <a:ext cx="4590288" cy="2020824"/>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Initial denaturation — 95 °C, 2–5 min: fully melts genomic DNA and activates hot-start (antibody- or chemically blocked) enzymes.</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Final extension — 72 °C, 5–10 min: completes partial products and lets Taq add the 3′-A overhang used in TA cloning.</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Hold — 4–10 °C indefinitely.</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Hot-start prevents primer-dimer and mispriming during room-temperature set-up, when primers can anneal non-specifically.</a:t>
            </a:r>
            <a:endParaRPr lang="en-US" sz="10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11091672" cy="237744"/>
          </a:xfrm>
          <a:prstGeom prst="rect">
            <a:avLst/>
          </a:prstGeom>
          <a:noFill/>
          <a:ln/>
        </p:spPr>
        <p:txBody>
          <a:bodyPr wrap="square" lIns="0" tIns="0" rIns="0" bIns="0" rtlCol="0" anchor="ctr"/>
          <a:lstStyle/>
          <a:p>
            <a:pPr marL="0" indent="0">
              <a:buNone/>
            </a:pPr>
            <a:r>
              <a:rPr lang="en-US" sz="1050" b="1" kern="0" spc="200" dirty="0">
                <a:solidFill>
                  <a:srgbClr val="0A6E76"/>
                </a:solidFill>
                <a:latin typeface="Calibri" pitchFamily="34" charset="0"/>
                <a:ea typeface="Calibri" pitchFamily="34" charset="-122"/>
                <a:cs typeface="Calibri" pitchFamily="34" charset="-120"/>
              </a:rPr>
              <a:t>MODULE 01 · PCR</a:t>
            </a:r>
            <a:endParaRPr lang="en-US" sz="1050" dirty="0"/>
          </a:p>
        </p:txBody>
      </p:sp>
      <p:sp>
        <p:nvSpPr>
          <p:cNvPr id="3" name="Text 1"/>
          <p:cNvSpPr txBox="1"/>
          <p:nvPr/>
        </p:nvSpPr>
        <p:spPr>
          <a:xfrm>
            <a:off x="548640" y="512064"/>
            <a:ext cx="11091672" cy="475488"/>
          </a:xfrm>
          <a:prstGeom prst="rect">
            <a:avLst/>
          </a:prstGeom>
          <a:noFill/>
          <a:ln/>
        </p:spPr>
        <p:txBody>
          <a:bodyPr wrap="square" lIns="0" tIns="0" rIns="0" bIns="0" rtlCol="0" anchor="ctr"/>
          <a:lstStyle/>
          <a:p>
            <a:pPr marL="0" indent="0">
              <a:buNone/>
            </a:pPr>
            <a:r>
              <a:rPr lang="en-US" sz="2600" b="1" dirty="0">
                <a:solidFill>
                  <a:srgbClr val="11262B"/>
                </a:solidFill>
                <a:latin typeface="Cambria" pitchFamily="34" charset="0"/>
                <a:ea typeface="Cambria" pitchFamily="34" charset="-122"/>
                <a:cs typeface="Cambria" pitchFamily="34" charset="-120"/>
              </a:rPr>
              <a:t>Amplification Kinetics and Primer Design</a:t>
            </a:r>
            <a:endParaRPr lang="en-US" sz="2600" dirty="0"/>
          </a:p>
        </p:txBody>
      </p:sp>
      <p:sp>
        <p:nvSpPr>
          <p:cNvPr id="4" name="Text 2"/>
          <p:cNvSpPr txBox="1"/>
          <p:nvPr/>
        </p:nvSpPr>
        <p:spPr>
          <a:xfrm>
            <a:off x="548640" y="1060704"/>
            <a:ext cx="11091672" cy="384048"/>
          </a:xfrm>
          <a:prstGeom prst="rect">
            <a:avLst/>
          </a:prstGeom>
          <a:noFill/>
          <a:ln/>
        </p:spPr>
        <p:txBody>
          <a:bodyPr wrap="square" lIns="0" tIns="0" rIns="0" bIns="0" rtlCol="0" anchor="t"/>
          <a:lstStyle/>
          <a:p>
            <a:pPr marL="0" indent="0">
              <a:buNone/>
            </a:pPr>
            <a:r>
              <a:rPr lang="en-US" sz="1200" dirty="0">
                <a:solidFill>
                  <a:srgbClr val="35535A"/>
                </a:solidFill>
                <a:latin typeface="Calibri" pitchFamily="34" charset="0"/>
                <a:ea typeface="Calibri" pitchFamily="34" charset="-122"/>
                <a:cs typeface="Calibri" pitchFamily="34" charset="-120"/>
              </a:rPr>
              <a:t>Yield is not infinite: N = N₀(1 + E)ⁿ, where E is the per-cycle efficiency (E = 1 gives perfect doubling). Real reactions leave the exponential phase long before the last cycle — which is exactly why end-point PCR cannot be quantitative.</a:t>
            </a:r>
            <a:endParaRPr lang="en-US" sz="1200" dirty="0"/>
          </a:p>
        </p:txBody>
      </p:sp>
      <p:graphicFrame>
        <p:nvGraphicFramePr>
          <p:cNvPr id="5" name="Chart 0"/>
          <p:cNvGraphicFramePr/>
          <p:nvPr/>
        </p:nvGraphicFramePr>
        <p:xfrm>
          <a:off x="457200" y="1645920"/>
          <a:ext cx="5577840" cy="2377440"/>
        </p:xfrm>
        <a:graphic>
          <a:graphicData uri="http://schemas.openxmlformats.org/drawingml/2006/chart">
            <c:chart xmlns:c="http://schemas.openxmlformats.org/drawingml/2006/chart" xmlns:r="http://schemas.openxmlformats.org/officeDocument/2006/relationships" r:id="rId3"/>
          </a:graphicData>
        </a:graphic>
      </p:graphicFrame>
      <p:sp>
        <p:nvSpPr>
          <p:cNvPr id="6" name="Shape 3"/>
          <p:cNvSpPr/>
          <p:nvPr/>
        </p:nvSpPr>
        <p:spPr>
          <a:xfrm>
            <a:off x="6309360" y="1645920"/>
            <a:ext cx="5330952" cy="2377440"/>
          </a:xfrm>
          <a:prstGeom prst="roundRect">
            <a:avLst>
              <a:gd name="adj" fmla="val 2308"/>
            </a:avLst>
          </a:prstGeom>
          <a:solidFill>
            <a:srgbClr val="DCEFEA"/>
          </a:solidFill>
          <a:ln w="9525">
            <a:solidFill>
              <a:srgbClr val="C3DBD7"/>
            </a:solidFill>
            <a:prstDash val="solid"/>
          </a:ln>
        </p:spPr>
      </p:sp>
      <p:sp>
        <p:nvSpPr>
          <p:cNvPr id="7" name="Text 4"/>
          <p:cNvSpPr txBox="1"/>
          <p:nvPr/>
        </p:nvSpPr>
        <p:spPr>
          <a:xfrm>
            <a:off x="6473952" y="1764792"/>
            <a:ext cx="5001768"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Three phases of every reaction</a:t>
            </a:r>
            <a:endParaRPr lang="en-US" sz="1200" dirty="0"/>
          </a:p>
        </p:txBody>
      </p:sp>
      <p:sp>
        <p:nvSpPr>
          <p:cNvPr id="8" name="Text 5"/>
          <p:cNvSpPr txBox="1"/>
          <p:nvPr/>
        </p:nvSpPr>
        <p:spPr>
          <a:xfrm>
            <a:off x="6473952" y="2048256"/>
            <a:ext cx="5001768" cy="1883664"/>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EXPONENTIAL — reagents in excess, efficiency constant and near 100 %. This is the only phase in which product is proportional to starting template, and the only phase qPCR measures.</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LINEAR — efficiency falls as dNTPs and primers deplete and Taq loses activity.</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PLATEAU — product accumulation stops. Causes: reagent exhaustion, enzyme denaturation, pyrophosphate inhibition, and re-annealing of product strands competing with primers. All tubes plateau at a similar level regardless of input — hence end-point yield tells you almost nothing about starting copy number.</a:t>
            </a:r>
            <a:endParaRPr lang="en-US" sz="105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548640" y="4160520"/>
          <a:ext cx="11091672" cy="914400"/>
        </p:xfrm>
        <a:graphic>
          <a:graphicData uri="http://schemas.openxmlformats.org/drawingml/2006/table">
            <a:tbl>
              <a:tblPr/>
              <a:tblGrid>
                <a:gridCol w="1947672">
                  <a:extLst>
                    <a:ext uri="{9D8B030D-6E8A-4147-A177-3AD203B41FA5}">
                      <a16:colId xmlns:a16="http://schemas.microsoft.com/office/drawing/2014/main" val="20000"/>
                    </a:ext>
                  </a:extLst>
                </a:gridCol>
                <a:gridCol w="1307592">
                  <a:extLst>
                    <a:ext uri="{9D8B030D-6E8A-4147-A177-3AD203B41FA5}">
                      <a16:colId xmlns:a16="http://schemas.microsoft.com/office/drawing/2014/main" val="20001"/>
                    </a:ext>
                  </a:extLst>
                </a:gridCol>
                <a:gridCol w="1307592">
                  <a:extLst>
                    <a:ext uri="{9D8B030D-6E8A-4147-A177-3AD203B41FA5}">
                      <a16:colId xmlns:a16="http://schemas.microsoft.com/office/drawing/2014/main" val="20002"/>
                    </a:ext>
                  </a:extLst>
                </a:gridCol>
                <a:gridCol w="1307592">
                  <a:extLst>
                    <a:ext uri="{9D8B030D-6E8A-4147-A177-3AD203B41FA5}">
                      <a16:colId xmlns:a16="http://schemas.microsoft.com/office/drawing/2014/main" val="20003"/>
                    </a:ext>
                  </a:extLst>
                </a:gridCol>
                <a:gridCol w="1307592">
                  <a:extLst>
                    <a:ext uri="{9D8B030D-6E8A-4147-A177-3AD203B41FA5}">
                      <a16:colId xmlns:a16="http://schemas.microsoft.com/office/drawing/2014/main" val="20004"/>
                    </a:ext>
                  </a:extLst>
                </a:gridCol>
                <a:gridCol w="1307592">
                  <a:extLst>
                    <a:ext uri="{9D8B030D-6E8A-4147-A177-3AD203B41FA5}">
                      <a16:colId xmlns:a16="http://schemas.microsoft.com/office/drawing/2014/main" val="20005"/>
                    </a:ext>
                  </a:extLst>
                </a:gridCol>
                <a:gridCol w="1307592">
                  <a:extLst>
                    <a:ext uri="{9D8B030D-6E8A-4147-A177-3AD203B41FA5}">
                      <a16:colId xmlns:a16="http://schemas.microsoft.com/office/drawing/2014/main" val="20006"/>
                    </a:ext>
                  </a:extLst>
                </a:gridCol>
                <a:gridCol w="1298448">
                  <a:extLst>
                    <a:ext uri="{9D8B030D-6E8A-4147-A177-3AD203B41FA5}">
                      <a16:colId xmlns:a16="http://schemas.microsoft.com/office/drawing/2014/main" val="20007"/>
                    </a:ext>
                  </a:extLst>
                </a:gridCol>
              </a:tblGrid>
              <a:tr h="274320">
                <a:tc>
                  <a:txBody>
                    <a:bodyPr/>
                    <a:lstStyle/>
                    <a:p>
                      <a:pPr marL="0" indent="0" algn="l">
                        <a:buNone/>
                      </a:pPr>
                      <a:r>
                        <a:rPr lang="en-US" sz="1050" b="1" dirty="0">
                          <a:solidFill>
                            <a:srgbClr val="FFFFFF"/>
                          </a:solidFill>
                          <a:latin typeface="Calibri" pitchFamily="34" charset="0"/>
                          <a:ea typeface="Calibri" pitchFamily="34" charset="-122"/>
                          <a:cs typeface="Calibri" pitchFamily="34" charset="-120"/>
                        </a:rPr>
                        <a:t>Cycle</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1050" b="1" dirty="0">
                          <a:solidFill>
                            <a:srgbClr val="FFFFFF"/>
                          </a:solidFill>
                          <a:latin typeface="Calibri" pitchFamily="34" charset="0"/>
                          <a:ea typeface="Calibri" pitchFamily="34" charset="-122"/>
                          <a:cs typeface="Calibri" pitchFamily="34" charset="-120"/>
                        </a:rPr>
                        <a:t>0</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1050" b="1" dirty="0">
                          <a:solidFill>
                            <a:srgbClr val="FFFFFF"/>
                          </a:solidFill>
                          <a:latin typeface="Calibri" pitchFamily="34" charset="0"/>
                          <a:ea typeface="Calibri" pitchFamily="34" charset="-122"/>
                          <a:cs typeface="Calibri" pitchFamily="34" charset="-120"/>
                        </a:rPr>
                        <a:t>5</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1050" b="1" dirty="0">
                          <a:solidFill>
                            <a:srgbClr val="FFFFFF"/>
                          </a:solidFill>
                          <a:latin typeface="Calibri" pitchFamily="34" charset="0"/>
                          <a:ea typeface="Calibri" pitchFamily="34" charset="-122"/>
                          <a:cs typeface="Calibri" pitchFamily="34" charset="-120"/>
                        </a:rPr>
                        <a:t>10</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1050" b="1" dirty="0">
                          <a:solidFill>
                            <a:srgbClr val="FFFFFF"/>
                          </a:solidFill>
                          <a:latin typeface="Calibri" pitchFamily="34" charset="0"/>
                          <a:ea typeface="Calibri" pitchFamily="34" charset="-122"/>
                          <a:cs typeface="Calibri" pitchFamily="34" charset="-120"/>
                        </a:rPr>
                        <a:t>20</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1050" b="1" dirty="0">
                          <a:solidFill>
                            <a:srgbClr val="FFFFFF"/>
                          </a:solidFill>
                          <a:latin typeface="Calibri" pitchFamily="34" charset="0"/>
                          <a:ea typeface="Calibri" pitchFamily="34" charset="-122"/>
                          <a:cs typeface="Calibri" pitchFamily="34" charset="-120"/>
                        </a:rPr>
                        <a:t>25</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1050" b="1" dirty="0">
                          <a:solidFill>
                            <a:srgbClr val="FFFFFF"/>
                          </a:solidFill>
                          <a:latin typeface="Calibri" pitchFamily="34" charset="0"/>
                          <a:ea typeface="Calibri" pitchFamily="34" charset="-122"/>
                          <a:cs typeface="Calibri" pitchFamily="34" charset="-120"/>
                        </a:rPr>
                        <a:t>30</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1050" b="1" dirty="0">
                          <a:solidFill>
                            <a:srgbClr val="FFFFFF"/>
                          </a:solidFill>
                          <a:latin typeface="Calibri" pitchFamily="34" charset="0"/>
                          <a:ea typeface="Calibri" pitchFamily="34" charset="-122"/>
                          <a:cs typeface="Calibri" pitchFamily="34" charset="-120"/>
                        </a:rPr>
                        <a:t>35</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extLst>
                  <a:ext uri="{0D108BD9-81ED-4DB2-BD59-A6C34878D82A}">
                    <a16:rowId xmlns:a16="http://schemas.microsoft.com/office/drawing/2014/main" val="10000"/>
                  </a:ext>
                </a:extLst>
              </a:tr>
              <a:tr h="274320">
                <a:tc>
                  <a:txBody>
                    <a:bodyPr/>
                    <a:lstStyle/>
                    <a:p>
                      <a:pPr marL="0" indent="0">
                        <a:buNone/>
                      </a:pPr>
                      <a:r>
                        <a:rPr lang="en-US" sz="1050" b="1" dirty="0">
                          <a:solidFill>
                            <a:srgbClr val="073B39"/>
                          </a:solidFill>
                          <a:latin typeface="Calibri" pitchFamily="34" charset="0"/>
                          <a:ea typeface="Calibri" pitchFamily="34" charset="-122"/>
                          <a:cs typeface="Calibri" pitchFamily="34" charset="-120"/>
                        </a:rPr>
                        <a:t>Copies of target</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50" dirty="0">
                          <a:solidFill>
                            <a:srgbClr val="11262B"/>
                          </a:solidFill>
                          <a:latin typeface="Calibri" pitchFamily="34" charset="0"/>
                          <a:ea typeface="Calibri" pitchFamily="34" charset="-122"/>
                          <a:cs typeface="Calibri" pitchFamily="34" charset="-120"/>
                        </a:rPr>
                        <a:t>1</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50" dirty="0">
                          <a:solidFill>
                            <a:srgbClr val="11262B"/>
                          </a:solidFill>
                          <a:latin typeface="Calibri" pitchFamily="34" charset="0"/>
                          <a:ea typeface="Calibri" pitchFamily="34" charset="-122"/>
                          <a:cs typeface="Calibri" pitchFamily="34" charset="-120"/>
                        </a:rPr>
                        <a:t>32</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50" dirty="0">
                          <a:solidFill>
                            <a:srgbClr val="11262B"/>
                          </a:solidFill>
                          <a:latin typeface="Calibri" pitchFamily="34" charset="0"/>
                          <a:ea typeface="Calibri" pitchFamily="34" charset="-122"/>
                          <a:cs typeface="Calibri" pitchFamily="34" charset="-120"/>
                        </a:rPr>
                        <a:t>1.0 × 10³</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50" dirty="0">
                          <a:solidFill>
                            <a:srgbClr val="11262B"/>
                          </a:solidFill>
                          <a:latin typeface="Calibri" pitchFamily="34" charset="0"/>
                          <a:ea typeface="Calibri" pitchFamily="34" charset="-122"/>
                          <a:cs typeface="Calibri" pitchFamily="34" charset="-120"/>
                        </a:rPr>
                        <a:t>1.0 × 10⁶</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50" dirty="0">
                          <a:solidFill>
                            <a:srgbClr val="11262B"/>
                          </a:solidFill>
                          <a:latin typeface="Calibri" pitchFamily="34" charset="0"/>
                          <a:ea typeface="Calibri" pitchFamily="34" charset="-122"/>
                          <a:cs typeface="Calibri" pitchFamily="34" charset="-120"/>
                        </a:rPr>
                        <a:t>3.4 × 10⁷</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50" dirty="0">
                          <a:solidFill>
                            <a:srgbClr val="11262B"/>
                          </a:solidFill>
                          <a:latin typeface="Calibri" pitchFamily="34" charset="0"/>
                          <a:ea typeface="Calibri" pitchFamily="34" charset="-122"/>
                          <a:cs typeface="Calibri" pitchFamily="34" charset="-120"/>
                        </a:rPr>
                        <a:t>1.1 × 10⁹</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50" dirty="0">
                          <a:solidFill>
                            <a:srgbClr val="11262B"/>
                          </a:solidFill>
                          <a:latin typeface="Calibri" pitchFamily="34" charset="0"/>
                          <a:ea typeface="Calibri" pitchFamily="34" charset="-122"/>
                          <a:cs typeface="Calibri" pitchFamily="34" charset="-120"/>
                        </a:rPr>
                        <a:t>plateau</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sp>
        <p:nvSpPr>
          <p:cNvPr id="10" name="Shape 6"/>
          <p:cNvSpPr/>
          <p:nvPr/>
        </p:nvSpPr>
        <p:spPr>
          <a:xfrm>
            <a:off x="548640" y="4983480"/>
            <a:ext cx="2567178" cy="1234440"/>
          </a:xfrm>
          <a:prstGeom prst="roundRect">
            <a:avLst>
              <a:gd name="adj" fmla="val 4444"/>
            </a:avLst>
          </a:prstGeom>
          <a:solidFill>
            <a:srgbClr val="F2F8F7"/>
          </a:solidFill>
          <a:ln w="9525">
            <a:solidFill>
              <a:srgbClr val="C3DBD7"/>
            </a:solidFill>
            <a:prstDash val="solid"/>
          </a:ln>
        </p:spPr>
      </p:sp>
      <p:sp>
        <p:nvSpPr>
          <p:cNvPr id="11" name="Text 7"/>
          <p:cNvSpPr txBox="1"/>
          <p:nvPr/>
        </p:nvSpPr>
        <p:spPr>
          <a:xfrm>
            <a:off x="713232" y="5102352"/>
            <a:ext cx="2237994" cy="237744"/>
          </a:xfrm>
          <a:prstGeom prst="rect">
            <a:avLst/>
          </a:prstGeom>
          <a:noFill/>
          <a:ln/>
        </p:spPr>
        <p:txBody>
          <a:bodyPr wrap="square" lIns="0" tIns="0" rIns="0" bIns="0" rtlCol="0" anchor="ctr"/>
          <a:lstStyle/>
          <a:p>
            <a:pPr marL="0" indent="0">
              <a:buNone/>
            </a:pPr>
            <a:r>
              <a:rPr lang="en-US" sz="1150" b="1" dirty="0">
                <a:solidFill>
                  <a:srgbClr val="073B39"/>
                </a:solidFill>
                <a:latin typeface="Calibri" pitchFamily="34" charset="0"/>
                <a:ea typeface="Calibri" pitchFamily="34" charset="-122"/>
                <a:cs typeface="Calibri" pitchFamily="34" charset="-120"/>
              </a:rPr>
              <a:t>Length &amp; GC</a:t>
            </a:r>
            <a:endParaRPr lang="en-US" sz="1150" dirty="0"/>
          </a:p>
        </p:txBody>
      </p:sp>
      <p:sp>
        <p:nvSpPr>
          <p:cNvPr id="12" name="Text 8"/>
          <p:cNvSpPr txBox="1"/>
          <p:nvPr/>
        </p:nvSpPr>
        <p:spPr>
          <a:xfrm>
            <a:off x="713232" y="5385816"/>
            <a:ext cx="2237994" cy="740664"/>
          </a:xfrm>
          <a:prstGeom prst="rect">
            <a:avLst/>
          </a:prstGeom>
          <a:noFill/>
          <a:ln/>
        </p:spPr>
        <p:txBody>
          <a:bodyPr wrap="square" lIns="0" tIns="0" rIns="0" bIns="0" rtlCol="0" anchor="t"/>
          <a:lstStyle/>
          <a:p>
            <a:pPr marL="0" indent="0">
              <a:lnSpc>
                <a:spcPct val="102000"/>
              </a:lnSpc>
              <a:spcAft>
                <a:spcPts val="300"/>
              </a:spcAft>
              <a:buNone/>
            </a:pPr>
            <a:r>
              <a:rPr lang="en-US" sz="1000" dirty="0">
                <a:solidFill>
                  <a:srgbClr val="11262B"/>
                </a:solidFill>
                <a:latin typeface="Calibri" pitchFamily="34" charset="0"/>
                <a:ea typeface="Calibri" pitchFamily="34" charset="-122"/>
                <a:cs typeface="Calibri" pitchFamily="34" charset="-120"/>
              </a:rPr>
              <a:t>18–25 nt; 40–60 % GC. Shorter → poor specificity, longer → slow, inefficient annealing.</a:t>
            </a:r>
            <a:endParaRPr lang="en-US" sz="1000" dirty="0"/>
          </a:p>
        </p:txBody>
      </p:sp>
      <p:sp>
        <p:nvSpPr>
          <p:cNvPr id="13" name="Shape 9"/>
          <p:cNvSpPr/>
          <p:nvPr/>
        </p:nvSpPr>
        <p:spPr>
          <a:xfrm>
            <a:off x="3390138" y="4983480"/>
            <a:ext cx="2567178" cy="1234440"/>
          </a:xfrm>
          <a:prstGeom prst="roundRect">
            <a:avLst>
              <a:gd name="adj" fmla="val 4444"/>
            </a:avLst>
          </a:prstGeom>
          <a:solidFill>
            <a:srgbClr val="F2F8F7"/>
          </a:solidFill>
          <a:ln w="9525">
            <a:solidFill>
              <a:srgbClr val="C3DBD7"/>
            </a:solidFill>
            <a:prstDash val="solid"/>
          </a:ln>
        </p:spPr>
      </p:sp>
      <p:sp>
        <p:nvSpPr>
          <p:cNvPr id="14" name="Text 10"/>
          <p:cNvSpPr txBox="1"/>
          <p:nvPr/>
        </p:nvSpPr>
        <p:spPr>
          <a:xfrm>
            <a:off x="3554730" y="5102352"/>
            <a:ext cx="2237994" cy="237744"/>
          </a:xfrm>
          <a:prstGeom prst="rect">
            <a:avLst/>
          </a:prstGeom>
          <a:noFill/>
          <a:ln/>
        </p:spPr>
        <p:txBody>
          <a:bodyPr wrap="square" lIns="0" tIns="0" rIns="0" bIns="0" rtlCol="0" anchor="ctr"/>
          <a:lstStyle/>
          <a:p>
            <a:pPr marL="0" indent="0">
              <a:buNone/>
            </a:pPr>
            <a:r>
              <a:rPr lang="en-US" sz="1150" b="1" dirty="0">
                <a:solidFill>
                  <a:srgbClr val="073B39"/>
                </a:solidFill>
                <a:latin typeface="Calibri" pitchFamily="34" charset="0"/>
                <a:ea typeface="Calibri" pitchFamily="34" charset="-122"/>
                <a:cs typeface="Calibri" pitchFamily="34" charset="-120"/>
              </a:rPr>
              <a:t>Tm matched</a:t>
            </a:r>
            <a:endParaRPr lang="en-US" sz="1150" dirty="0"/>
          </a:p>
        </p:txBody>
      </p:sp>
      <p:sp>
        <p:nvSpPr>
          <p:cNvPr id="15" name="Text 11"/>
          <p:cNvSpPr txBox="1"/>
          <p:nvPr/>
        </p:nvSpPr>
        <p:spPr>
          <a:xfrm>
            <a:off x="3554730" y="5385816"/>
            <a:ext cx="2237994" cy="740664"/>
          </a:xfrm>
          <a:prstGeom prst="rect">
            <a:avLst/>
          </a:prstGeom>
          <a:noFill/>
          <a:ln/>
        </p:spPr>
        <p:txBody>
          <a:bodyPr wrap="square" lIns="0" tIns="0" rIns="0" bIns="0" rtlCol="0" anchor="t"/>
          <a:lstStyle/>
          <a:p>
            <a:pPr marL="0" indent="0">
              <a:lnSpc>
                <a:spcPct val="102000"/>
              </a:lnSpc>
              <a:spcAft>
                <a:spcPts val="300"/>
              </a:spcAft>
              <a:buNone/>
            </a:pPr>
            <a:r>
              <a:rPr lang="en-US" sz="1000" dirty="0">
                <a:solidFill>
                  <a:srgbClr val="11262B"/>
                </a:solidFill>
                <a:latin typeface="Calibri" pitchFamily="34" charset="0"/>
                <a:ea typeface="Calibri" pitchFamily="34" charset="-122"/>
                <a:cs typeface="Calibri" pitchFamily="34" charset="-120"/>
              </a:rPr>
              <a:t>55–65 °C, and the two primers within 5 °C of each other, or one primer dominates the reaction.</a:t>
            </a:r>
            <a:endParaRPr lang="en-US" sz="1000" dirty="0"/>
          </a:p>
        </p:txBody>
      </p:sp>
      <p:sp>
        <p:nvSpPr>
          <p:cNvPr id="16" name="Shape 12"/>
          <p:cNvSpPr/>
          <p:nvPr/>
        </p:nvSpPr>
        <p:spPr>
          <a:xfrm>
            <a:off x="6231636" y="4983480"/>
            <a:ext cx="2567178" cy="1234440"/>
          </a:xfrm>
          <a:prstGeom prst="roundRect">
            <a:avLst>
              <a:gd name="adj" fmla="val 4444"/>
            </a:avLst>
          </a:prstGeom>
          <a:solidFill>
            <a:srgbClr val="F2F8F7"/>
          </a:solidFill>
          <a:ln w="9525">
            <a:solidFill>
              <a:srgbClr val="C3DBD7"/>
            </a:solidFill>
            <a:prstDash val="solid"/>
          </a:ln>
        </p:spPr>
      </p:sp>
      <p:sp>
        <p:nvSpPr>
          <p:cNvPr id="17" name="Text 13"/>
          <p:cNvSpPr txBox="1"/>
          <p:nvPr/>
        </p:nvSpPr>
        <p:spPr>
          <a:xfrm>
            <a:off x="6396228" y="5102352"/>
            <a:ext cx="2237994" cy="237744"/>
          </a:xfrm>
          <a:prstGeom prst="rect">
            <a:avLst/>
          </a:prstGeom>
          <a:noFill/>
          <a:ln/>
        </p:spPr>
        <p:txBody>
          <a:bodyPr wrap="square" lIns="0" tIns="0" rIns="0" bIns="0" rtlCol="0" anchor="ctr"/>
          <a:lstStyle/>
          <a:p>
            <a:pPr marL="0" indent="0">
              <a:buNone/>
            </a:pPr>
            <a:r>
              <a:rPr lang="en-US" sz="1150" b="1" dirty="0">
                <a:solidFill>
                  <a:srgbClr val="073B39"/>
                </a:solidFill>
                <a:latin typeface="Calibri" pitchFamily="34" charset="0"/>
                <a:ea typeface="Calibri" pitchFamily="34" charset="-122"/>
                <a:cs typeface="Calibri" pitchFamily="34" charset="-120"/>
              </a:rPr>
              <a:t>No 3′ complementarity</a:t>
            </a:r>
            <a:endParaRPr lang="en-US" sz="1150" dirty="0"/>
          </a:p>
        </p:txBody>
      </p:sp>
      <p:sp>
        <p:nvSpPr>
          <p:cNvPr id="18" name="Text 14"/>
          <p:cNvSpPr txBox="1"/>
          <p:nvPr/>
        </p:nvSpPr>
        <p:spPr>
          <a:xfrm>
            <a:off x="6396228" y="5385816"/>
            <a:ext cx="2237994" cy="740664"/>
          </a:xfrm>
          <a:prstGeom prst="rect">
            <a:avLst/>
          </a:prstGeom>
          <a:noFill/>
          <a:ln/>
        </p:spPr>
        <p:txBody>
          <a:bodyPr wrap="square" lIns="0" tIns="0" rIns="0" bIns="0" rtlCol="0" anchor="t"/>
          <a:lstStyle/>
          <a:p>
            <a:pPr marL="0" indent="0">
              <a:lnSpc>
                <a:spcPct val="102000"/>
              </a:lnSpc>
              <a:spcAft>
                <a:spcPts val="300"/>
              </a:spcAft>
              <a:buNone/>
            </a:pPr>
            <a:r>
              <a:rPr lang="en-US" sz="1000" dirty="0">
                <a:solidFill>
                  <a:srgbClr val="11262B"/>
                </a:solidFill>
                <a:latin typeface="Calibri" pitchFamily="34" charset="0"/>
                <a:ea typeface="Calibri" pitchFamily="34" charset="-122"/>
                <a:cs typeface="Calibri" pitchFamily="34" charset="-120"/>
              </a:rPr>
              <a:t>Self- or cross-complementary 3′ ends give primer-dimers, which out-compete the real target.</a:t>
            </a:r>
            <a:endParaRPr lang="en-US" sz="1000" dirty="0"/>
          </a:p>
        </p:txBody>
      </p:sp>
      <p:sp>
        <p:nvSpPr>
          <p:cNvPr id="19" name="Shape 15"/>
          <p:cNvSpPr/>
          <p:nvPr/>
        </p:nvSpPr>
        <p:spPr>
          <a:xfrm>
            <a:off x="9073134" y="4983480"/>
            <a:ext cx="2567178" cy="1234440"/>
          </a:xfrm>
          <a:prstGeom prst="roundRect">
            <a:avLst>
              <a:gd name="adj" fmla="val 4444"/>
            </a:avLst>
          </a:prstGeom>
          <a:solidFill>
            <a:srgbClr val="F2F8F7"/>
          </a:solidFill>
          <a:ln w="9525">
            <a:solidFill>
              <a:srgbClr val="C3DBD7"/>
            </a:solidFill>
            <a:prstDash val="solid"/>
          </a:ln>
        </p:spPr>
      </p:sp>
      <p:sp>
        <p:nvSpPr>
          <p:cNvPr id="20" name="Text 16"/>
          <p:cNvSpPr txBox="1"/>
          <p:nvPr/>
        </p:nvSpPr>
        <p:spPr>
          <a:xfrm>
            <a:off x="9237726" y="5102352"/>
            <a:ext cx="2237994" cy="237744"/>
          </a:xfrm>
          <a:prstGeom prst="rect">
            <a:avLst/>
          </a:prstGeom>
          <a:noFill/>
          <a:ln/>
        </p:spPr>
        <p:txBody>
          <a:bodyPr wrap="square" lIns="0" tIns="0" rIns="0" bIns="0" rtlCol="0" anchor="ctr"/>
          <a:lstStyle/>
          <a:p>
            <a:pPr marL="0" indent="0">
              <a:buNone/>
            </a:pPr>
            <a:r>
              <a:rPr lang="en-US" sz="1150" b="1" dirty="0">
                <a:solidFill>
                  <a:srgbClr val="073B39"/>
                </a:solidFill>
                <a:latin typeface="Calibri" pitchFamily="34" charset="0"/>
                <a:ea typeface="Calibri" pitchFamily="34" charset="-122"/>
                <a:cs typeface="Calibri" pitchFamily="34" charset="-120"/>
              </a:rPr>
              <a:t>GC clamp, no runs</a:t>
            </a:r>
            <a:endParaRPr lang="en-US" sz="1150" dirty="0"/>
          </a:p>
        </p:txBody>
      </p:sp>
      <p:sp>
        <p:nvSpPr>
          <p:cNvPr id="21" name="Text 17"/>
          <p:cNvSpPr txBox="1"/>
          <p:nvPr/>
        </p:nvSpPr>
        <p:spPr>
          <a:xfrm>
            <a:off x="9237726" y="5385816"/>
            <a:ext cx="2237994" cy="740664"/>
          </a:xfrm>
          <a:prstGeom prst="rect">
            <a:avLst/>
          </a:prstGeom>
          <a:noFill/>
          <a:ln/>
        </p:spPr>
        <p:txBody>
          <a:bodyPr wrap="square" lIns="0" tIns="0" rIns="0" bIns="0" rtlCol="0" anchor="t"/>
          <a:lstStyle/>
          <a:p>
            <a:pPr marL="0" indent="0">
              <a:lnSpc>
                <a:spcPct val="102000"/>
              </a:lnSpc>
              <a:spcAft>
                <a:spcPts val="300"/>
              </a:spcAft>
              <a:buNone/>
            </a:pPr>
            <a:r>
              <a:rPr lang="en-US" sz="1000" dirty="0">
                <a:solidFill>
                  <a:srgbClr val="11262B"/>
                </a:solidFill>
                <a:latin typeface="Calibri" pitchFamily="34" charset="0"/>
                <a:ea typeface="Calibri" pitchFamily="34" charset="-122"/>
                <a:cs typeface="Calibri" pitchFamily="34" charset="-120"/>
              </a:rPr>
              <a:t>One or two G/C in the last five bases; avoid runs of &gt;4 identical bases and repeats that slip.</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11091672" cy="237744"/>
          </a:xfrm>
          <a:prstGeom prst="rect">
            <a:avLst/>
          </a:prstGeom>
          <a:noFill/>
          <a:ln/>
        </p:spPr>
        <p:txBody>
          <a:bodyPr wrap="square" lIns="0" tIns="0" rIns="0" bIns="0" rtlCol="0" anchor="ctr"/>
          <a:lstStyle/>
          <a:p>
            <a:pPr marL="0" indent="0">
              <a:buNone/>
            </a:pPr>
            <a:r>
              <a:rPr lang="en-US" sz="1050" b="1" kern="0" spc="200" dirty="0">
                <a:solidFill>
                  <a:srgbClr val="0A6E76"/>
                </a:solidFill>
                <a:latin typeface="Calibri" pitchFamily="34" charset="0"/>
                <a:ea typeface="Calibri" pitchFamily="34" charset="-122"/>
                <a:cs typeface="Calibri" pitchFamily="34" charset="-120"/>
              </a:rPr>
              <a:t>MODULE 01 · VARIANT</a:t>
            </a:r>
            <a:endParaRPr lang="en-US" sz="1050" dirty="0"/>
          </a:p>
        </p:txBody>
      </p:sp>
      <p:sp>
        <p:nvSpPr>
          <p:cNvPr id="3" name="Text 1"/>
          <p:cNvSpPr txBox="1"/>
          <p:nvPr/>
        </p:nvSpPr>
        <p:spPr>
          <a:xfrm>
            <a:off x="548640" y="512064"/>
            <a:ext cx="11091672" cy="475488"/>
          </a:xfrm>
          <a:prstGeom prst="rect">
            <a:avLst/>
          </a:prstGeom>
          <a:noFill/>
          <a:ln/>
        </p:spPr>
        <p:txBody>
          <a:bodyPr wrap="square" lIns="0" tIns="0" rIns="0" bIns="0" rtlCol="0" anchor="ctr"/>
          <a:lstStyle/>
          <a:p>
            <a:pPr marL="0" indent="0">
              <a:buNone/>
            </a:pPr>
            <a:r>
              <a:rPr lang="en-US" sz="2600" b="1" dirty="0">
                <a:solidFill>
                  <a:srgbClr val="11262B"/>
                </a:solidFill>
                <a:latin typeface="Cambria" pitchFamily="34" charset="0"/>
                <a:ea typeface="Cambria" pitchFamily="34" charset="-122"/>
                <a:cs typeface="Cambria" pitchFamily="34" charset="-120"/>
              </a:rPr>
              <a:t>Nested PCR — Two Rounds, Two Primer Pairs</a:t>
            </a:r>
            <a:endParaRPr lang="en-US" sz="2600" dirty="0"/>
          </a:p>
        </p:txBody>
      </p:sp>
      <p:sp>
        <p:nvSpPr>
          <p:cNvPr id="4" name="Text 2"/>
          <p:cNvSpPr txBox="1"/>
          <p:nvPr/>
        </p:nvSpPr>
        <p:spPr>
          <a:xfrm>
            <a:off x="548640" y="1060704"/>
            <a:ext cx="11091672" cy="384048"/>
          </a:xfrm>
          <a:prstGeom prst="rect">
            <a:avLst/>
          </a:prstGeom>
          <a:noFill/>
          <a:ln/>
        </p:spPr>
        <p:txBody>
          <a:bodyPr wrap="square" lIns="0" tIns="0" rIns="0" bIns="0" rtlCol="0" anchor="t"/>
          <a:lstStyle/>
          <a:p>
            <a:pPr marL="0" indent="0">
              <a:buNone/>
            </a:pPr>
            <a:r>
              <a:rPr lang="en-US" sz="1200" dirty="0">
                <a:solidFill>
                  <a:srgbClr val="35535A"/>
                </a:solidFill>
                <a:latin typeface="Calibri" pitchFamily="34" charset="0"/>
                <a:ea typeface="Calibri" pitchFamily="34" charset="-122"/>
                <a:cs typeface="Calibri" pitchFamily="34" charset="-120"/>
              </a:rPr>
              <a:t>Two sequential amplifications. Round 1 uses OUTER (external) primers; a small aliquot of that product becomes the template for round 2, which uses INNER (internal) primers that bind entirely within the first amplicon. The second amplicon is therefore shorter and nested inside the first.</a:t>
            </a:r>
            <a:endParaRPr lang="en-US" sz="1200" dirty="0"/>
          </a:p>
        </p:txBody>
      </p:sp>
      <p:sp>
        <p:nvSpPr>
          <p:cNvPr id="5" name="Shape 3"/>
          <p:cNvSpPr/>
          <p:nvPr/>
        </p:nvSpPr>
        <p:spPr>
          <a:xfrm>
            <a:off x="548640" y="1691640"/>
            <a:ext cx="2526030" cy="1417320"/>
          </a:xfrm>
          <a:prstGeom prst="roundRect">
            <a:avLst>
              <a:gd name="adj" fmla="val 3871"/>
            </a:avLst>
          </a:prstGeom>
          <a:solidFill>
            <a:srgbClr val="DCEFEA"/>
          </a:solidFill>
          <a:ln w="9525">
            <a:solidFill>
              <a:srgbClr val="C3DBD7"/>
            </a:solidFill>
            <a:prstDash val="solid"/>
          </a:ln>
        </p:spPr>
      </p:sp>
      <p:sp>
        <p:nvSpPr>
          <p:cNvPr id="6" name="Text 4"/>
          <p:cNvSpPr txBox="1"/>
          <p:nvPr/>
        </p:nvSpPr>
        <p:spPr>
          <a:xfrm>
            <a:off x="676656" y="1783080"/>
            <a:ext cx="2269998" cy="182880"/>
          </a:xfrm>
          <a:prstGeom prst="rect">
            <a:avLst/>
          </a:prstGeom>
          <a:noFill/>
          <a:ln/>
        </p:spPr>
        <p:txBody>
          <a:bodyPr wrap="square" lIns="0" tIns="0" rIns="0" bIns="0" rtlCol="0" anchor="ctr"/>
          <a:lstStyle/>
          <a:p>
            <a:pPr marL="0" indent="0">
              <a:buNone/>
            </a:pPr>
            <a:r>
              <a:rPr lang="en-US" sz="900" b="1" kern="0" spc="100" dirty="0">
                <a:solidFill>
                  <a:srgbClr val="0A6E76"/>
                </a:solidFill>
                <a:latin typeface="Calibri" pitchFamily="34" charset="0"/>
                <a:ea typeface="Calibri" pitchFamily="34" charset="-122"/>
                <a:cs typeface="Calibri" pitchFamily="34" charset="-120"/>
              </a:rPr>
              <a:t>ROUND 1</a:t>
            </a:r>
            <a:endParaRPr lang="en-US" sz="900" dirty="0"/>
          </a:p>
        </p:txBody>
      </p:sp>
      <p:sp>
        <p:nvSpPr>
          <p:cNvPr id="7" name="Text 5"/>
          <p:cNvSpPr txBox="1"/>
          <p:nvPr/>
        </p:nvSpPr>
        <p:spPr>
          <a:xfrm>
            <a:off x="676656" y="1984248"/>
            <a:ext cx="2269998" cy="237744"/>
          </a:xfrm>
          <a:prstGeom prst="rect">
            <a:avLst/>
          </a:prstGeom>
          <a:noFill/>
          <a:ln/>
        </p:spPr>
        <p:txBody>
          <a:bodyPr wrap="square" lIns="0" tIns="0" rIns="0" bIns="0" rtlCol="0" anchor="ctr"/>
          <a:lstStyle/>
          <a:p>
            <a:pPr marL="0" indent="0">
              <a:buNone/>
            </a:pPr>
            <a:r>
              <a:rPr lang="en-US" sz="1150" b="1" dirty="0">
                <a:solidFill>
                  <a:srgbClr val="11262B"/>
                </a:solidFill>
                <a:latin typeface="Calibri" pitchFamily="34" charset="0"/>
                <a:ea typeface="Calibri" pitchFamily="34" charset="-122"/>
                <a:cs typeface="Calibri" pitchFamily="34" charset="-120"/>
              </a:rPr>
              <a:t>Outer primers</a:t>
            </a:r>
            <a:endParaRPr lang="en-US" sz="1150" dirty="0"/>
          </a:p>
        </p:txBody>
      </p:sp>
      <p:sp>
        <p:nvSpPr>
          <p:cNvPr id="8" name="Text 6"/>
          <p:cNvSpPr txBox="1"/>
          <p:nvPr/>
        </p:nvSpPr>
        <p:spPr>
          <a:xfrm>
            <a:off x="676656" y="2249424"/>
            <a:ext cx="2269998" cy="786384"/>
          </a:xfrm>
          <a:prstGeom prst="rect">
            <a:avLst/>
          </a:prstGeom>
          <a:noFill/>
          <a:ln/>
        </p:spPr>
        <p:txBody>
          <a:bodyPr wrap="square" lIns="0" tIns="0" rIns="0" bIns="0" rtlCol="0" anchor="t"/>
          <a:lstStyle/>
          <a:p>
            <a:pPr marL="0" indent="0">
              <a:lnSpc>
                <a:spcPct val="100000"/>
              </a:lnSpc>
              <a:buNone/>
            </a:pPr>
            <a:r>
              <a:rPr lang="en-US" sz="950" dirty="0">
                <a:solidFill>
                  <a:srgbClr val="35535A"/>
                </a:solidFill>
                <a:latin typeface="Calibri" pitchFamily="34" charset="0"/>
                <a:ea typeface="Calibri" pitchFamily="34" charset="-122"/>
                <a:cs typeface="Calibri" pitchFamily="34" charset="-120"/>
              </a:rPr>
              <a:t>15–30 cycles with the external pair. Product = long amplicon, together with whatever non-specific products mispriming produced.</a:t>
            </a:r>
            <a:endParaRPr lang="en-US" sz="950" dirty="0"/>
          </a:p>
        </p:txBody>
      </p:sp>
      <p:sp>
        <p:nvSpPr>
          <p:cNvPr id="9" name="Shape 7"/>
          <p:cNvSpPr/>
          <p:nvPr/>
        </p:nvSpPr>
        <p:spPr>
          <a:xfrm>
            <a:off x="3120390" y="2299716"/>
            <a:ext cx="237744" cy="201168"/>
          </a:xfrm>
          <a:prstGeom prst="rightArrow">
            <a:avLst/>
          </a:prstGeom>
          <a:solidFill>
            <a:srgbClr val="00A896"/>
          </a:solidFill>
          <a:ln w="6350">
            <a:solidFill>
              <a:srgbClr val="00A896"/>
            </a:solidFill>
            <a:prstDash val="solid"/>
          </a:ln>
        </p:spPr>
      </p:sp>
      <p:sp>
        <p:nvSpPr>
          <p:cNvPr id="10" name="Shape 8"/>
          <p:cNvSpPr/>
          <p:nvPr/>
        </p:nvSpPr>
        <p:spPr>
          <a:xfrm>
            <a:off x="3403854" y="1691640"/>
            <a:ext cx="2526030" cy="1417320"/>
          </a:xfrm>
          <a:prstGeom prst="roundRect">
            <a:avLst>
              <a:gd name="adj" fmla="val 3871"/>
            </a:avLst>
          </a:prstGeom>
          <a:solidFill>
            <a:srgbClr val="F2F8F7"/>
          </a:solidFill>
          <a:ln w="9525">
            <a:solidFill>
              <a:srgbClr val="C3DBD7"/>
            </a:solidFill>
            <a:prstDash val="solid"/>
          </a:ln>
        </p:spPr>
      </p:sp>
      <p:sp>
        <p:nvSpPr>
          <p:cNvPr id="11" name="Text 9"/>
          <p:cNvSpPr txBox="1"/>
          <p:nvPr/>
        </p:nvSpPr>
        <p:spPr>
          <a:xfrm>
            <a:off x="3531870" y="1783080"/>
            <a:ext cx="2269998" cy="182880"/>
          </a:xfrm>
          <a:prstGeom prst="rect">
            <a:avLst/>
          </a:prstGeom>
          <a:noFill/>
          <a:ln/>
        </p:spPr>
        <p:txBody>
          <a:bodyPr wrap="square" lIns="0" tIns="0" rIns="0" bIns="0" rtlCol="0" anchor="ctr"/>
          <a:lstStyle/>
          <a:p>
            <a:pPr marL="0" indent="0">
              <a:buNone/>
            </a:pPr>
            <a:r>
              <a:rPr lang="en-US" sz="900" b="1" kern="0" spc="100" dirty="0">
                <a:solidFill>
                  <a:srgbClr val="0A6E76"/>
                </a:solidFill>
                <a:latin typeface="Calibri" pitchFamily="34" charset="0"/>
                <a:ea typeface="Calibri" pitchFamily="34" charset="-122"/>
                <a:cs typeface="Calibri" pitchFamily="34" charset="-120"/>
              </a:rPr>
              <a:t>TRANSFER</a:t>
            </a:r>
            <a:endParaRPr lang="en-US" sz="900" dirty="0"/>
          </a:p>
        </p:txBody>
      </p:sp>
      <p:sp>
        <p:nvSpPr>
          <p:cNvPr id="12" name="Text 10"/>
          <p:cNvSpPr txBox="1"/>
          <p:nvPr/>
        </p:nvSpPr>
        <p:spPr>
          <a:xfrm>
            <a:off x="3531870" y="1984248"/>
            <a:ext cx="2269998" cy="237744"/>
          </a:xfrm>
          <a:prstGeom prst="rect">
            <a:avLst/>
          </a:prstGeom>
          <a:noFill/>
          <a:ln/>
        </p:spPr>
        <p:txBody>
          <a:bodyPr wrap="square" lIns="0" tIns="0" rIns="0" bIns="0" rtlCol="0" anchor="ctr"/>
          <a:lstStyle/>
          <a:p>
            <a:pPr marL="0" indent="0">
              <a:buNone/>
            </a:pPr>
            <a:r>
              <a:rPr lang="en-US" sz="1150" b="1" dirty="0">
                <a:solidFill>
                  <a:srgbClr val="11262B"/>
                </a:solidFill>
                <a:latin typeface="Calibri" pitchFamily="34" charset="0"/>
                <a:ea typeface="Calibri" pitchFamily="34" charset="-122"/>
                <a:cs typeface="Calibri" pitchFamily="34" charset="-120"/>
              </a:rPr>
              <a:t>Dilute 100–1000×</a:t>
            </a:r>
            <a:endParaRPr lang="en-US" sz="1150" dirty="0"/>
          </a:p>
        </p:txBody>
      </p:sp>
      <p:sp>
        <p:nvSpPr>
          <p:cNvPr id="13" name="Text 11"/>
          <p:cNvSpPr txBox="1"/>
          <p:nvPr/>
        </p:nvSpPr>
        <p:spPr>
          <a:xfrm>
            <a:off x="3531870" y="2249424"/>
            <a:ext cx="2269998" cy="786384"/>
          </a:xfrm>
          <a:prstGeom prst="rect">
            <a:avLst/>
          </a:prstGeom>
          <a:noFill/>
          <a:ln/>
        </p:spPr>
        <p:txBody>
          <a:bodyPr wrap="square" lIns="0" tIns="0" rIns="0" bIns="0" rtlCol="0" anchor="t"/>
          <a:lstStyle/>
          <a:p>
            <a:pPr marL="0" indent="0">
              <a:lnSpc>
                <a:spcPct val="100000"/>
              </a:lnSpc>
              <a:buNone/>
            </a:pPr>
            <a:r>
              <a:rPr lang="en-US" sz="950" dirty="0">
                <a:solidFill>
                  <a:srgbClr val="35535A"/>
                </a:solidFill>
                <a:latin typeface="Calibri" pitchFamily="34" charset="0"/>
                <a:ea typeface="Calibri" pitchFamily="34" charset="-122"/>
                <a:cs typeface="Calibri" pitchFamily="34" charset="-120"/>
              </a:rPr>
              <a:t>Take 1–5 µL into fresh master mix. Dilution removes carried-over primers and dNTPs — and is the contamination-prone step.</a:t>
            </a:r>
            <a:endParaRPr lang="en-US" sz="950" dirty="0"/>
          </a:p>
        </p:txBody>
      </p:sp>
      <p:sp>
        <p:nvSpPr>
          <p:cNvPr id="14" name="Shape 12"/>
          <p:cNvSpPr/>
          <p:nvPr/>
        </p:nvSpPr>
        <p:spPr>
          <a:xfrm>
            <a:off x="5975604" y="2299716"/>
            <a:ext cx="237744" cy="201168"/>
          </a:xfrm>
          <a:prstGeom prst="rightArrow">
            <a:avLst/>
          </a:prstGeom>
          <a:solidFill>
            <a:srgbClr val="00A896"/>
          </a:solidFill>
          <a:ln w="6350">
            <a:solidFill>
              <a:srgbClr val="00A896"/>
            </a:solidFill>
            <a:prstDash val="solid"/>
          </a:ln>
        </p:spPr>
      </p:sp>
      <p:sp>
        <p:nvSpPr>
          <p:cNvPr id="15" name="Shape 13"/>
          <p:cNvSpPr/>
          <p:nvPr/>
        </p:nvSpPr>
        <p:spPr>
          <a:xfrm>
            <a:off x="6259068" y="1691640"/>
            <a:ext cx="2526030" cy="1417320"/>
          </a:xfrm>
          <a:prstGeom prst="roundRect">
            <a:avLst>
              <a:gd name="adj" fmla="val 3871"/>
            </a:avLst>
          </a:prstGeom>
          <a:solidFill>
            <a:srgbClr val="DCEFEA"/>
          </a:solidFill>
          <a:ln w="9525">
            <a:solidFill>
              <a:srgbClr val="C3DBD7"/>
            </a:solidFill>
            <a:prstDash val="solid"/>
          </a:ln>
        </p:spPr>
      </p:sp>
      <p:sp>
        <p:nvSpPr>
          <p:cNvPr id="16" name="Text 14"/>
          <p:cNvSpPr txBox="1"/>
          <p:nvPr/>
        </p:nvSpPr>
        <p:spPr>
          <a:xfrm>
            <a:off x="6387084" y="1783080"/>
            <a:ext cx="2269998" cy="182880"/>
          </a:xfrm>
          <a:prstGeom prst="rect">
            <a:avLst/>
          </a:prstGeom>
          <a:noFill/>
          <a:ln/>
        </p:spPr>
        <p:txBody>
          <a:bodyPr wrap="square" lIns="0" tIns="0" rIns="0" bIns="0" rtlCol="0" anchor="ctr"/>
          <a:lstStyle/>
          <a:p>
            <a:pPr marL="0" indent="0">
              <a:buNone/>
            </a:pPr>
            <a:r>
              <a:rPr lang="en-US" sz="900" b="1" kern="0" spc="100" dirty="0">
                <a:solidFill>
                  <a:srgbClr val="0A6E76"/>
                </a:solidFill>
                <a:latin typeface="Calibri" pitchFamily="34" charset="0"/>
                <a:ea typeface="Calibri" pitchFamily="34" charset="-122"/>
                <a:cs typeface="Calibri" pitchFamily="34" charset="-120"/>
              </a:rPr>
              <a:t>ROUND 2</a:t>
            </a:r>
            <a:endParaRPr lang="en-US" sz="900" dirty="0"/>
          </a:p>
        </p:txBody>
      </p:sp>
      <p:sp>
        <p:nvSpPr>
          <p:cNvPr id="17" name="Text 15"/>
          <p:cNvSpPr txBox="1"/>
          <p:nvPr/>
        </p:nvSpPr>
        <p:spPr>
          <a:xfrm>
            <a:off x="6387084" y="1984248"/>
            <a:ext cx="2269998" cy="237744"/>
          </a:xfrm>
          <a:prstGeom prst="rect">
            <a:avLst/>
          </a:prstGeom>
          <a:noFill/>
          <a:ln/>
        </p:spPr>
        <p:txBody>
          <a:bodyPr wrap="square" lIns="0" tIns="0" rIns="0" bIns="0" rtlCol="0" anchor="ctr"/>
          <a:lstStyle/>
          <a:p>
            <a:pPr marL="0" indent="0">
              <a:buNone/>
            </a:pPr>
            <a:r>
              <a:rPr lang="en-US" sz="1150" b="1" dirty="0">
                <a:solidFill>
                  <a:srgbClr val="11262B"/>
                </a:solidFill>
                <a:latin typeface="Calibri" pitchFamily="34" charset="0"/>
                <a:ea typeface="Calibri" pitchFamily="34" charset="-122"/>
                <a:cs typeface="Calibri" pitchFamily="34" charset="-120"/>
              </a:rPr>
              <a:t>Inner primers</a:t>
            </a:r>
            <a:endParaRPr lang="en-US" sz="1150" dirty="0"/>
          </a:p>
        </p:txBody>
      </p:sp>
      <p:sp>
        <p:nvSpPr>
          <p:cNvPr id="18" name="Text 16"/>
          <p:cNvSpPr txBox="1"/>
          <p:nvPr/>
        </p:nvSpPr>
        <p:spPr>
          <a:xfrm>
            <a:off x="6387084" y="2249424"/>
            <a:ext cx="2269998" cy="786384"/>
          </a:xfrm>
          <a:prstGeom prst="rect">
            <a:avLst/>
          </a:prstGeom>
          <a:noFill/>
          <a:ln/>
        </p:spPr>
        <p:txBody>
          <a:bodyPr wrap="square" lIns="0" tIns="0" rIns="0" bIns="0" rtlCol="0" anchor="t"/>
          <a:lstStyle/>
          <a:p>
            <a:pPr marL="0" indent="0">
              <a:lnSpc>
                <a:spcPct val="100000"/>
              </a:lnSpc>
              <a:buNone/>
            </a:pPr>
            <a:r>
              <a:rPr lang="en-US" sz="950" dirty="0">
                <a:solidFill>
                  <a:srgbClr val="35535A"/>
                </a:solidFill>
                <a:latin typeface="Calibri" pitchFamily="34" charset="0"/>
                <a:ea typeface="Calibri" pitchFamily="34" charset="-122"/>
                <a:cs typeface="Calibri" pitchFamily="34" charset="-120"/>
              </a:rPr>
              <a:t>20–35 cycles with the internal pair. Only true target carries BOTH internal sites, so only true target is amplified further.</a:t>
            </a:r>
            <a:endParaRPr lang="en-US" sz="950" dirty="0"/>
          </a:p>
        </p:txBody>
      </p:sp>
      <p:sp>
        <p:nvSpPr>
          <p:cNvPr id="19" name="Shape 17"/>
          <p:cNvSpPr/>
          <p:nvPr/>
        </p:nvSpPr>
        <p:spPr>
          <a:xfrm>
            <a:off x="8830818" y="2299716"/>
            <a:ext cx="237744" cy="201168"/>
          </a:xfrm>
          <a:prstGeom prst="rightArrow">
            <a:avLst/>
          </a:prstGeom>
          <a:solidFill>
            <a:srgbClr val="00A896"/>
          </a:solidFill>
          <a:ln w="6350">
            <a:solidFill>
              <a:srgbClr val="00A896"/>
            </a:solidFill>
            <a:prstDash val="solid"/>
          </a:ln>
        </p:spPr>
      </p:sp>
      <p:sp>
        <p:nvSpPr>
          <p:cNvPr id="20" name="Shape 18"/>
          <p:cNvSpPr/>
          <p:nvPr/>
        </p:nvSpPr>
        <p:spPr>
          <a:xfrm>
            <a:off x="9114282" y="1691640"/>
            <a:ext cx="2526030" cy="1417320"/>
          </a:xfrm>
          <a:prstGeom prst="roundRect">
            <a:avLst>
              <a:gd name="adj" fmla="val 3871"/>
            </a:avLst>
          </a:prstGeom>
          <a:solidFill>
            <a:srgbClr val="F2F8F7"/>
          </a:solidFill>
          <a:ln w="9525">
            <a:solidFill>
              <a:srgbClr val="C3DBD7"/>
            </a:solidFill>
            <a:prstDash val="solid"/>
          </a:ln>
        </p:spPr>
      </p:sp>
      <p:sp>
        <p:nvSpPr>
          <p:cNvPr id="21" name="Text 19"/>
          <p:cNvSpPr txBox="1"/>
          <p:nvPr/>
        </p:nvSpPr>
        <p:spPr>
          <a:xfrm>
            <a:off x="9242298" y="1783080"/>
            <a:ext cx="2269998" cy="182880"/>
          </a:xfrm>
          <a:prstGeom prst="rect">
            <a:avLst/>
          </a:prstGeom>
          <a:noFill/>
          <a:ln/>
        </p:spPr>
        <p:txBody>
          <a:bodyPr wrap="square" lIns="0" tIns="0" rIns="0" bIns="0" rtlCol="0" anchor="ctr"/>
          <a:lstStyle/>
          <a:p>
            <a:pPr marL="0" indent="0">
              <a:buNone/>
            </a:pPr>
            <a:r>
              <a:rPr lang="en-US" sz="900" b="1" kern="0" spc="100" dirty="0">
                <a:solidFill>
                  <a:srgbClr val="0A6E76"/>
                </a:solidFill>
                <a:latin typeface="Calibri" pitchFamily="34" charset="0"/>
                <a:ea typeface="Calibri" pitchFamily="34" charset="-122"/>
                <a:cs typeface="Calibri" pitchFamily="34" charset="-120"/>
              </a:rPr>
              <a:t>READ-OUT</a:t>
            </a:r>
            <a:endParaRPr lang="en-US" sz="900" dirty="0"/>
          </a:p>
        </p:txBody>
      </p:sp>
      <p:sp>
        <p:nvSpPr>
          <p:cNvPr id="22" name="Text 20"/>
          <p:cNvSpPr txBox="1"/>
          <p:nvPr/>
        </p:nvSpPr>
        <p:spPr>
          <a:xfrm>
            <a:off x="9242298" y="1984248"/>
            <a:ext cx="2269998" cy="237744"/>
          </a:xfrm>
          <a:prstGeom prst="rect">
            <a:avLst/>
          </a:prstGeom>
          <a:noFill/>
          <a:ln/>
        </p:spPr>
        <p:txBody>
          <a:bodyPr wrap="square" lIns="0" tIns="0" rIns="0" bIns="0" rtlCol="0" anchor="ctr"/>
          <a:lstStyle/>
          <a:p>
            <a:pPr marL="0" indent="0">
              <a:buNone/>
            </a:pPr>
            <a:r>
              <a:rPr lang="en-US" sz="1150" b="1" dirty="0">
                <a:solidFill>
                  <a:srgbClr val="11262B"/>
                </a:solidFill>
                <a:latin typeface="Calibri" pitchFamily="34" charset="0"/>
                <a:ea typeface="Calibri" pitchFamily="34" charset="-122"/>
                <a:cs typeface="Calibri" pitchFamily="34" charset="-120"/>
              </a:rPr>
              <a:t>Agarose gel</a:t>
            </a:r>
            <a:endParaRPr lang="en-US" sz="1150" dirty="0"/>
          </a:p>
        </p:txBody>
      </p:sp>
      <p:sp>
        <p:nvSpPr>
          <p:cNvPr id="23" name="Text 21"/>
          <p:cNvSpPr txBox="1"/>
          <p:nvPr/>
        </p:nvSpPr>
        <p:spPr>
          <a:xfrm>
            <a:off x="9242298" y="2249424"/>
            <a:ext cx="2269998" cy="786384"/>
          </a:xfrm>
          <a:prstGeom prst="rect">
            <a:avLst/>
          </a:prstGeom>
          <a:noFill/>
          <a:ln/>
        </p:spPr>
        <p:txBody>
          <a:bodyPr wrap="square" lIns="0" tIns="0" rIns="0" bIns="0" rtlCol="0" anchor="t"/>
          <a:lstStyle/>
          <a:p>
            <a:pPr marL="0" indent="0">
              <a:lnSpc>
                <a:spcPct val="100000"/>
              </a:lnSpc>
              <a:buNone/>
            </a:pPr>
            <a:r>
              <a:rPr lang="en-US" sz="950" dirty="0">
                <a:solidFill>
                  <a:srgbClr val="35535A"/>
                </a:solidFill>
                <a:latin typeface="Calibri" pitchFamily="34" charset="0"/>
                <a:ea typeface="Calibri" pitchFamily="34" charset="-122"/>
                <a:cs typeface="Calibri" pitchFamily="34" charset="-120"/>
              </a:rPr>
              <a:t>A single sharp band of the expected shorter size. Non-specific round-1 products are diluted out and not re-amplified.</a:t>
            </a:r>
            <a:endParaRPr lang="en-US" sz="950" dirty="0"/>
          </a:p>
        </p:txBody>
      </p:sp>
      <p:sp>
        <p:nvSpPr>
          <p:cNvPr id="24" name="Shape 22"/>
          <p:cNvSpPr/>
          <p:nvPr/>
        </p:nvSpPr>
        <p:spPr>
          <a:xfrm>
            <a:off x="548640" y="3310128"/>
            <a:ext cx="3538728" cy="2834640"/>
          </a:xfrm>
          <a:prstGeom prst="roundRect">
            <a:avLst>
              <a:gd name="adj" fmla="val 1935"/>
            </a:avLst>
          </a:prstGeom>
          <a:solidFill>
            <a:srgbClr val="DCEFEA"/>
          </a:solidFill>
          <a:ln w="9525">
            <a:solidFill>
              <a:srgbClr val="C3DBD7"/>
            </a:solidFill>
            <a:prstDash val="solid"/>
          </a:ln>
        </p:spPr>
      </p:sp>
      <p:sp>
        <p:nvSpPr>
          <p:cNvPr id="25" name="Text 23"/>
          <p:cNvSpPr txBox="1"/>
          <p:nvPr/>
        </p:nvSpPr>
        <p:spPr>
          <a:xfrm>
            <a:off x="713232" y="3429000"/>
            <a:ext cx="3209544"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Why specificity rises so steeply</a:t>
            </a:r>
            <a:endParaRPr lang="en-US" sz="1200" dirty="0"/>
          </a:p>
        </p:txBody>
      </p:sp>
      <p:sp>
        <p:nvSpPr>
          <p:cNvPr id="26" name="Text 24"/>
          <p:cNvSpPr txBox="1"/>
          <p:nvPr/>
        </p:nvSpPr>
        <p:spPr>
          <a:xfrm>
            <a:off x="713232" y="3712464"/>
            <a:ext cx="3209544" cy="2340864"/>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A non-specific round-1 product would have to contain both internal primer sites by chance — vanishingly improbable.</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The two rounds multiply, not add: specificity is effectively the product of the two selection events.</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Sensitivity reaches single-copy detection, so it suits degraded, ancient, or low-titre samples.</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HEMI-NESTED (semi-nested) PCR uses one new internal primer plus one of the original primers — a compromise when sequence data are limited.</a:t>
            </a:r>
            <a:endParaRPr lang="en-US" sz="1050" dirty="0"/>
          </a:p>
        </p:txBody>
      </p:sp>
      <p:sp>
        <p:nvSpPr>
          <p:cNvPr id="27" name="Shape 25"/>
          <p:cNvSpPr/>
          <p:nvPr/>
        </p:nvSpPr>
        <p:spPr>
          <a:xfrm>
            <a:off x="4325112" y="3310128"/>
            <a:ext cx="3538728" cy="2834640"/>
          </a:xfrm>
          <a:prstGeom prst="roundRect">
            <a:avLst>
              <a:gd name="adj" fmla="val 1935"/>
            </a:avLst>
          </a:prstGeom>
          <a:solidFill>
            <a:srgbClr val="F2F8F7"/>
          </a:solidFill>
          <a:ln w="9525">
            <a:solidFill>
              <a:srgbClr val="C3DBD7"/>
            </a:solidFill>
            <a:prstDash val="solid"/>
          </a:ln>
        </p:spPr>
      </p:sp>
      <p:sp>
        <p:nvSpPr>
          <p:cNvPr id="28" name="Text 26"/>
          <p:cNvSpPr txBox="1"/>
          <p:nvPr/>
        </p:nvSpPr>
        <p:spPr>
          <a:xfrm>
            <a:off x="4489704" y="3429000"/>
            <a:ext cx="3209544"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Advantages ✓   /   Limitations ✕</a:t>
            </a:r>
            <a:endParaRPr lang="en-US" sz="1200" dirty="0"/>
          </a:p>
        </p:txBody>
      </p:sp>
      <p:sp>
        <p:nvSpPr>
          <p:cNvPr id="29" name="Text 27"/>
          <p:cNvSpPr txBox="1"/>
          <p:nvPr/>
        </p:nvSpPr>
        <p:spPr>
          <a:xfrm>
            <a:off x="4489704" y="3712464"/>
            <a:ext cx="3209544" cy="2340864"/>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 Very high sensitivity — detects targets below the limit of single-round PCR.</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 Very high specificity; clean background even from complex templates.</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 Rescues GC-rich, long or partially degraded templates.</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 Serious carry-over contamination risk — tubes are opened between rounds (use separate rooms, filter tips, UDG).</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 Needs more sequence information (two primer pairs).</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 Twice the time, cost and labour; not quantitative.</a:t>
            </a:r>
            <a:endParaRPr lang="en-US" sz="1050" dirty="0"/>
          </a:p>
        </p:txBody>
      </p:sp>
      <p:sp>
        <p:nvSpPr>
          <p:cNvPr id="30" name="Shape 28"/>
          <p:cNvSpPr/>
          <p:nvPr/>
        </p:nvSpPr>
        <p:spPr>
          <a:xfrm>
            <a:off x="8101584" y="3310128"/>
            <a:ext cx="3538728" cy="2834640"/>
          </a:xfrm>
          <a:prstGeom prst="roundRect">
            <a:avLst>
              <a:gd name="adj" fmla="val 1935"/>
            </a:avLst>
          </a:prstGeom>
          <a:solidFill>
            <a:srgbClr val="FBEEDD"/>
          </a:solidFill>
          <a:ln w="9525">
            <a:solidFill>
              <a:srgbClr val="E9CDA6"/>
            </a:solidFill>
            <a:prstDash val="solid"/>
          </a:ln>
        </p:spPr>
      </p:sp>
      <p:sp>
        <p:nvSpPr>
          <p:cNvPr id="31" name="Text 29"/>
          <p:cNvSpPr txBox="1"/>
          <p:nvPr/>
        </p:nvSpPr>
        <p:spPr>
          <a:xfrm>
            <a:off x="8266176" y="3429000"/>
            <a:ext cx="3209544" cy="237744"/>
          </a:xfrm>
          <a:prstGeom prst="rect">
            <a:avLst/>
          </a:prstGeom>
          <a:noFill/>
          <a:ln/>
        </p:spPr>
        <p:txBody>
          <a:bodyPr wrap="square" lIns="0" tIns="0" rIns="0" bIns="0" rtlCol="0" anchor="ctr"/>
          <a:lstStyle/>
          <a:p>
            <a:pPr marL="0" indent="0">
              <a:buNone/>
            </a:pPr>
            <a:r>
              <a:rPr lang="en-US" sz="1200" b="1" dirty="0">
                <a:solidFill>
                  <a:srgbClr val="C4761A"/>
                </a:solidFill>
                <a:latin typeface="Calibri" pitchFamily="34" charset="0"/>
                <a:ea typeface="Calibri" pitchFamily="34" charset="-122"/>
                <a:cs typeface="Calibri" pitchFamily="34" charset="-120"/>
              </a:rPr>
              <a:t>Where it is used</a:t>
            </a:r>
            <a:endParaRPr lang="en-US" sz="1200" dirty="0"/>
          </a:p>
        </p:txBody>
      </p:sp>
      <p:sp>
        <p:nvSpPr>
          <p:cNvPr id="32" name="Text 30"/>
          <p:cNvSpPr txBox="1"/>
          <p:nvPr/>
        </p:nvSpPr>
        <p:spPr>
          <a:xfrm>
            <a:off x="8266176" y="3712464"/>
            <a:ext cx="3209544" cy="2340864"/>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Mycobacterium tuberculosis in paucibacillary specimens (CSF, pleural fluid).</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Leishmania, Plasmodium, Trypanosoma in low-parasitaemia blood.</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HIV proviral DNA and infant diagnosis.</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Plant and animal virus detection from field samples.</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Forensic and ancient DNA, where template is degraded and scarce.</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Metagenomics — recovering rare 16S rRNA phylotypes.</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11091672" cy="237744"/>
          </a:xfrm>
          <a:prstGeom prst="rect">
            <a:avLst/>
          </a:prstGeom>
          <a:noFill/>
          <a:ln/>
        </p:spPr>
        <p:txBody>
          <a:bodyPr wrap="square" lIns="0" tIns="0" rIns="0" bIns="0" rtlCol="0" anchor="ctr"/>
          <a:lstStyle/>
          <a:p>
            <a:pPr marL="0" indent="0">
              <a:buNone/>
            </a:pPr>
            <a:r>
              <a:rPr lang="en-US" sz="1050" b="1" kern="0" spc="200" dirty="0">
                <a:solidFill>
                  <a:srgbClr val="0A6E76"/>
                </a:solidFill>
                <a:latin typeface="Calibri" pitchFamily="34" charset="0"/>
                <a:ea typeface="Calibri" pitchFamily="34" charset="-122"/>
                <a:cs typeface="Calibri" pitchFamily="34" charset="-120"/>
              </a:rPr>
              <a:t>MODULE 01 · VARIANT</a:t>
            </a:r>
            <a:endParaRPr lang="en-US" sz="1050" dirty="0"/>
          </a:p>
        </p:txBody>
      </p:sp>
      <p:sp>
        <p:nvSpPr>
          <p:cNvPr id="3" name="Text 1"/>
          <p:cNvSpPr txBox="1"/>
          <p:nvPr/>
        </p:nvSpPr>
        <p:spPr>
          <a:xfrm>
            <a:off x="548640" y="512064"/>
            <a:ext cx="11091672" cy="475488"/>
          </a:xfrm>
          <a:prstGeom prst="rect">
            <a:avLst/>
          </a:prstGeom>
          <a:noFill/>
          <a:ln/>
        </p:spPr>
        <p:txBody>
          <a:bodyPr wrap="square" lIns="0" tIns="0" rIns="0" bIns="0" rtlCol="0" anchor="ctr"/>
          <a:lstStyle/>
          <a:p>
            <a:pPr marL="0" indent="0">
              <a:buNone/>
            </a:pPr>
            <a:r>
              <a:rPr lang="en-US" sz="2600" b="1" dirty="0">
                <a:solidFill>
                  <a:srgbClr val="11262B"/>
                </a:solidFill>
                <a:latin typeface="Cambria" pitchFamily="34" charset="0"/>
                <a:ea typeface="Cambria" pitchFamily="34" charset="-122"/>
                <a:cs typeface="Cambria" pitchFamily="34" charset="-120"/>
              </a:rPr>
              <a:t>Reverse Transcription PCR (RT-PCR) — RNA → cDNA → PCR</a:t>
            </a:r>
            <a:endParaRPr lang="en-US" sz="2600" dirty="0"/>
          </a:p>
        </p:txBody>
      </p:sp>
      <p:sp>
        <p:nvSpPr>
          <p:cNvPr id="4" name="Text 2"/>
          <p:cNvSpPr txBox="1"/>
          <p:nvPr/>
        </p:nvSpPr>
        <p:spPr>
          <a:xfrm>
            <a:off x="548640" y="1060704"/>
            <a:ext cx="11091672" cy="384048"/>
          </a:xfrm>
          <a:prstGeom prst="rect">
            <a:avLst/>
          </a:prstGeom>
          <a:noFill/>
          <a:ln/>
        </p:spPr>
        <p:txBody>
          <a:bodyPr wrap="square" lIns="0" tIns="0" rIns="0" bIns="0" rtlCol="0" anchor="t"/>
          <a:lstStyle/>
          <a:p>
            <a:pPr marL="0" indent="0">
              <a:buNone/>
            </a:pPr>
            <a:r>
              <a:rPr lang="en-US" sz="1200" dirty="0">
                <a:solidFill>
                  <a:srgbClr val="35535A"/>
                </a:solidFill>
                <a:latin typeface="Calibri" pitchFamily="34" charset="0"/>
                <a:ea typeface="Calibri" pitchFamily="34" charset="-122"/>
                <a:cs typeface="Calibri" pitchFamily="34" charset="-120"/>
              </a:rPr>
              <a:t>DNA polymerase cannot use RNA as a template. RT-PCR inserts one prior step: reverse transcriptase (an RNA-dependent DNA polymerase) copies RNA into complementary DNA, which then enters an ordinary PCR. It is the standard route to gene expression data and to RNA-virus genomes.</a:t>
            </a:r>
            <a:endParaRPr lang="en-US" sz="1200" dirty="0"/>
          </a:p>
        </p:txBody>
      </p:sp>
      <p:sp>
        <p:nvSpPr>
          <p:cNvPr id="5" name="Shape 3"/>
          <p:cNvSpPr/>
          <p:nvPr/>
        </p:nvSpPr>
        <p:spPr>
          <a:xfrm>
            <a:off x="548640" y="1691640"/>
            <a:ext cx="2526030" cy="1371600"/>
          </a:xfrm>
          <a:prstGeom prst="roundRect">
            <a:avLst>
              <a:gd name="adj" fmla="val 4000"/>
            </a:avLst>
          </a:prstGeom>
          <a:solidFill>
            <a:srgbClr val="DCEFEA"/>
          </a:solidFill>
          <a:ln w="9525">
            <a:solidFill>
              <a:srgbClr val="C3DBD7"/>
            </a:solidFill>
            <a:prstDash val="solid"/>
          </a:ln>
        </p:spPr>
      </p:sp>
      <p:sp>
        <p:nvSpPr>
          <p:cNvPr id="6" name="Text 4"/>
          <p:cNvSpPr txBox="1"/>
          <p:nvPr/>
        </p:nvSpPr>
        <p:spPr>
          <a:xfrm>
            <a:off x="676656" y="1783080"/>
            <a:ext cx="2269998" cy="182880"/>
          </a:xfrm>
          <a:prstGeom prst="rect">
            <a:avLst/>
          </a:prstGeom>
          <a:noFill/>
          <a:ln/>
        </p:spPr>
        <p:txBody>
          <a:bodyPr wrap="square" lIns="0" tIns="0" rIns="0" bIns="0" rtlCol="0" anchor="ctr"/>
          <a:lstStyle/>
          <a:p>
            <a:pPr marL="0" indent="0">
              <a:buNone/>
            </a:pPr>
            <a:r>
              <a:rPr lang="en-US" sz="900" b="1" kern="0" spc="100" dirty="0">
                <a:solidFill>
                  <a:srgbClr val="0A6E76"/>
                </a:solidFill>
                <a:latin typeface="Calibri" pitchFamily="34" charset="0"/>
                <a:ea typeface="Calibri" pitchFamily="34" charset="-122"/>
                <a:cs typeface="Calibri" pitchFamily="34" charset="-120"/>
              </a:rPr>
              <a:t>STEP 1</a:t>
            </a:r>
            <a:endParaRPr lang="en-US" sz="900" dirty="0"/>
          </a:p>
        </p:txBody>
      </p:sp>
      <p:sp>
        <p:nvSpPr>
          <p:cNvPr id="7" name="Text 5"/>
          <p:cNvSpPr txBox="1"/>
          <p:nvPr/>
        </p:nvSpPr>
        <p:spPr>
          <a:xfrm>
            <a:off x="676656" y="1984248"/>
            <a:ext cx="2269998" cy="237744"/>
          </a:xfrm>
          <a:prstGeom prst="rect">
            <a:avLst/>
          </a:prstGeom>
          <a:noFill/>
          <a:ln/>
        </p:spPr>
        <p:txBody>
          <a:bodyPr wrap="square" lIns="0" tIns="0" rIns="0" bIns="0" rtlCol="0" anchor="ctr"/>
          <a:lstStyle/>
          <a:p>
            <a:pPr marL="0" indent="0">
              <a:buNone/>
            </a:pPr>
            <a:r>
              <a:rPr lang="en-US" sz="1150" b="1" dirty="0">
                <a:solidFill>
                  <a:srgbClr val="11262B"/>
                </a:solidFill>
                <a:latin typeface="Calibri" pitchFamily="34" charset="0"/>
                <a:ea typeface="Calibri" pitchFamily="34" charset="-122"/>
                <a:cs typeface="Calibri" pitchFamily="34" charset="-120"/>
              </a:rPr>
              <a:t>Total RNA / mRNA</a:t>
            </a:r>
            <a:endParaRPr lang="en-US" sz="1150" dirty="0"/>
          </a:p>
        </p:txBody>
      </p:sp>
      <p:sp>
        <p:nvSpPr>
          <p:cNvPr id="8" name="Text 6"/>
          <p:cNvSpPr txBox="1"/>
          <p:nvPr/>
        </p:nvSpPr>
        <p:spPr>
          <a:xfrm>
            <a:off x="676656" y="2249424"/>
            <a:ext cx="2269998" cy="740664"/>
          </a:xfrm>
          <a:prstGeom prst="rect">
            <a:avLst/>
          </a:prstGeom>
          <a:noFill/>
          <a:ln/>
        </p:spPr>
        <p:txBody>
          <a:bodyPr wrap="square" lIns="0" tIns="0" rIns="0" bIns="0" rtlCol="0" anchor="t"/>
          <a:lstStyle/>
          <a:p>
            <a:pPr marL="0" indent="0">
              <a:lnSpc>
                <a:spcPct val="100000"/>
              </a:lnSpc>
              <a:buNone/>
            </a:pPr>
            <a:r>
              <a:rPr lang="en-US" sz="950" dirty="0">
                <a:solidFill>
                  <a:srgbClr val="35535A"/>
                </a:solidFill>
                <a:latin typeface="Calibri" pitchFamily="34" charset="0"/>
                <a:ea typeface="Calibri" pitchFamily="34" charset="-122"/>
                <a:cs typeface="Calibri" pitchFamily="34" charset="-120"/>
              </a:rPr>
              <a:t>Extract with TRIzol or column; DNase I treat to remove genomic DNA; check integrity (RIN ≥ 7) and A260/280.</a:t>
            </a:r>
            <a:endParaRPr lang="en-US" sz="950" dirty="0"/>
          </a:p>
        </p:txBody>
      </p:sp>
      <p:sp>
        <p:nvSpPr>
          <p:cNvPr id="9" name="Shape 7"/>
          <p:cNvSpPr/>
          <p:nvPr/>
        </p:nvSpPr>
        <p:spPr>
          <a:xfrm>
            <a:off x="3120390" y="2276856"/>
            <a:ext cx="237744" cy="201168"/>
          </a:xfrm>
          <a:prstGeom prst="rightArrow">
            <a:avLst/>
          </a:prstGeom>
          <a:solidFill>
            <a:srgbClr val="00A896"/>
          </a:solidFill>
          <a:ln w="6350">
            <a:solidFill>
              <a:srgbClr val="00A896"/>
            </a:solidFill>
            <a:prstDash val="solid"/>
          </a:ln>
        </p:spPr>
      </p:sp>
      <p:sp>
        <p:nvSpPr>
          <p:cNvPr id="10" name="Shape 8"/>
          <p:cNvSpPr/>
          <p:nvPr/>
        </p:nvSpPr>
        <p:spPr>
          <a:xfrm>
            <a:off x="3403854" y="1691640"/>
            <a:ext cx="2526030" cy="1371600"/>
          </a:xfrm>
          <a:prstGeom prst="roundRect">
            <a:avLst>
              <a:gd name="adj" fmla="val 4000"/>
            </a:avLst>
          </a:prstGeom>
          <a:solidFill>
            <a:srgbClr val="F2F8F7"/>
          </a:solidFill>
          <a:ln w="9525">
            <a:solidFill>
              <a:srgbClr val="C3DBD7"/>
            </a:solidFill>
            <a:prstDash val="solid"/>
          </a:ln>
        </p:spPr>
      </p:sp>
      <p:sp>
        <p:nvSpPr>
          <p:cNvPr id="11" name="Text 9"/>
          <p:cNvSpPr txBox="1"/>
          <p:nvPr/>
        </p:nvSpPr>
        <p:spPr>
          <a:xfrm>
            <a:off x="3531870" y="1783080"/>
            <a:ext cx="2269998" cy="182880"/>
          </a:xfrm>
          <a:prstGeom prst="rect">
            <a:avLst/>
          </a:prstGeom>
          <a:noFill/>
          <a:ln/>
        </p:spPr>
        <p:txBody>
          <a:bodyPr wrap="square" lIns="0" tIns="0" rIns="0" bIns="0" rtlCol="0" anchor="ctr"/>
          <a:lstStyle/>
          <a:p>
            <a:pPr marL="0" indent="0">
              <a:buNone/>
            </a:pPr>
            <a:r>
              <a:rPr lang="en-US" sz="900" b="1" kern="0" spc="100" dirty="0">
                <a:solidFill>
                  <a:srgbClr val="0A6E76"/>
                </a:solidFill>
                <a:latin typeface="Calibri" pitchFamily="34" charset="0"/>
                <a:ea typeface="Calibri" pitchFamily="34" charset="-122"/>
                <a:cs typeface="Calibri" pitchFamily="34" charset="-120"/>
              </a:rPr>
              <a:t>STEP 2</a:t>
            </a:r>
            <a:endParaRPr lang="en-US" sz="900" dirty="0"/>
          </a:p>
        </p:txBody>
      </p:sp>
      <p:sp>
        <p:nvSpPr>
          <p:cNvPr id="12" name="Text 10"/>
          <p:cNvSpPr txBox="1"/>
          <p:nvPr/>
        </p:nvSpPr>
        <p:spPr>
          <a:xfrm>
            <a:off x="3531870" y="1984248"/>
            <a:ext cx="2269998" cy="237744"/>
          </a:xfrm>
          <a:prstGeom prst="rect">
            <a:avLst/>
          </a:prstGeom>
          <a:noFill/>
          <a:ln/>
        </p:spPr>
        <p:txBody>
          <a:bodyPr wrap="square" lIns="0" tIns="0" rIns="0" bIns="0" rtlCol="0" anchor="ctr"/>
          <a:lstStyle/>
          <a:p>
            <a:pPr marL="0" indent="0">
              <a:buNone/>
            </a:pPr>
            <a:r>
              <a:rPr lang="en-US" sz="1150" b="1" dirty="0">
                <a:solidFill>
                  <a:srgbClr val="11262B"/>
                </a:solidFill>
                <a:latin typeface="Calibri" pitchFamily="34" charset="0"/>
                <a:ea typeface="Calibri" pitchFamily="34" charset="-122"/>
                <a:cs typeface="Calibri" pitchFamily="34" charset="-120"/>
              </a:rPr>
              <a:t>Prime + reverse transcribe</a:t>
            </a:r>
            <a:endParaRPr lang="en-US" sz="1150" dirty="0"/>
          </a:p>
        </p:txBody>
      </p:sp>
      <p:sp>
        <p:nvSpPr>
          <p:cNvPr id="13" name="Text 11"/>
          <p:cNvSpPr txBox="1"/>
          <p:nvPr/>
        </p:nvSpPr>
        <p:spPr>
          <a:xfrm>
            <a:off x="3531870" y="2249424"/>
            <a:ext cx="2269998" cy="740664"/>
          </a:xfrm>
          <a:prstGeom prst="rect">
            <a:avLst/>
          </a:prstGeom>
          <a:noFill/>
          <a:ln/>
        </p:spPr>
        <p:txBody>
          <a:bodyPr wrap="square" lIns="0" tIns="0" rIns="0" bIns="0" rtlCol="0" anchor="t"/>
          <a:lstStyle/>
          <a:p>
            <a:pPr marL="0" indent="0">
              <a:lnSpc>
                <a:spcPct val="100000"/>
              </a:lnSpc>
              <a:buNone/>
            </a:pPr>
            <a:r>
              <a:rPr lang="en-US" sz="950" dirty="0">
                <a:solidFill>
                  <a:srgbClr val="35535A"/>
                </a:solidFill>
                <a:latin typeface="Calibri" pitchFamily="34" charset="0"/>
                <a:ea typeface="Calibri" pitchFamily="34" charset="-122"/>
                <a:cs typeface="Calibri" pitchFamily="34" charset="-120"/>
              </a:rPr>
              <a:t>42–55 °C, 30–60 min. RT extends the primer along the RNA to make an RNA:cDNA hybrid.</a:t>
            </a:r>
            <a:endParaRPr lang="en-US" sz="950" dirty="0"/>
          </a:p>
        </p:txBody>
      </p:sp>
      <p:sp>
        <p:nvSpPr>
          <p:cNvPr id="14" name="Shape 12"/>
          <p:cNvSpPr/>
          <p:nvPr/>
        </p:nvSpPr>
        <p:spPr>
          <a:xfrm>
            <a:off x="5975604" y="2276856"/>
            <a:ext cx="237744" cy="201168"/>
          </a:xfrm>
          <a:prstGeom prst="rightArrow">
            <a:avLst/>
          </a:prstGeom>
          <a:solidFill>
            <a:srgbClr val="00A896"/>
          </a:solidFill>
          <a:ln w="6350">
            <a:solidFill>
              <a:srgbClr val="00A896"/>
            </a:solidFill>
            <a:prstDash val="solid"/>
          </a:ln>
        </p:spPr>
      </p:sp>
      <p:sp>
        <p:nvSpPr>
          <p:cNvPr id="15" name="Shape 13"/>
          <p:cNvSpPr/>
          <p:nvPr/>
        </p:nvSpPr>
        <p:spPr>
          <a:xfrm>
            <a:off x="6259068" y="1691640"/>
            <a:ext cx="2526030" cy="1371600"/>
          </a:xfrm>
          <a:prstGeom prst="roundRect">
            <a:avLst>
              <a:gd name="adj" fmla="val 4000"/>
            </a:avLst>
          </a:prstGeom>
          <a:solidFill>
            <a:srgbClr val="DCEFEA"/>
          </a:solidFill>
          <a:ln w="9525">
            <a:solidFill>
              <a:srgbClr val="C3DBD7"/>
            </a:solidFill>
            <a:prstDash val="solid"/>
          </a:ln>
        </p:spPr>
      </p:sp>
      <p:sp>
        <p:nvSpPr>
          <p:cNvPr id="16" name="Text 14"/>
          <p:cNvSpPr txBox="1"/>
          <p:nvPr/>
        </p:nvSpPr>
        <p:spPr>
          <a:xfrm>
            <a:off x="6387084" y="1783080"/>
            <a:ext cx="2269998" cy="182880"/>
          </a:xfrm>
          <a:prstGeom prst="rect">
            <a:avLst/>
          </a:prstGeom>
          <a:noFill/>
          <a:ln/>
        </p:spPr>
        <p:txBody>
          <a:bodyPr wrap="square" lIns="0" tIns="0" rIns="0" bIns="0" rtlCol="0" anchor="ctr"/>
          <a:lstStyle/>
          <a:p>
            <a:pPr marL="0" indent="0">
              <a:buNone/>
            </a:pPr>
            <a:r>
              <a:rPr lang="en-US" sz="900" b="1" kern="0" spc="100" dirty="0">
                <a:solidFill>
                  <a:srgbClr val="0A6E76"/>
                </a:solidFill>
                <a:latin typeface="Calibri" pitchFamily="34" charset="0"/>
                <a:ea typeface="Calibri" pitchFamily="34" charset="-122"/>
                <a:cs typeface="Calibri" pitchFamily="34" charset="-120"/>
              </a:rPr>
              <a:t>STEP 3</a:t>
            </a:r>
            <a:endParaRPr lang="en-US" sz="900" dirty="0"/>
          </a:p>
        </p:txBody>
      </p:sp>
      <p:sp>
        <p:nvSpPr>
          <p:cNvPr id="17" name="Text 15"/>
          <p:cNvSpPr txBox="1"/>
          <p:nvPr/>
        </p:nvSpPr>
        <p:spPr>
          <a:xfrm>
            <a:off x="6387084" y="1984248"/>
            <a:ext cx="2269998" cy="237744"/>
          </a:xfrm>
          <a:prstGeom prst="rect">
            <a:avLst/>
          </a:prstGeom>
          <a:noFill/>
          <a:ln/>
        </p:spPr>
        <p:txBody>
          <a:bodyPr wrap="square" lIns="0" tIns="0" rIns="0" bIns="0" rtlCol="0" anchor="ctr"/>
          <a:lstStyle/>
          <a:p>
            <a:pPr marL="0" indent="0">
              <a:buNone/>
            </a:pPr>
            <a:r>
              <a:rPr lang="en-US" sz="1150" b="1" dirty="0">
                <a:solidFill>
                  <a:srgbClr val="11262B"/>
                </a:solidFill>
                <a:latin typeface="Calibri" pitchFamily="34" charset="0"/>
                <a:ea typeface="Calibri" pitchFamily="34" charset="-122"/>
                <a:cs typeface="Calibri" pitchFamily="34" charset="-120"/>
              </a:rPr>
              <a:t>Remove RNA / inactivate RT</a:t>
            </a:r>
            <a:endParaRPr lang="en-US" sz="1150" dirty="0"/>
          </a:p>
        </p:txBody>
      </p:sp>
      <p:sp>
        <p:nvSpPr>
          <p:cNvPr id="18" name="Text 16"/>
          <p:cNvSpPr txBox="1"/>
          <p:nvPr/>
        </p:nvSpPr>
        <p:spPr>
          <a:xfrm>
            <a:off x="6387084" y="2249424"/>
            <a:ext cx="2269998" cy="740664"/>
          </a:xfrm>
          <a:prstGeom prst="rect">
            <a:avLst/>
          </a:prstGeom>
          <a:noFill/>
          <a:ln/>
        </p:spPr>
        <p:txBody>
          <a:bodyPr wrap="square" lIns="0" tIns="0" rIns="0" bIns="0" rtlCol="0" anchor="t"/>
          <a:lstStyle/>
          <a:p>
            <a:pPr marL="0" indent="0">
              <a:lnSpc>
                <a:spcPct val="100000"/>
              </a:lnSpc>
              <a:buNone/>
            </a:pPr>
            <a:r>
              <a:rPr lang="en-US" sz="950" dirty="0">
                <a:solidFill>
                  <a:srgbClr val="35535A"/>
                </a:solidFill>
                <a:latin typeface="Calibri" pitchFamily="34" charset="0"/>
                <a:ea typeface="Calibri" pitchFamily="34" charset="-122"/>
                <a:cs typeface="Calibri" pitchFamily="34" charset="-120"/>
              </a:rPr>
              <a:t>RNase H nicks the RNA strand; heat 70–85 °C inactivates the RT so it cannot interfere with Taq.</a:t>
            </a:r>
            <a:endParaRPr lang="en-US" sz="950" dirty="0"/>
          </a:p>
        </p:txBody>
      </p:sp>
      <p:sp>
        <p:nvSpPr>
          <p:cNvPr id="19" name="Shape 17"/>
          <p:cNvSpPr/>
          <p:nvPr/>
        </p:nvSpPr>
        <p:spPr>
          <a:xfrm>
            <a:off x="8830818" y="2276856"/>
            <a:ext cx="237744" cy="201168"/>
          </a:xfrm>
          <a:prstGeom prst="rightArrow">
            <a:avLst/>
          </a:prstGeom>
          <a:solidFill>
            <a:srgbClr val="00A896"/>
          </a:solidFill>
          <a:ln w="6350">
            <a:solidFill>
              <a:srgbClr val="00A896"/>
            </a:solidFill>
            <a:prstDash val="solid"/>
          </a:ln>
        </p:spPr>
      </p:sp>
      <p:sp>
        <p:nvSpPr>
          <p:cNvPr id="20" name="Shape 18"/>
          <p:cNvSpPr/>
          <p:nvPr/>
        </p:nvSpPr>
        <p:spPr>
          <a:xfrm>
            <a:off x="9114282" y="1691640"/>
            <a:ext cx="2526030" cy="1371600"/>
          </a:xfrm>
          <a:prstGeom prst="roundRect">
            <a:avLst>
              <a:gd name="adj" fmla="val 4000"/>
            </a:avLst>
          </a:prstGeom>
          <a:solidFill>
            <a:srgbClr val="F2F8F7"/>
          </a:solidFill>
          <a:ln w="9525">
            <a:solidFill>
              <a:srgbClr val="C3DBD7"/>
            </a:solidFill>
            <a:prstDash val="solid"/>
          </a:ln>
        </p:spPr>
      </p:sp>
      <p:sp>
        <p:nvSpPr>
          <p:cNvPr id="21" name="Text 19"/>
          <p:cNvSpPr txBox="1"/>
          <p:nvPr/>
        </p:nvSpPr>
        <p:spPr>
          <a:xfrm>
            <a:off x="9242298" y="1783080"/>
            <a:ext cx="2269998" cy="182880"/>
          </a:xfrm>
          <a:prstGeom prst="rect">
            <a:avLst/>
          </a:prstGeom>
          <a:noFill/>
          <a:ln/>
        </p:spPr>
        <p:txBody>
          <a:bodyPr wrap="square" lIns="0" tIns="0" rIns="0" bIns="0" rtlCol="0" anchor="ctr"/>
          <a:lstStyle/>
          <a:p>
            <a:pPr marL="0" indent="0">
              <a:buNone/>
            </a:pPr>
            <a:r>
              <a:rPr lang="en-US" sz="900" b="1" kern="0" spc="100" dirty="0">
                <a:solidFill>
                  <a:srgbClr val="0A6E76"/>
                </a:solidFill>
                <a:latin typeface="Calibri" pitchFamily="34" charset="0"/>
                <a:ea typeface="Calibri" pitchFamily="34" charset="-122"/>
                <a:cs typeface="Calibri" pitchFamily="34" charset="-120"/>
              </a:rPr>
              <a:t>STEP 4</a:t>
            </a:r>
            <a:endParaRPr lang="en-US" sz="900" dirty="0"/>
          </a:p>
        </p:txBody>
      </p:sp>
      <p:sp>
        <p:nvSpPr>
          <p:cNvPr id="22" name="Text 20"/>
          <p:cNvSpPr txBox="1"/>
          <p:nvPr/>
        </p:nvSpPr>
        <p:spPr>
          <a:xfrm>
            <a:off x="9242298" y="1984248"/>
            <a:ext cx="2269998" cy="237744"/>
          </a:xfrm>
          <a:prstGeom prst="rect">
            <a:avLst/>
          </a:prstGeom>
          <a:noFill/>
          <a:ln/>
        </p:spPr>
        <p:txBody>
          <a:bodyPr wrap="square" lIns="0" tIns="0" rIns="0" bIns="0" rtlCol="0" anchor="ctr"/>
          <a:lstStyle/>
          <a:p>
            <a:pPr marL="0" indent="0">
              <a:buNone/>
            </a:pPr>
            <a:r>
              <a:rPr lang="en-US" sz="1150" b="1" dirty="0">
                <a:solidFill>
                  <a:srgbClr val="11262B"/>
                </a:solidFill>
                <a:latin typeface="Calibri" pitchFamily="34" charset="0"/>
                <a:ea typeface="Calibri" pitchFamily="34" charset="-122"/>
                <a:cs typeface="Calibri" pitchFamily="34" charset="-120"/>
              </a:rPr>
              <a:t>PCR on the cDNA</a:t>
            </a:r>
            <a:endParaRPr lang="en-US" sz="1150" dirty="0"/>
          </a:p>
        </p:txBody>
      </p:sp>
      <p:sp>
        <p:nvSpPr>
          <p:cNvPr id="23" name="Text 21"/>
          <p:cNvSpPr txBox="1"/>
          <p:nvPr/>
        </p:nvSpPr>
        <p:spPr>
          <a:xfrm>
            <a:off x="9242298" y="2249424"/>
            <a:ext cx="2269998" cy="740664"/>
          </a:xfrm>
          <a:prstGeom prst="rect">
            <a:avLst/>
          </a:prstGeom>
          <a:noFill/>
          <a:ln/>
        </p:spPr>
        <p:txBody>
          <a:bodyPr wrap="square" lIns="0" tIns="0" rIns="0" bIns="0" rtlCol="0" anchor="t"/>
          <a:lstStyle/>
          <a:p>
            <a:pPr marL="0" indent="0">
              <a:lnSpc>
                <a:spcPct val="100000"/>
              </a:lnSpc>
              <a:buNone/>
            </a:pPr>
            <a:r>
              <a:rPr lang="en-US" sz="950" dirty="0">
                <a:solidFill>
                  <a:srgbClr val="35535A"/>
                </a:solidFill>
                <a:latin typeface="Calibri" pitchFamily="34" charset="0"/>
                <a:ea typeface="Calibri" pitchFamily="34" charset="-122"/>
                <a:cs typeface="Calibri" pitchFamily="34" charset="-120"/>
              </a:rPr>
              <a:t>Normal thermal cycling with gene-specific primers; detect by gel (end-point) or fluorescence (real-time).</a:t>
            </a:r>
            <a:endParaRPr lang="en-US" sz="950" dirty="0"/>
          </a:p>
        </p:txBody>
      </p:sp>
      <p:sp>
        <p:nvSpPr>
          <p:cNvPr id="24" name="Shape 22"/>
          <p:cNvSpPr/>
          <p:nvPr/>
        </p:nvSpPr>
        <p:spPr>
          <a:xfrm>
            <a:off x="548640" y="3246120"/>
            <a:ext cx="5394960" cy="1481328"/>
          </a:xfrm>
          <a:prstGeom prst="roundRect">
            <a:avLst>
              <a:gd name="adj" fmla="val 3704"/>
            </a:avLst>
          </a:prstGeom>
          <a:solidFill>
            <a:srgbClr val="DCEFEA"/>
          </a:solidFill>
          <a:ln w="9525">
            <a:solidFill>
              <a:srgbClr val="C3DBD7"/>
            </a:solidFill>
            <a:prstDash val="solid"/>
          </a:ln>
        </p:spPr>
      </p:sp>
      <p:sp>
        <p:nvSpPr>
          <p:cNvPr id="25" name="Text 23"/>
          <p:cNvSpPr txBox="1"/>
          <p:nvPr/>
        </p:nvSpPr>
        <p:spPr>
          <a:xfrm>
            <a:off x="713232" y="3364992"/>
            <a:ext cx="5065776"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The enzymes</a:t>
            </a:r>
            <a:endParaRPr lang="en-US" sz="1200" dirty="0"/>
          </a:p>
        </p:txBody>
      </p:sp>
      <p:sp>
        <p:nvSpPr>
          <p:cNvPr id="26" name="Text 24"/>
          <p:cNvSpPr txBox="1"/>
          <p:nvPr/>
        </p:nvSpPr>
        <p:spPr>
          <a:xfrm>
            <a:off x="713232" y="3648456"/>
            <a:ext cx="5065776" cy="987552"/>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AMV RT (avian myeloblastosis virus) — works at 42–58 °C, so it reads through strong RNA secondary structure; higher intrinsic RNase H activity.</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M-MLV RT (Moloney murine leukaemia virus) — 37–42 °C, lower RNase H, gives longer cDNA. Engineered RNase H⁻, thermostable versions (SuperScript, Maxima) are the modern default.</a:t>
            </a:r>
            <a:endParaRPr lang="en-US" sz="1050" dirty="0"/>
          </a:p>
        </p:txBody>
      </p:sp>
      <p:sp>
        <p:nvSpPr>
          <p:cNvPr id="27" name="Shape 25"/>
          <p:cNvSpPr/>
          <p:nvPr/>
        </p:nvSpPr>
        <p:spPr>
          <a:xfrm>
            <a:off x="548640" y="4828032"/>
            <a:ext cx="5394960" cy="1316736"/>
          </a:xfrm>
          <a:prstGeom prst="roundRect">
            <a:avLst>
              <a:gd name="adj" fmla="val 4167"/>
            </a:avLst>
          </a:prstGeom>
          <a:solidFill>
            <a:srgbClr val="FBEEDD"/>
          </a:solidFill>
          <a:ln w="9525">
            <a:solidFill>
              <a:srgbClr val="E9CDA6"/>
            </a:solidFill>
            <a:prstDash val="solid"/>
          </a:ln>
        </p:spPr>
      </p:sp>
      <p:sp>
        <p:nvSpPr>
          <p:cNvPr id="28" name="Text 26"/>
          <p:cNvSpPr txBox="1"/>
          <p:nvPr/>
        </p:nvSpPr>
        <p:spPr>
          <a:xfrm>
            <a:off x="713232" y="4946904"/>
            <a:ext cx="5065776" cy="237744"/>
          </a:xfrm>
          <a:prstGeom prst="rect">
            <a:avLst/>
          </a:prstGeom>
          <a:noFill/>
          <a:ln/>
        </p:spPr>
        <p:txBody>
          <a:bodyPr wrap="square" lIns="0" tIns="0" rIns="0" bIns="0" rtlCol="0" anchor="ctr"/>
          <a:lstStyle/>
          <a:p>
            <a:pPr marL="0" indent="0">
              <a:buNone/>
            </a:pPr>
            <a:r>
              <a:rPr lang="en-US" sz="1200" b="1" dirty="0">
                <a:solidFill>
                  <a:srgbClr val="C4761A"/>
                </a:solidFill>
                <a:latin typeface="Calibri" pitchFamily="34" charset="0"/>
                <a:ea typeface="Calibri" pitchFamily="34" charset="-122"/>
                <a:cs typeface="Calibri" pitchFamily="34" charset="-120"/>
              </a:rPr>
              <a:t>Controls that make the result interpretable</a:t>
            </a:r>
            <a:endParaRPr lang="en-US" sz="1200" dirty="0"/>
          </a:p>
        </p:txBody>
      </p:sp>
      <p:sp>
        <p:nvSpPr>
          <p:cNvPr id="29" name="Text 27"/>
          <p:cNvSpPr txBox="1"/>
          <p:nvPr/>
        </p:nvSpPr>
        <p:spPr>
          <a:xfrm>
            <a:off x="713232" y="5230368"/>
            <a:ext cx="5065776" cy="822960"/>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NO-RT control — same reaction without reverse transcriptase. Any signal here is amplified genomic DNA, not transcript.</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No-template control; primers spanning an exon–exon junction; reference-gene amplification to confirm cDNA quality.</a:t>
            </a:r>
            <a:endParaRPr lang="en-US" sz="1050" dirty="0"/>
          </a:p>
        </p:txBody>
      </p:sp>
      <p:sp>
        <p:nvSpPr>
          <p:cNvPr id="30" name="Text 28"/>
          <p:cNvSpPr txBox="1"/>
          <p:nvPr/>
        </p:nvSpPr>
        <p:spPr>
          <a:xfrm>
            <a:off x="6217920" y="3246120"/>
            <a:ext cx="5422392" cy="237744"/>
          </a:xfrm>
          <a:prstGeom prst="rect">
            <a:avLst/>
          </a:prstGeom>
          <a:noFill/>
          <a:ln/>
        </p:spPr>
        <p:txBody>
          <a:bodyPr wrap="square" lIns="0" tIns="0" rIns="0" bIns="0" rtlCol="0" anchor="ctr"/>
          <a:lstStyle/>
          <a:p>
            <a:pPr marL="0" indent="0">
              <a:buNone/>
            </a:pPr>
            <a:r>
              <a:rPr lang="en-US" sz="1000" b="1" kern="0" spc="100" dirty="0">
                <a:solidFill>
                  <a:srgbClr val="C4761A"/>
                </a:solidFill>
                <a:latin typeface="Calibri" pitchFamily="34" charset="0"/>
                <a:ea typeface="Calibri" pitchFamily="34" charset="-122"/>
                <a:cs typeface="Calibri" pitchFamily="34" charset="-120"/>
              </a:rPr>
              <a:t>Three priming strategies — the choice determines which RNA becomes cDNA</a:t>
            </a:r>
            <a:endParaRPr lang="en-US" sz="1000" dirty="0"/>
          </a:p>
        </p:txBody>
      </p:sp>
      <p:sp>
        <p:nvSpPr>
          <p:cNvPr id="31" name="Shape 29"/>
          <p:cNvSpPr/>
          <p:nvPr/>
        </p:nvSpPr>
        <p:spPr>
          <a:xfrm>
            <a:off x="6217920" y="3529584"/>
            <a:ext cx="5422392" cy="737616"/>
          </a:xfrm>
          <a:prstGeom prst="roundRect">
            <a:avLst>
              <a:gd name="adj" fmla="val 6198"/>
            </a:avLst>
          </a:prstGeom>
          <a:solidFill>
            <a:srgbClr val="DCEFEA"/>
          </a:solidFill>
          <a:ln w="9525">
            <a:solidFill>
              <a:srgbClr val="C3DBD7"/>
            </a:solidFill>
            <a:prstDash val="solid"/>
          </a:ln>
        </p:spPr>
      </p:sp>
      <p:sp>
        <p:nvSpPr>
          <p:cNvPr id="32" name="Text 30"/>
          <p:cNvSpPr txBox="1"/>
          <p:nvPr/>
        </p:nvSpPr>
        <p:spPr>
          <a:xfrm>
            <a:off x="6345936" y="3575304"/>
            <a:ext cx="5166360" cy="646176"/>
          </a:xfrm>
          <a:prstGeom prst="rect">
            <a:avLst/>
          </a:prstGeom>
          <a:noFill/>
          <a:ln/>
        </p:spPr>
        <p:txBody>
          <a:bodyPr wrap="square" lIns="0" tIns="0" rIns="0" bIns="0" rtlCol="0" anchor="ctr"/>
          <a:lstStyle/>
          <a:p>
            <a:pPr marL="0" indent="0">
              <a:buNone/>
            </a:pPr>
            <a:r>
              <a:rPr lang="en-US" sz="1050" dirty="0">
                <a:solidFill>
                  <a:srgbClr val="11262B"/>
                </a:solidFill>
                <a:latin typeface="Calibri" pitchFamily="34" charset="0"/>
                <a:ea typeface="Calibri" pitchFamily="34" charset="-122"/>
                <a:cs typeface="Calibri" pitchFamily="34" charset="-120"/>
              </a:rPr>
              <a:t>Oligo(dT)₁₈ — anneals to the poly(A) tail. Only polyadenylated mRNA is copied; clean and specific, but 3′-biased on long or degraded transcripts. Useless for prokaryotic or non-polyadenylated RNA.</a:t>
            </a:r>
            <a:endParaRPr lang="en-US" sz="1050" dirty="0"/>
          </a:p>
        </p:txBody>
      </p:sp>
      <p:sp>
        <p:nvSpPr>
          <p:cNvPr id="33" name="Shape 31"/>
          <p:cNvSpPr/>
          <p:nvPr/>
        </p:nvSpPr>
        <p:spPr>
          <a:xfrm>
            <a:off x="8846820" y="4285488"/>
            <a:ext cx="164592" cy="164592"/>
          </a:xfrm>
          <a:prstGeom prst="downArrow">
            <a:avLst/>
          </a:prstGeom>
          <a:solidFill>
            <a:srgbClr val="00A896"/>
          </a:solidFill>
          <a:ln w="6350">
            <a:solidFill>
              <a:srgbClr val="00A896"/>
            </a:solidFill>
            <a:prstDash val="solid"/>
          </a:ln>
        </p:spPr>
      </p:sp>
      <p:sp>
        <p:nvSpPr>
          <p:cNvPr id="34" name="Shape 32"/>
          <p:cNvSpPr/>
          <p:nvPr/>
        </p:nvSpPr>
        <p:spPr>
          <a:xfrm>
            <a:off x="6217920" y="4468368"/>
            <a:ext cx="5422392" cy="737616"/>
          </a:xfrm>
          <a:prstGeom prst="roundRect">
            <a:avLst>
              <a:gd name="adj" fmla="val 6198"/>
            </a:avLst>
          </a:prstGeom>
          <a:solidFill>
            <a:srgbClr val="F2F8F7"/>
          </a:solidFill>
          <a:ln w="9525">
            <a:solidFill>
              <a:srgbClr val="C3DBD7"/>
            </a:solidFill>
            <a:prstDash val="solid"/>
          </a:ln>
        </p:spPr>
      </p:sp>
      <p:sp>
        <p:nvSpPr>
          <p:cNvPr id="35" name="Text 33"/>
          <p:cNvSpPr txBox="1"/>
          <p:nvPr/>
        </p:nvSpPr>
        <p:spPr>
          <a:xfrm>
            <a:off x="6345936" y="4514088"/>
            <a:ext cx="5166360" cy="646176"/>
          </a:xfrm>
          <a:prstGeom prst="rect">
            <a:avLst/>
          </a:prstGeom>
          <a:noFill/>
          <a:ln/>
        </p:spPr>
        <p:txBody>
          <a:bodyPr wrap="square" lIns="0" tIns="0" rIns="0" bIns="0" rtlCol="0" anchor="ctr"/>
          <a:lstStyle/>
          <a:p>
            <a:pPr marL="0" indent="0">
              <a:buNone/>
            </a:pPr>
            <a:r>
              <a:rPr lang="en-US" sz="1050" dirty="0">
                <a:solidFill>
                  <a:srgbClr val="11262B"/>
                </a:solidFill>
                <a:latin typeface="Calibri" pitchFamily="34" charset="0"/>
                <a:ea typeface="Calibri" pitchFamily="34" charset="-122"/>
                <a:cs typeface="Calibri" pitchFamily="34" charset="-120"/>
              </a:rPr>
              <a:t>Random hexamers — anneal everywhere. Copies all RNA species including rRNA, tRNA, prokaryotic and degraded RNA; gives high cDNA yield but short, fragmented products and dilutes the mRNA signal.</a:t>
            </a:r>
            <a:endParaRPr lang="en-US" sz="1050" dirty="0"/>
          </a:p>
        </p:txBody>
      </p:sp>
      <p:sp>
        <p:nvSpPr>
          <p:cNvPr id="36" name="Shape 34"/>
          <p:cNvSpPr/>
          <p:nvPr/>
        </p:nvSpPr>
        <p:spPr>
          <a:xfrm>
            <a:off x="8846820" y="5224272"/>
            <a:ext cx="164592" cy="164592"/>
          </a:xfrm>
          <a:prstGeom prst="downArrow">
            <a:avLst/>
          </a:prstGeom>
          <a:solidFill>
            <a:srgbClr val="00A896"/>
          </a:solidFill>
          <a:ln w="6350">
            <a:solidFill>
              <a:srgbClr val="00A896"/>
            </a:solidFill>
            <a:prstDash val="solid"/>
          </a:ln>
        </p:spPr>
      </p:sp>
      <p:sp>
        <p:nvSpPr>
          <p:cNvPr id="37" name="Shape 35"/>
          <p:cNvSpPr/>
          <p:nvPr/>
        </p:nvSpPr>
        <p:spPr>
          <a:xfrm>
            <a:off x="6217920" y="5407152"/>
            <a:ext cx="5422392" cy="737616"/>
          </a:xfrm>
          <a:prstGeom prst="roundRect">
            <a:avLst>
              <a:gd name="adj" fmla="val 6198"/>
            </a:avLst>
          </a:prstGeom>
          <a:solidFill>
            <a:srgbClr val="DCEFEA"/>
          </a:solidFill>
          <a:ln w="9525">
            <a:solidFill>
              <a:srgbClr val="C3DBD7"/>
            </a:solidFill>
            <a:prstDash val="solid"/>
          </a:ln>
        </p:spPr>
      </p:sp>
      <p:sp>
        <p:nvSpPr>
          <p:cNvPr id="38" name="Text 36"/>
          <p:cNvSpPr txBox="1"/>
          <p:nvPr/>
        </p:nvSpPr>
        <p:spPr>
          <a:xfrm>
            <a:off x="6345936" y="5452872"/>
            <a:ext cx="5166360" cy="646176"/>
          </a:xfrm>
          <a:prstGeom prst="rect">
            <a:avLst/>
          </a:prstGeom>
          <a:noFill/>
          <a:ln/>
        </p:spPr>
        <p:txBody>
          <a:bodyPr wrap="square" lIns="0" tIns="0" rIns="0" bIns="0" rtlCol="0" anchor="ctr"/>
          <a:lstStyle/>
          <a:p>
            <a:pPr marL="0" indent="0">
              <a:buNone/>
            </a:pPr>
            <a:r>
              <a:rPr lang="en-US" sz="1050" dirty="0">
                <a:solidFill>
                  <a:srgbClr val="11262B"/>
                </a:solidFill>
                <a:latin typeface="Calibri" pitchFamily="34" charset="0"/>
                <a:ea typeface="Calibri" pitchFamily="34" charset="-122"/>
                <a:cs typeface="Calibri" pitchFamily="34" charset="-120"/>
              </a:rPr>
              <a:t>Gene-specific primer — the reverse PCR primer itself. Most specific and most sensitive for one target; but a separate RT reaction is needed for each gene, and no cDNA archive is created.</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11091672" cy="237744"/>
          </a:xfrm>
          <a:prstGeom prst="rect">
            <a:avLst/>
          </a:prstGeom>
          <a:noFill/>
          <a:ln/>
        </p:spPr>
        <p:txBody>
          <a:bodyPr wrap="square" lIns="0" tIns="0" rIns="0" bIns="0" rtlCol="0" anchor="ctr"/>
          <a:lstStyle/>
          <a:p>
            <a:pPr marL="0" indent="0">
              <a:buNone/>
            </a:pPr>
            <a:r>
              <a:rPr lang="en-US" sz="1050" b="1" kern="0" spc="200" dirty="0">
                <a:solidFill>
                  <a:srgbClr val="0A6E76"/>
                </a:solidFill>
                <a:latin typeface="Calibri" pitchFamily="34" charset="0"/>
                <a:ea typeface="Calibri" pitchFamily="34" charset="-122"/>
                <a:cs typeface="Calibri" pitchFamily="34" charset="-120"/>
              </a:rPr>
              <a:t>MODULE 01 · VARIANT</a:t>
            </a:r>
            <a:endParaRPr lang="en-US" sz="1050" dirty="0"/>
          </a:p>
        </p:txBody>
      </p:sp>
      <p:sp>
        <p:nvSpPr>
          <p:cNvPr id="3" name="Text 1"/>
          <p:cNvSpPr txBox="1"/>
          <p:nvPr/>
        </p:nvSpPr>
        <p:spPr>
          <a:xfrm>
            <a:off x="548640" y="512064"/>
            <a:ext cx="11091672" cy="475488"/>
          </a:xfrm>
          <a:prstGeom prst="rect">
            <a:avLst/>
          </a:prstGeom>
          <a:noFill/>
          <a:ln/>
        </p:spPr>
        <p:txBody>
          <a:bodyPr wrap="square" lIns="0" tIns="0" rIns="0" bIns="0" rtlCol="0" anchor="ctr"/>
          <a:lstStyle/>
          <a:p>
            <a:pPr marL="0" indent="0">
              <a:buNone/>
            </a:pPr>
            <a:r>
              <a:rPr lang="en-US" sz="2600" b="1" dirty="0">
                <a:solidFill>
                  <a:srgbClr val="11262B"/>
                </a:solidFill>
                <a:latin typeface="Cambria" pitchFamily="34" charset="0"/>
                <a:ea typeface="Cambria" pitchFamily="34" charset="-122"/>
                <a:cs typeface="Cambria" pitchFamily="34" charset="-120"/>
              </a:rPr>
              <a:t>One-Step versus Two-Step RT-PCR</a:t>
            </a:r>
            <a:endParaRPr lang="en-US" sz="2600" dirty="0"/>
          </a:p>
        </p:txBody>
      </p:sp>
      <p:sp>
        <p:nvSpPr>
          <p:cNvPr id="4" name="Text 2"/>
          <p:cNvSpPr txBox="1"/>
          <p:nvPr/>
        </p:nvSpPr>
        <p:spPr>
          <a:xfrm>
            <a:off x="548640" y="1060704"/>
            <a:ext cx="11091672" cy="384048"/>
          </a:xfrm>
          <a:prstGeom prst="rect">
            <a:avLst/>
          </a:prstGeom>
          <a:noFill/>
          <a:ln/>
        </p:spPr>
        <p:txBody>
          <a:bodyPr wrap="square" lIns="0" tIns="0" rIns="0" bIns="0" rtlCol="0" anchor="t"/>
          <a:lstStyle/>
          <a:p>
            <a:pPr marL="0" indent="0">
              <a:buNone/>
            </a:pPr>
            <a:r>
              <a:rPr lang="en-US" sz="1200" dirty="0">
                <a:solidFill>
                  <a:srgbClr val="35535A"/>
                </a:solidFill>
                <a:latin typeface="Calibri" pitchFamily="34" charset="0"/>
                <a:ea typeface="Calibri" pitchFamily="34" charset="-122"/>
                <a:cs typeface="Calibri" pitchFamily="34" charset="-120"/>
              </a:rPr>
              <a:t>The same chemistry, packaged two ways. In ONE-STEP, reverse transcription and PCR occur in a single sealed tube with a single buffer. In TWO-STEP, cDNA is made first and an aliquot is then used for one or many separate PCRs.  Rule of thumb: one target, many samples → one-step; many targets, few samples → two-step.</a:t>
            </a:r>
            <a:endParaRPr lang="en-US" sz="12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91672" cy="914400"/>
        </p:xfrm>
        <a:graphic>
          <a:graphicData uri="http://schemas.openxmlformats.org/drawingml/2006/table">
            <a:tbl>
              <a:tblPr/>
              <a:tblGrid>
                <a:gridCol w="2194560">
                  <a:extLst>
                    <a:ext uri="{9D8B030D-6E8A-4147-A177-3AD203B41FA5}">
                      <a16:colId xmlns:a16="http://schemas.microsoft.com/office/drawing/2014/main" val="20000"/>
                    </a:ext>
                  </a:extLst>
                </a:gridCol>
                <a:gridCol w="4434840">
                  <a:extLst>
                    <a:ext uri="{9D8B030D-6E8A-4147-A177-3AD203B41FA5}">
                      <a16:colId xmlns:a16="http://schemas.microsoft.com/office/drawing/2014/main" val="20001"/>
                    </a:ext>
                  </a:extLst>
                </a:gridCol>
                <a:gridCol w="4462272">
                  <a:extLst>
                    <a:ext uri="{9D8B030D-6E8A-4147-A177-3AD203B41FA5}">
                      <a16:colId xmlns:a16="http://schemas.microsoft.com/office/drawing/2014/main" val="20002"/>
                    </a:ext>
                  </a:extLst>
                </a:gridCol>
              </a:tblGrid>
              <a:tr h="411480">
                <a:tc>
                  <a:txBody>
                    <a:bodyPr/>
                    <a:lstStyle/>
                    <a:p>
                      <a:pPr marL="0" indent="0" algn="l">
                        <a:buNone/>
                      </a:pPr>
                      <a:r>
                        <a:rPr lang="en-US" sz="1050" b="1" dirty="0">
                          <a:solidFill>
                            <a:srgbClr val="FFFFFF"/>
                          </a:solidFill>
                          <a:latin typeface="Calibri" pitchFamily="34" charset="0"/>
                          <a:ea typeface="Calibri" pitchFamily="34" charset="-122"/>
                          <a:cs typeface="Calibri" pitchFamily="34" charset="-120"/>
                        </a:rPr>
                        <a:t>Feature</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1050" b="1" dirty="0">
                          <a:solidFill>
                            <a:srgbClr val="FFFFFF"/>
                          </a:solidFill>
                          <a:latin typeface="Calibri" pitchFamily="34" charset="0"/>
                          <a:ea typeface="Calibri" pitchFamily="34" charset="-122"/>
                          <a:cs typeface="Calibri" pitchFamily="34" charset="-120"/>
                        </a:rPr>
                        <a:t>One-step RT-PCR</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1050" b="1" dirty="0">
                          <a:solidFill>
                            <a:srgbClr val="FFFFFF"/>
                          </a:solidFill>
                          <a:latin typeface="Calibri" pitchFamily="34" charset="0"/>
                          <a:ea typeface="Calibri" pitchFamily="34" charset="-122"/>
                          <a:cs typeface="Calibri" pitchFamily="34" charset="-120"/>
                        </a:rPr>
                        <a:t>Two-step RT-PCR</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extLst>
                  <a:ext uri="{0D108BD9-81ED-4DB2-BD59-A6C34878D82A}">
                    <a16:rowId xmlns:a16="http://schemas.microsoft.com/office/drawing/2014/main" val="10000"/>
                  </a:ext>
                </a:extLst>
              </a:tr>
              <a:tr h="411480">
                <a:tc>
                  <a:txBody>
                    <a:bodyPr/>
                    <a:lstStyle/>
                    <a:p>
                      <a:pPr marL="0" indent="0">
                        <a:buNone/>
                      </a:pPr>
                      <a:r>
                        <a:rPr lang="en-US" sz="1050" b="1" dirty="0">
                          <a:solidFill>
                            <a:srgbClr val="073B39"/>
                          </a:solidFill>
                          <a:latin typeface="Calibri" pitchFamily="34" charset="0"/>
                          <a:ea typeface="Calibri" pitchFamily="34" charset="-122"/>
                          <a:cs typeface="Calibri" pitchFamily="34" charset="-120"/>
                        </a:rPr>
                        <a:t>Reaction format</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50" dirty="0">
                          <a:solidFill>
                            <a:srgbClr val="11262B"/>
                          </a:solidFill>
                          <a:latin typeface="Calibri" pitchFamily="34" charset="0"/>
                          <a:ea typeface="Calibri" pitchFamily="34" charset="-122"/>
                          <a:cs typeface="Calibri" pitchFamily="34" charset="-120"/>
                        </a:rPr>
                        <a:t>RT and PCR in one tube, one buffer, one programme</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50" dirty="0">
                          <a:solidFill>
                            <a:srgbClr val="11262B"/>
                          </a:solidFill>
                          <a:latin typeface="Calibri" pitchFamily="34" charset="0"/>
                          <a:ea typeface="Calibri" pitchFamily="34" charset="-122"/>
                          <a:cs typeface="Calibri" pitchFamily="34" charset="-120"/>
                        </a:rPr>
                        <a:t>RT reaction first; cDNA aliquoted into separate PCR tubes</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11480">
                <a:tc>
                  <a:txBody>
                    <a:bodyPr/>
                    <a:lstStyle/>
                    <a:p>
                      <a:pPr marL="0" indent="0">
                        <a:buNone/>
                      </a:pPr>
                      <a:r>
                        <a:rPr lang="en-US" sz="1050" b="1" dirty="0">
                          <a:solidFill>
                            <a:srgbClr val="073B39"/>
                          </a:solidFill>
                          <a:latin typeface="Calibri" pitchFamily="34" charset="0"/>
                          <a:ea typeface="Calibri" pitchFamily="34" charset="-122"/>
                          <a:cs typeface="Calibri" pitchFamily="34" charset="-120"/>
                        </a:rPr>
                        <a:t>Priming of the RT step</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1050" dirty="0">
                          <a:solidFill>
                            <a:srgbClr val="11262B"/>
                          </a:solidFill>
                          <a:latin typeface="Calibri" pitchFamily="34" charset="0"/>
                          <a:ea typeface="Calibri" pitchFamily="34" charset="-122"/>
                          <a:cs typeface="Calibri" pitchFamily="34" charset="-120"/>
                        </a:rPr>
                        <a:t>Must use the gene-specific reverse primer (oligo-dT and random primers would prime everything)</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1050" dirty="0">
                          <a:solidFill>
                            <a:srgbClr val="11262B"/>
                          </a:solidFill>
                          <a:latin typeface="Calibri" pitchFamily="34" charset="0"/>
                          <a:ea typeface="Calibri" pitchFamily="34" charset="-122"/>
                          <a:cs typeface="Calibri" pitchFamily="34" charset="-120"/>
                        </a:rPr>
                        <a:t>Free choice — oligo(dT), random hexamers, gene-specific, or a blend</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2"/>
                  </a:ext>
                </a:extLst>
              </a:tr>
              <a:tr h="411480">
                <a:tc>
                  <a:txBody>
                    <a:bodyPr/>
                    <a:lstStyle/>
                    <a:p>
                      <a:pPr marL="0" indent="0">
                        <a:buNone/>
                      </a:pPr>
                      <a:r>
                        <a:rPr lang="en-US" sz="1050" b="1" dirty="0">
                          <a:solidFill>
                            <a:srgbClr val="073B39"/>
                          </a:solidFill>
                          <a:latin typeface="Calibri" pitchFamily="34" charset="0"/>
                          <a:ea typeface="Calibri" pitchFamily="34" charset="-122"/>
                          <a:cs typeface="Calibri" pitchFamily="34" charset="-120"/>
                        </a:rPr>
                        <a:t>Enzymes</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50" dirty="0">
                          <a:solidFill>
                            <a:srgbClr val="11262B"/>
                          </a:solidFill>
                          <a:latin typeface="Calibri" pitchFamily="34" charset="0"/>
                          <a:ea typeface="Calibri" pitchFamily="34" charset="-122"/>
                          <a:cs typeface="Calibri" pitchFamily="34" charset="-120"/>
                        </a:rPr>
                        <a:t>Blended RT + Taq, or a single thermostable enzyme (e.g. Tth) in a compromise buffer</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50" dirty="0">
                          <a:solidFill>
                            <a:srgbClr val="11262B"/>
                          </a:solidFill>
                          <a:latin typeface="Calibri" pitchFamily="34" charset="0"/>
                          <a:ea typeface="Calibri" pitchFamily="34" charset="-122"/>
                          <a:cs typeface="Calibri" pitchFamily="34" charset="-120"/>
                        </a:rPr>
                        <a:t>Each enzyme in its own optimal buffer — both steps can be optimised independently</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11480">
                <a:tc>
                  <a:txBody>
                    <a:bodyPr/>
                    <a:lstStyle/>
                    <a:p>
                      <a:pPr marL="0" indent="0">
                        <a:buNone/>
                      </a:pPr>
                      <a:r>
                        <a:rPr lang="en-US" sz="1050" b="1" dirty="0">
                          <a:solidFill>
                            <a:srgbClr val="073B39"/>
                          </a:solidFill>
                          <a:latin typeface="Calibri" pitchFamily="34" charset="0"/>
                          <a:ea typeface="Calibri" pitchFamily="34" charset="-122"/>
                          <a:cs typeface="Calibri" pitchFamily="34" charset="-120"/>
                        </a:rPr>
                        <a:t>Contamination risk</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1050" dirty="0">
                          <a:solidFill>
                            <a:srgbClr val="11262B"/>
                          </a:solidFill>
                          <a:latin typeface="Calibri" pitchFamily="34" charset="0"/>
                          <a:ea typeface="Calibri" pitchFamily="34" charset="-122"/>
                          <a:cs typeface="Calibri" pitchFamily="34" charset="-120"/>
                        </a:rPr>
                        <a:t>Low — the tube is never reopened; ideal for diagnostics</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1050" dirty="0">
                          <a:solidFill>
                            <a:srgbClr val="11262B"/>
                          </a:solidFill>
                          <a:latin typeface="Calibri" pitchFamily="34" charset="0"/>
                          <a:ea typeface="Calibri" pitchFamily="34" charset="-122"/>
                          <a:cs typeface="Calibri" pitchFamily="34" charset="-120"/>
                        </a:rPr>
                        <a:t>Higher — tube opening and pipetting between steps</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4"/>
                  </a:ext>
                </a:extLst>
              </a:tr>
              <a:tr h="411480">
                <a:tc>
                  <a:txBody>
                    <a:bodyPr/>
                    <a:lstStyle/>
                    <a:p>
                      <a:pPr marL="0" indent="0">
                        <a:buNone/>
                      </a:pPr>
                      <a:r>
                        <a:rPr lang="en-US" sz="1050" b="1" dirty="0">
                          <a:solidFill>
                            <a:srgbClr val="073B39"/>
                          </a:solidFill>
                          <a:latin typeface="Calibri" pitchFamily="34" charset="0"/>
                          <a:ea typeface="Calibri" pitchFamily="34" charset="-122"/>
                          <a:cs typeface="Calibri" pitchFamily="34" charset="-120"/>
                        </a:rPr>
                        <a:t>Sensitivity</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50" dirty="0">
                          <a:solidFill>
                            <a:srgbClr val="11262B"/>
                          </a:solidFill>
                          <a:latin typeface="Calibri" pitchFamily="34" charset="0"/>
                          <a:ea typeface="Calibri" pitchFamily="34" charset="-122"/>
                          <a:cs typeface="Calibri" pitchFamily="34" charset="-120"/>
                        </a:rPr>
                        <a:t>Generally higher for a single target; the whole RT product enters the PCR</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50" dirty="0">
                          <a:solidFill>
                            <a:srgbClr val="11262B"/>
                          </a:solidFill>
                          <a:latin typeface="Calibri" pitchFamily="34" charset="0"/>
                          <a:ea typeface="Calibri" pitchFamily="34" charset="-122"/>
                          <a:cs typeface="Calibri" pitchFamily="34" charset="-120"/>
                        </a:rPr>
                        <a:t>Slightly lower per target (only an aliquot of cDNA is used), but adequate</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11480">
                <a:tc>
                  <a:txBody>
                    <a:bodyPr/>
                    <a:lstStyle/>
                    <a:p>
                      <a:pPr marL="0" indent="0">
                        <a:buNone/>
                      </a:pPr>
                      <a:r>
                        <a:rPr lang="en-US" sz="1050" b="1" dirty="0">
                          <a:solidFill>
                            <a:srgbClr val="073B39"/>
                          </a:solidFill>
                          <a:latin typeface="Calibri" pitchFamily="34" charset="0"/>
                          <a:ea typeface="Calibri" pitchFamily="34" charset="-122"/>
                          <a:cs typeface="Calibri" pitchFamily="34" charset="-120"/>
                        </a:rPr>
                        <a:t>Flexibility</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1050" dirty="0">
                          <a:solidFill>
                            <a:srgbClr val="11262B"/>
                          </a:solidFill>
                          <a:latin typeface="Calibri" pitchFamily="34" charset="0"/>
                          <a:ea typeface="Calibri" pitchFamily="34" charset="-122"/>
                          <a:cs typeface="Calibri" pitchFamily="34" charset="-120"/>
                        </a:rPr>
                        <a:t>Low — one target per tube; cDNA cannot be stored or reused</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1050" dirty="0">
                          <a:solidFill>
                            <a:srgbClr val="11262B"/>
                          </a:solidFill>
                          <a:latin typeface="Calibri" pitchFamily="34" charset="0"/>
                          <a:ea typeface="Calibri" pitchFamily="34" charset="-122"/>
                          <a:cs typeface="Calibri" pitchFamily="34" charset="-120"/>
                        </a:rPr>
                        <a:t>High — one cDNA prep serves many genes, repeats and reference genes; cDNA archives at −20 °C</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6"/>
                  </a:ext>
                </a:extLst>
              </a:tr>
              <a:tr h="411480">
                <a:tc>
                  <a:txBody>
                    <a:bodyPr/>
                    <a:lstStyle/>
                    <a:p>
                      <a:pPr marL="0" indent="0">
                        <a:buNone/>
                      </a:pPr>
                      <a:r>
                        <a:rPr lang="en-US" sz="1050" b="1" dirty="0">
                          <a:solidFill>
                            <a:srgbClr val="073B39"/>
                          </a:solidFill>
                          <a:latin typeface="Calibri" pitchFamily="34" charset="0"/>
                          <a:ea typeface="Calibri" pitchFamily="34" charset="-122"/>
                          <a:cs typeface="Calibri" pitchFamily="34" charset="-120"/>
                        </a:rPr>
                        <a:t>Optimisation &amp; throughput</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50" dirty="0">
                          <a:solidFill>
                            <a:srgbClr val="11262B"/>
                          </a:solidFill>
                          <a:latin typeface="Calibri" pitchFamily="34" charset="0"/>
                          <a:ea typeface="Calibri" pitchFamily="34" charset="-122"/>
                          <a:cs typeface="Calibri" pitchFamily="34" charset="-120"/>
                        </a:rPr>
                        <a:t>Fewer pipetting steps, easy to automate; but harder to troubleshoot when it fails</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50" dirty="0">
                          <a:solidFill>
                            <a:srgbClr val="11262B"/>
                          </a:solidFill>
                          <a:latin typeface="Calibri" pitchFamily="34" charset="0"/>
                          <a:ea typeface="Calibri" pitchFamily="34" charset="-122"/>
                          <a:cs typeface="Calibri" pitchFamily="34" charset="-120"/>
                        </a:rPr>
                        <a:t>More hands-on time; easier to isolate whether RT or PCR is the failing step</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411480">
                <a:tc>
                  <a:txBody>
                    <a:bodyPr/>
                    <a:lstStyle/>
                    <a:p>
                      <a:pPr marL="0" indent="0">
                        <a:buNone/>
                      </a:pPr>
                      <a:r>
                        <a:rPr lang="en-US" sz="1050" b="1" dirty="0">
                          <a:solidFill>
                            <a:srgbClr val="073B39"/>
                          </a:solidFill>
                          <a:latin typeface="Calibri" pitchFamily="34" charset="0"/>
                          <a:ea typeface="Calibri" pitchFamily="34" charset="-122"/>
                          <a:cs typeface="Calibri" pitchFamily="34" charset="-120"/>
                        </a:rPr>
                        <a:t>Typical application</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1050" dirty="0">
                          <a:solidFill>
                            <a:srgbClr val="11262B"/>
                          </a:solidFill>
                          <a:latin typeface="Calibri" pitchFamily="34" charset="0"/>
                          <a:ea typeface="Calibri" pitchFamily="34" charset="-122"/>
                          <a:cs typeface="Calibri" pitchFamily="34" charset="-120"/>
                        </a:rPr>
                        <a:t>Clinical viral load and pathogen detection (SARS-CoV-2, HCV, influenza); high-throughput screening</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1050" dirty="0">
                          <a:solidFill>
                            <a:srgbClr val="11262B"/>
                          </a:solidFill>
                          <a:latin typeface="Calibri" pitchFamily="34" charset="0"/>
                          <a:ea typeface="Calibri" pitchFamily="34" charset="-122"/>
                          <a:cs typeface="Calibri" pitchFamily="34" charset="-120"/>
                        </a:rPr>
                        <a:t>Gene-expression profiling of many genes, qPCR arrays, cloning full-length cDNA</a:t>
                      </a:r>
                      <a:endParaRPr lang="en-US" sz="10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11091672" cy="237744"/>
          </a:xfrm>
          <a:prstGeom prst="rect">
            <a:avLst/>
          </a:prstGeom>
          <a:noFill/>
          <a:ln/>
        </p:spPr>
        <p:txBody>
          <a:bodyPr wrap="square" lIns="0" tIns="0" rIns="0" bIns="0" rtlCol="0" anchor="ctr"/>
          <a:lstStyle/>
          <a:p>
            <a:pPr marL="0" indent="0">
              <a:buNone/>
            </a:pPr>
            <a:r>
              <a:rPr lang="en-US" sz="1050" b="1" kern="0" spc="200" dirty="0">
                <a:solidFill>
                  <a:srgbClr val="0A6E76"/>
                </a:solidFill>
                <a:latin typeface="Calibri" pitchFamily="34" charset="0"/>
                <a:ea typeface="Calibri" pitchFamily="34" charset="-122"/>
                <a:cs typeface="Calibri" pitchFamily="34" charset="-120"/>
              </a:rPr>
              <a:t>MODULE 01 · VARIANT</a:t>
            </a:r>
            <a:endParaRPr lang="en-US" sz="1050" dirty="0"/>
          </a:p>
        </p:txBody>
      </p:sp>
      <p:sp>
        <p:nvSpPr>
          <p:cNvPr id="3" name="Text 1"/>
          <p:cNvSpPr txBox="1"/>
          <p:nvPr/>
        </p:nvSpPr>
        <p:spPr>
          <a:xfrm>
            <a:off x="548640" y="512064"/>
            <a:ext cx="11091672" cy="475488"/>
          </a:xfrm>
          <a:prstGeom prst="rect">
            <a:avLst/>
          </a:prstGeom>
          <a:noFill/>
          <a:ln/>
        </p:spPr>
        <p:txBody>
          <a:bodyPr wrap="square" lIns="0" tIns="0" rIns="0" bIns="0" rtlCol="0" anchor="ctr"/>
          <a:lstStyle/>
          <a:p>
            <a:pPr marL="0" indent="0">
              <a:buNone/>
            </a:pPr>
            <a:r>
              <a:rPr lang="en-US" sz="2600" b="1" dirty="0">
                <a:solidFill>
                  <a:srgbClr val="11262B"/>
                </a:solidFill>
                <a:latin typeface="Cambria" pitchFamily="34" charset="0"/>
                <a:ea typeface="Cambria" pitchFamily="34" charset="-122"/>
                <a:cs typeface="Cambria" pitchFamily="34" charset="-120"/>
              </a:rPr>
              <a:t>Real-Time PCR — Watching Amplification As It Happens</a:t>
            </a:r>
            <a:endParaRPr lang="en-US" sz="2600" dirty="0"/>
          </a:p>
        </p:txBody>
      </p:sp>
      <p:sp>
        <p:nvSpPr>
          <p:cNvPr id="4" name="Text 2"/>
          <p:cNvSpPr txBox="1"/>
          <p:nvPr/>
        </p:nvSpPr>
        <p:spPr>
          <a:xfrm>
            <a:off x="548640" y="1060704"/>
            <a:ext cx="11091672" cy="384048"/>
          </a:xfrm>
          <a:prstGeom prst="rect">
            <a:avLst/>
          </a:prstGeom>
          <a:noFill/>
          <a:ln/>
        </p:spPr>
        <p:txBody>
          <a:bodyPr wrap="square" lIns="0" tIns="0" rIns="0" bIns="0" rtlCol="0" anchor="t"/>
          <a:lstStyle/>
          <a:p>
            <a:pPr marL="0" indent="0">
              <a:buNone/>
            </a:pPr>
            <a:r>
              <a:rPr lang="en-US" sz="1200" dirty="0">
                <a:solidFill>
                  <a:srgbClr val="35535A"/>
                </a:solidFill>
                <a:latin typeface="Calibri" pitchFamily="34" charset="0"/>
                <a:ea typeface="Calibri" pitchFamily="34" charset="-122"/>
                <a:cs typeface="Calibri" pitchFamily="34" charset="-120"/>
              </a:rPr>
              <a:t>A fluorescent reporter is included in the reaction and the instrument reads fluorescence at every cycle. Because the reaction is followed while it is still exponential, real-time PCR is quantitative — and because the tube is never opened, carry-over contamination and gel handling disappear.</a:t>
            </a:r>
            <a:endParaRPr lang="en-US" sz="1200" dirty="0"/>
          </a:p>
        </p:txBody>
      </p:sp>
      <p:graphicFrame>
        <p:nvGraphicFramePr>
          <p:cNvPr id="5" name="Chart 0"/>
          <p:cNvGraphicFramePr/>
          <p:nvPr/>
        </p:nvGraphicFramePr>
        <p:xfrm>
          <a:off x="411480" y="1627632"/>
          <a:ext cx="6309360" cy="2971800"/>
        </p:xfrm>
        <a:graphic>
          <a:graphicData uri="http://schemas.openxmlformats.org/drawingml/2006/chart">
            <c:chart xmlns:c="http://schemas.openxmlformats.org/drawingml/2006/chart" xmlns:r="http://schemas.openxmlformats.org/officeDocument/2006/relationships" r:id="rId3"/>
          </a:graphicData>
        </a:graphic>
      </p:graphicFrame>
      <p:sp>
        <p:nvSpPr>
          <p:cNvPr id="6" name="Shape 3"/>
          <p:cNvSpPr/>
          <p:nvPr/>
        </p:nvSpPr>
        <p:spPr>
          <a:xfrm>
            <a:off x="1234440" y="2487168"/>
            <a:ext cx="5120640" cy="0"/>
          </a:xfrm>
          <a:prstGeom prst="line">
            <a:avLst/>
          </a:prstGeom>
          <a:noFill/>
          <a:ln w="19050">
            <a:solidFill>
              <a:srgbClr val="C4761A"/>
            </a:solidFill>
            <a:prstDash val="dash"/>
          </a:ln>
        </p:spPr>
      </p:sp>
      <p:sp>
        <p:nvSpPr>
          <p:cNvPr id="7" name="Text 4"/>
          <p:cNvSpPr txBox="1"/>
          <p:nvPr/>
        </p:nvSpPr>
        <p:spPr>
          <a:xfrm>
            <a:off x="1280160" y="2231136"/>
            <a:ext cx="1097280" cy="219456"/>
          </a:xfrm>
          <a:prstGeom prst="rect">
            <a:avLst/>
          </a:prstGeom>
          <a:noFill/>
          <a:ln/>
        </p:spPr>
        <p:txBody>
          <a:bodyPr wrap="square" lIns="0" tIns="0" rIns="0" bIns="0" rtlCol="0" anchor="ctr"/>
          <a:lstStyle/>
          <a:p>
            <a:pPr marL="0" indent="0">
              <a:buNone/>
            </a:pPr>
            <a:r>
              <a:rPr lang="en-US" sz="900" b="1" dirty="0">
                <a:solidFill>
                  <a:srgbClr val="C4761A"/>
                </a:solidFill>
                <a:latin typeface="Calibri" pitchFamily="34" charset="0"/>
                <a:ea typeface="Calibri" pitchFamily="34" charset="-122"/>
                <a:cs typeface="Calibri" pitchFamily="34" charset="-120"/>
              </a:rPr>
              <a:t>threshold</a:t>
            </a:r>
            <a:endParaRPr lang="en-US" sz="900" dirty="0"/>
          </a:p>
        </p:txBody>
      </p:sp>
      <p:sp>
        <p:nvSpPr>
          <p:cNvPr id="8" name="Shape 5"/>
          <p:cNvSpPr/>
          <p:nvPr/>
        </p:nvSpPr>
        <p:spPr>
          <a:xfrm>
            <a:off x="6949440" y="1627632"/>
            <a:ext cx="4690872" cy="2148840"/>
          </a:xfrm>
          <a:prstGeom prst="roundRect">
            <a:avLst>
              <a:gd name="adj" fmla="val 2553"/>
            </a:avLst>
          </a:prstGeom>
          <a:solidFill>
            <a:srgbClr val="DCEFEA"/>
          </a:solidFill>
          <a:ln w="9525">
            <a:solidFill>
              <a:srgbClr val="C3DBD7"/>
            </a:solidFill>
            <a:prstDash val="solid"/>
          </a:ln>
        </p:spPr>
      </p:sp>
      <p:sp>
        <p:nvSpPr>
          <p:cNvPr id="9" name="Text 6"/>
          <p:cNvSpPr txBox="1"/>
          <p:nvPr/>
        </p:nvSpPr>
        <p:spPr>
          <a:xfrm>
            <a:off x="7114032" y="1746504"/>
            <a:ext cx="4361688"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Anatomy of the amplification plot</a:t>
            </a:r>
            <a:endParaRPr lang="en-US" sz="1200" dirty="0"/>
          </a:p>
        </p:txBody>
      </p:sp>
      <p:sp>
        <p:nvSpPr>
          <p:cNvPr id="10" name="Text 7"/>
          <p:cNvSpPr txBox="1"/>
          <p:nvPr/>
        </p:nvSpPr>
        <p:spPr>
          <a:xfrm>
            <a:off x="7114032" y="2029968"/>
            <a:ext cx="4361688" cy="1655064"/>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BASELINE (≈ cycles 3–15) — signal below instrument detection; used to set background.</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THRESHOLD — a fluorescence level placed in the exponential phase, above baseline noise.</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Cq or Ct — the (fractional) cycle at which the curve crosses the threshold. This is the measurement.</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PLATEAU — ignored entirely; it carries no quantitative information.</a:t>
            </a:r>
            <a:endParaRPr lang="en-US" sz="1050" dirty="0"/>
          </a:p>
        </p:txBody>
      </p:sp>
      <p:sp>
        <p:nvSpPr>
          <p:cNvPr id="11" name="Shape 8"/>
          <p:cNvSpPr/>
          <p:nvPr/>
        </p:nvSpPr>
        <p:spPr>
          <a:xfrm>
            <a:off x="6949440" y="3913632"/>
            <a:ext cx="4690872" cy="2212848"/>
          </a:xfrm>
          <a:prstGeom prst="roundRect">
            <a:avLst>
              <a:gd name="adj" fmla="val 2479"/>
            </a:avLst>
          </a:prstGeom>
          <a:solidFill>
            <a:srgbClr val="FBEEDD"/>
          </a:solidFill>
          <a:ln w="9525">
            <a:solidFill>
              <a:srgbClr val="E9CDA6"/>
            </a:solidFill>
            <a:prstDash val="solid"/>
          </a:ln>
        </p:spPr>
      </p:sp>
      <p:sp>
        <p:nvSpPr>
          <p:cNvPr id="12" name="Text 9"/>
          <p:cNvSpPr txBox="1"/>
          <p:nvPr/>
        </p:nvSpPr>
        <p:spPr>
          <a:xfrm>
            <a:off x="7114032" y="4032504"/>
            <a:ext cx="4361688" cy="237744"/>
          </a:xfrm>
          <a:prstGeom prst="rect">
            <a:avLst/>
          </a:prstGeom>
          <a:noFill/>
          <a:ln/>
        </p:spPr>
        <p:txBody>
          <a:bodyPr wrap="square" lIns="0" tIns="0" rIns="0" bIns="0" rtlCol="0" anchor="ctr"/>
          <a:lstStyle/>
          <a:p>
            <a:pPr marL="0" indent="0">
              <a:buNone/>
            </a:pPr>
            <a:r>
              <a:rPr lang="en-US" sz="1200" b="1" dirty="0">
                <a:solidFill>
                  <a:srgbClr val="C4761A"/>
                </a:solidFill>
                <a:latin typeface="Calibri" pitchFamily="34" charset="0"/>
                <a:ea typeface="Calibri" pitchFamily="34" charset="-122"/>
                <a:cs typeface="Calibri" pitchFamily="34" charset="-120"/>
              </a:rPr>
              <a:t>What Ct means</a:t>
            </a:r>
            <a:endParaRPr lang="en-US" sz="1200" dirty="0"/>
          </a:p>
        </p:txBody>
      </p:sp>
      <p:sp>
        <p:nvSpPr>
          <p:cNvPr id="13" name="Text 10"/>
          <p:cNvSpPr txBox="1"/>
          <p:nvPr/>
        </p:nvSpPr>
        <p:spPr>
          <a:xfrm>
            <a:off x="7114032" y="4315968"/>
            <a:ext cx="4361688" cy="1719072"/>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Ct is inversely proportional to log(initial template): more starting copies → threshold crossed sooner → lower Ct.</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A difference of 1 Ct ≈ a 2-fold difference in template; 3.32 Ct ≈ 10-fold.</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Typical dynamic range 7–8 log₁₀ units; sensitivity down to a few copies.</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Ct &gt; 35–38 is normally treated as unreliable / below the limit of quantification.</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11091672" cy="237744"/>
          </a:xfrm>
          <a:prstGeom prst="rect">
            <a:avLst/>
          </a:prstGeom>
          <a:noFill/>
          <a:ln/>
        </p:spPr>
        <p:txBody>
          <a:bodyPr wrap="square" lIns="0" tIns="0" rIns="0" bIns="0" rtlCol="0" anchor="ctr"/>
          <a:lstStyle/>
          <a:p>
            <a:pPr marL="0" indent="0">
              <a:buNone/>
            </a:pPr>
            <a:r>
              <a:rPr lang="en-US" sz="1050" b="1" kern="0" spc="200" dirty="0">
                <a:solidFill>
                  <a:srgbClr val="0A6E76"/>
                </a:solidFill>
                <a:latin typeface="Calibri" pitchFamily="34" charset="0"/>
                <a:ea typeface="Calibri" pitchFamily="34" charset="-122"/>
                <a:cs typeface="Calibri" pitchFamily="34" charset="-120"/>
              </a:rPr>
              <a:t>MODULE 01 · VARIANT</a:t>
            </a:r>
            <a:endParaRPr lang="en-US" sz="1050" dirty="0"/>
          </a:p>
        </p:txBody>
      </p:sp>
      <p:sp>
        <p:nvSpPr>
          <p:cNvPr id="3" name="Text 1"/>
          <p:cNvSpPr txBox="1"/>
          <p:nvPr/>
        </p:nvSpPr>
        <p:spPr>
          <a:xfrm>
            <a:off x="548640" y="512064"/>
            <a:ext cx="11091672" cy="475488"/>
          </a:xfrm>
          <a:prstGeom prst="rect">
            <a:avLst/>
          </a:prstGeom>
          <a:noFill/>
          <a:ln/>
        </p:spPr>
        <p:txBody>
          <a:bodyPr wrap="square" lIns="0" tIns="0" rIns="0" bIns="0" rtlCol="0" anchor="ctr"/>
          <a:lstStyle/>
          <a:p>
            <a:pPr marL="0" indent="0">
              <a:buNone/>
            </a:pPr>
            <a:r>
              <a:rPr lang="en-US" sz="2600" b="1" dirty="0">
                <a:solidFill>
                  <a:srgbClr val="11262B"/>
                </a:solidFill>
                <a:latin typeface="Cambria" pitchFamily="34" charset="0"/>
                <a:ea typeface="Cambria" pitchFamily="34" charset="-122"/>
                <a:cs typeface="Cambria" pitchFamily="34" charset="-120"/>
              </a:rPr>
              <a:t>Real-Time PCR Chemistries — How the Signal Is Made</a:t>
            </a:r>
            <a:endParaRPr lang="en-US" sz="2600" dirty="0"/>
          </a:p>
        </p:txBody>
      </p:sp>
      <p:sp>
        <p:nvSpPr>
          <p:cNvPr id="4" name="Text 2"/>
          <p:cNvSpPr txBox="1"/>
          <p:nvPr/>
        </p:nvSpPr>
        <p:spPr>
          <a:xfrm>
            <a:off x="548640" y="1060704"/>
            <a:ext cx="11091672" cy="384048"/>
          </a:xfrm>
          <a:prstGeom prst="rect">
            <a:avLst/>
          </a:prstGeom>
          <a:noFill/>
          <a:ln/>
        </p:spPr>
        <p:txBody>
          <a:bodyPr wrap="square" lIns="0" tIns="0" rIns="0" bIns="0" rtlCol="0" anchor="t"/>
          <a:lstStyle/>
          <a:p>
            <a:pPr marL="0" indent="0">
              <a:buNone/>
            </a:pPr>
            <a:r>
              <a:rPr lang="en-US" sz="1200" dirty="0">
                <a:solidFill>
                  <a:srgbClr val="35535A"/>
                </a:solidFill>
                <a:latin typeface="Calibri" pitchFamily="34" charset="0"/>
                <a:ea typeface="Calibri" pitchFamily="34" charset="-122"/>
                <a:cs typeface="Calibri" pitchFamily="34" charset="-120"/>
              </a:rPr>
              <a:t>Two families of reporter. Non-specific dyes report the presence of any double-stranded DNA; sequence-specific probes report only the intended amplicon. The choice governs cost, specificity and whether multiplexing is possible.</a:t>
            </a:r>
            <a:endParaRPr lang="en-US" sz="1200" dirty="0"/>
          </a:p>
        </p:txBody>
      </p:sp>
      <p:sp>
        <p:nvSpPr>
          <p:cNvPr id="5" name="Shape 3"/>
          <p:cNvSpPr/>
          <p:nvPr/>
        </p:nvSpPr>
        <p:spPr>
          <a:xfrm>
            <a:off x="548640" y="1572768"/>
            <a:ext cx="5486400" cy="2148840"/>
          </a:xfrm>
          <a:prstGeom prst="roundRect">
            <a:avLst>
              <a:gd name="adj" fmla="val 2553"/>
            </a:avLst>
          </a:prstGeom>
          <a:solidFill>
            <a:srgbClr val="DCEFEA"/>
          </a:solidFill>
          <a:ln w="9525">
            <a:solidFill>
              <a:srgbClr val="C3DBD7"/>
            </a:solidFill>
            <a:prstDash val="solid"/>
          </a:ln>
        </p:spPr>
      </p:sp>
      <p:sp>
        <p:nvSpPr>
          <p:cNvPr id="6" name="Text 4"/>
          <p:cNvSpPr txBox="1"/>
          <p:nvPr/>
        </p:nvSpPr>
        <p:spPr>
          <a:xfrm>
            <a:off x="713232" y="1691640"/>
            <a:ext cx="5157216"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A · Intercalating dye — SYBR Green I</a:t>
            </a:r>
            <a:endParaRPr lang="en-US" sz="1200" dirty="0"/>
          </a:p>
        </p:txBody>
      </p:sp>
      <p:sp>
        <p:nvSpPr>
          <p:cNvPr id="7" name="Text 5"/>
          <p:cNvSpPr txBox="1"/>
          <p:nvPr/>
        </p:nvSpPr>
        <p:spPr>
          <a:xfrm>
            <a:off x="713232" y="1975104"/>
            <a:ext cx="5157216" cy="1655064"/>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Binds the minor groove of double-stranded DNA; fluorescence rises &gt;1000-fold on binding. Free dye in solution is essentially dark.</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Signal therefore increases with total dsDNA, whatever its sequence.</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 Cheap, works with any validated primer pair, no probe design needed.</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 Reports primer-dimers and non-specific products as if they were target — so a MELT (dissociation) CURVE after the run is mandatory: a single sharp Tm peak = one product.</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 Cannot multiplex; signal also depends on amplicon length.</a:t>
            </a:r>
            <a:endParaRPr lang="en-US" sz="1050" dirty="0"/>
          </a:p>
        </p:txBody>
      </p:sp>
      <p:sp>
        <p:nvSpPr>
          <p:cNvPr id="8" name="Shape 6"/>
          <p:cNvSpPr/>
          <p:nvPr/>
        </p:nvSpPr>
        <p:spPr>
          <a:xfrm>
            <a:off x="6153912" y="1572768"/>
            <a:ext cx="5486400" cy="2148840"/>
          </a:xfrm>
          <a:prstGeom prst="roundRect">
            <a:avLst>
              <a:gd name="adj" fmla="val 2553"/>
            </a:avLst>
          </a:prstGeom>
          <a:solidFill>
            <a:srgbClr val="F2F8F7"/>
          </a:solidFill>
          <a:ln w="9525">
            <a:solidFill>
              <a:srgbClr val="C3DBD7"/>
            </a:solidFill>
            <a:prstDash val="solid"/>
          </a:ln>
        </p:spPr>
      </p:sp>
      <p:sp>
        <p:nvSpPr>
          <p:cNvPr id="9" name="Text 7"/>
          <p:cNvSpPr txBox="1"/>
          <p:nvPr/>
        </p:nvSpPr>
        <p:spPr>
          <a:xfrm>
            <a:off x="6318504" y="1691640"/>
            <a:ext cx="5157216"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B · Hydrolysis probe — TaqMan</a:t>
            </a:r>
            <a:endParaRPr lang="en-US" sz="1200" dirty="0"/>
          </a:p>
        </p:txBody>
      </p:sp>
      <p:sp>
        <p:nvSpPr>
          <p:cNvPr id="10" name="Text 8"/>
          <p:cNvSpPr txBox="1"/>
          <p:nvPr/>
        </p:nvSpPr>
        <p:spPr>
          <a:xfrm>
            <a:off x="6318504" y="1975104"/>
            <a:ext cx="5157216" cy="1655064"/>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A third oligo binds between the primers, carrying a 5′ reporter (FAM, VIC, HEX) and a 3′ quencher (TAMRA, BHQ, or a non-fluorescent MGB quencher).</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While the probe is intact, FRET quenches the reporter — no signal.</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During extension, Taq’s 5′→3′ exonuclease hydrolyses the bound probe, physically separating reporter from quencher → fluorescence.</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 Signal only from the true amplicon; different dyes allow 3–5 targets per tube (multiplex); no melt curve needed.</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 Costly; probe must be designed and validated per target.</a:t>
            </a:r>
            <a:endParaRPr lang="en-US" sz="105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48640" y="3977640"/>
          <a:ext cx="11091672" cy="914400"/>
        </p:xfrm>
        <a:graphic>
          <a:graphicData uri="http://schemas.openxmlformats.org/drawingml/2006/table">
            <a:tbl>
              <a:tblPr/>
              <a:tblGrid>
                <a:gridCol w="2148840">
                  <a:extLst>
                    <a:ext uri="{9D8B030D-6E8A-4147-A177-3AD203B41FA5}">
                      <a16:colId xmlns:a16="http://schemas.microsoft.com/office/drawing/2014/main" val="20000"/>
                    </a:ext>
                  </a:extLst>
                </a:gridCol>
                <a:gridCol w="324612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1234440">
                  <a:extLst>
                    <a:ext uri="{9D8B030D-6E8A-4147-A177-3AD203B41FA5}">
                      <a16:colId xmlns:a16="http://schemas.microsoft.com/office/drawing/2014/main" val="20003"/>
                    </a:ext>
                  </a:extLst>
                </a:gridCol>
                <a:gridCol w="1051560">
                  <a:extLst>
                    <a:ext uri="{9D8B030D-6E8A-4147-A177-3AD203B41FA5}">
                      <a16:colId xmlns:a16="http://schemas.microsoft.com/office/drawing/2014/main" val="20004"/>
                    </a:ext>
                  </a:extLst>
                </a:gridCol>
                <a:gridCol w="1124712">
                  <a:extLst>
                    <a:ext uri="{9D8B030D-6E8A-4147-A177-3AD203B41FA5}">
                      <a16:colId xmlns:a16="http://schemas.microsoft.com/office/drawing/2014/main" val="20005"/>
                    </a:ext>
                  </a:extLst>
                </a:gridCol>
              </a:tblGrid>
              <a:tr h="365760">
                <a:tc>
                  <a:txBody>
                    <a:bodyPr/>
                    <a:lstStyle/>
                    <a:p>
                      <a:pPr marL="0" indent="0" algn="l">
                        <a:buNone/>
                      </a:pPr>
                      <a:r>
                        <a:rPr lang="en-US" sz="950" b="1" dirty="0">
                          <a:solidFill>
                            <a:srgbClr val="FFFFFF"/>
                          </a:solidFill>
                          <a:latin typeface="Calibri" pitchFamily="34" charset="0"/>
                          <a:ea typeface="Calibri" pitchFamily="34" charset="-122"/>
                          <a:cs typeface="Calibri" pitchFamily="34" charset="-120"/>
                        </a:rPr>
                        <a:t>Chemistry</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950" b="1" dirty="0">
                          <a:solidFill>
                            <a:srgbClr val="FFFFFF"/>
                          </a:solidFill>
                          <a:latin typeface="Calibri" pitchFamily="34" charset="0"/>
                          <a:ea typeface="Calibri" pitchFamily="34" charset="-122"/>
                          <a:cs typeface="Calibri" pitchFamily="34" charset="-120"/>
                        </a:rPr>
                        <a:t>How signal arises</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950" b="1" dirty="0">
                          <a:solidFill>
                            <a:srgbClr val="FFFFFF"/>
                          </a:solidFill>
                          <a:latin typeface="Calibri" pitchFamily="34" charset="0"/>
                          <a:ea typeface="Calibri" pitchFamily="34" charset="-122"/>
                          <a:cs typeface="Calibri" pitchFamily="34" charset="-120"/>
                        </a:rPr>
                        <a:t>Specificity</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950" b="1" dirty="0">
                          <a:solidFill>
                            <a:srgbClr val="FFFFFF"/>
                          </a:solidFill>
                          <a:latin typeface="Calibri" pitchFamily="34" charset="0"/>
                          <a:ea typeface="Calibri" pitchFamily="34" charset="-122"/>
                          <a:cs typeface="Calibri" pitchFamily="34" charset="-120"/>
                        </a:rPr>
                        <a:t>Multiplex</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950" b="1" dirty="0">
                          <a:solidFill>
                            <a:srgbClr val="FFFFFF"/>
                          </a:solidFill>
                          <a:latin typeface="Calibri" pitchFamily="34" charset="0"/>
                          <a:ea typeface="Calibri" pitchFamily="34" charset="-122"/>
                          <a:cs typeface="Calibri" pitchFamily="34" charset="-120"/>
                        </a:rPr>
                        <a:t>Relative cost</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950" b="1" dirty="0">
                          <a:solidFill>
                            <a:srgbClr val="FFFFFF"/>
                          </a:solidFill>
                          <a:latin typeface="Calibri" pitchFamily="34" charset="0"/>
                          <a:ea typeface="Calibri" pitchFamily="34" charset="-122"/>
                          <a:cs typeface="Calibri" pitchFamily="34" charset="-120"/>
                        </a:rPr>
                        <a:t>Melt curve required</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extLst>
                  <a:ext uri="{0D108BD9-81ED-4DB2-BD59-A6C34878D82A}">
                    <a16:rowId xmlns:a16="http://schemas.microsoft.com/office/drawing/2014/main" val="10000"/>
                  </a:ext>
                </a:extLst>
              </a:tr>
              <a:tr h="365760">
                <a:tc>
                  <a:txBody>
                    <a:bodyPr/>
                    <a:lstStyle/>
                    <a:p>
                      <a:pPr marL="0" indent="0">
                        <a:buNone/>
                      </a:pPr>
                      <a:r>
                        <a:rPr lang="en-US" sz="950" b="1" dirty="0">
                          <a:solidFill>
                            <a:srgbClr val="073B39"/>
                          </a:solidFill>
                          <a:latin typeface="Calibri" pitchFamily="34" charset="0"/>
                          <a:ea typeface="Calibri" pitchFamily="34" charset="-122"/>
                          <a:cs typeface="Calibri" pitchFamily="34" charset="-120"/>
                        </a:rPr>
                        <a:t>SYBR Green I</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Intercalation into any dsDNA</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Primer-dependent only</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No</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Low</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Yes — essential</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65760">
                <a:tc>
                  <a:txBody>
                    <a:bodyPr/>
                    <a:lstStyle/>
                    <a:p>
                      <a:pPr marL="0" indent="0">
                        <a:buNone/>
                      </a:pPr>
                      <a:r>
                        <a:rPr lang="en-US" sz="950" b="1" dirty="0">
                          <a:solidFill>
                            <a:srgbClr val="073B39"/>
                          </a:solidFill>
                          <a:latin typeface="Calibri" pitchFamily="34" charset="0"/>
                          <a:ea typeface="Calibri" pitchFamily="34" charset="-122"/>
                          <a:cs typeface="Calibri" pitchFamily="34" charset="-120"/>
                        </a:rPr>
                        <a:t>TaqMan (hydrolysis)</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5′ exonuclease cleavage of the probe</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High — 3 oligos must match</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Yes (3–5 dyes)</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High</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No</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2"/>
                  </a:ext>
                </a:extLst>
              </a:tr>
              <a:tr h="365760">
                <a:tc>
                  <a:txBody>
                    <a:bodyPr/>
                    <a:lstStyle/>
                    <a:p>
                      <a:pPr marL="0" indent="0">
                        <a:buNone/>
                      </a:pPr>
                      <a:r>
                        <a:rPr lang="en-US" sz="950" b="1" dirty="0">
                          <a:solidFill>
                            <a:srgbClr val="073B39"/>
                          </a:solidFill>
                          <a:latin typeface="Calibri" pitchFamily="34" charset="0"/>
                          <a:ea typeface="Calibri" pitchFamily="34" charset="-122"/>
                          <a:cs typeface="Calibri" pitchFamily="34" charset="-120"/>
                        </a:rPr>
                        <a:t>Molecular beacon</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Stem-loop opens on hybridisation, unquenching</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High — discriminates single-base mismatch</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Yes</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High</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No</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65760">
                <a:tc>
                  <a:txBody>
                    <a:bodyPr/>
                    <a:lstStyle/>
                    <a:p>
                      <a:pPr marL="0" indent="0">
                        <a:buNone/>
                      </a:pPr>
                      <a:r>
                        <a:rPr lang="en-US" sz="950" b="1" dirty="0">
                          <a:solidFill>
                            <a:srgbClr val="073B39"/>
                          </a:solidFill>
                          <a:latin typeface="Calibri" pitchFamily="34" charset="0"/>
                          <a:ea typeface="Calibri" pitchFamily="34" charset="-122"/>
                          <a:cs typeface="Calibri" pitchFamily="34" charset="-120"/>
                        </a:rPr>
                        <a:t>Scorpion primer</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Probe tethered to the primer; unimolecular hybridisation</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High, and kinetically very fast</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Yes</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High</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No</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4"/>
                  </a:ext>
                </a:extLst>
              </a:tr>
              <a:tr h="365760">
                <a:tc>
                  <a:txBody>
                    <a:bodyPr/>
                    <a:lstStyle/>
                    <a:p>
                      <a:pPr marL="0" indent="0">
                        <a:buNone/>
                      </a:pPr>
                      <a:r>
                        <a:rPr lang="en-US" sz="950" b="1" dirty="0">
                          <a:solidFill>
                            <a:srgbClr val="073B39"/>
                          </a:solidFill>
                          <a:latin typeface="Calibri" pitchFamily="34" charset="0"/>
                          <a:ea typeface="Calibri" pitchFamily="34" charset="-122"/>
                          <a:cs typeface="Calibri" pitchFamily="34" charset="-120"/>
                        </a:rPr>
                        <a:t>FRET / hybridisation pair</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Two adjacent probes bring donor and acceptor together</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High; melt analysis for genotyping</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Limited</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High</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Optional</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11091672" cy="237744"/>
          </a:xfrm>
          <a:prstGeom prst="rect">
            <a:avLst/>
          </a:prstGeom>
          <a:noFill/>
          <a:ln/>
        </p:spPr>
        <p:txBody>
          <a:bodyPr wrap="square" lIns="0" tIns="0" rIns="0" bIns="0" rtlCol="0" anchor="ctr"/>
          <a:lstStyle/>
          <a:p>
            <a:pPr marL="0" indent="0">
              <a:buNone/>
            </a:pPr>
            <a:r>
              <a:rPr lang="en-US" sz="1050" b="1" kern="0" spc="200" dirty="0">
                <a:solidFill>
                  <a:srgbClr val="0A6E76"/>
                </a:solidFill>
                <a:latin typeface="Calibri" pitchFamily="34" charset="0"/>
                <a:ea typeface="Calibri" pitchFamily="34" charset="-122"/>
                <a:cs typeface="Calibri" pitchFamily="34" charset="-120"/>
              </a:rPr>
              <a:t>MODULE 01 · VARIANT</a:t>
            </a:r>
            <a:endParaRPr lang="en-US" sz="1050" dirty="0"/>
          </a:p>
        </p:txBody>
      </p:sp>
      <p:sp>
        <p:nvSpPr>
          <p:cNvPr id="3" name="Text 1"/>
          <p:cNvSpPr txBox="1"/>
          <p:nvPr/>
        </p:nvSpPr>
        <p:spPr>
          <a:xfrm>
            <a:off x="548640" y="512064"/>
            <a:ext cx="11091672" cy="475488"/>
          </a:xfrm>
          <a:prstGeom prst="rect">
            <a:avLst/>
          </a:prstGeom>
          <a:noFill/>
          <a:ln/>
        </p:spPr>
        <p:txBody>
          <a:bodyPr wrap="square" lIns="0" tIns="0" rIns="0" bIns="0" rtlCol="0" anchor="ctr"/>
          <a:lstStyle/>
          <a:p>
            <a:pPr marL="0" indent="0">
              <a:buNone/>
            </a:pPr>
            <a:r>
              <a:rPr lang="en-US" sz="2600" b="1" dirty="0">
                <a:solidFill>
                  <a:srgbClr val="11262B"/>
                </a:solidFill>
                <a:latin typeface="Cambria" pitchFamily="34" charset="0"/>
                <a:ea typeface="Cambria" pitchFamily="34" charset="-122"/>
                <a:cs typeface="Cambria" pitchFamily="34" charset="-120"/>
              </a:rPr>
              <a:t>Turning Ct Into a Number — Absolute and Relative Quantification</a:t>
            </a:r>
            <a:endParaRPr lang="en-US" sz="2600" dirty="0"/>
          </a:p>
        </p:txBody>
      </p:sp>
      <p:sp>
        <p:nvSpPr>
          <p:cNvPr id="4" name="Text 2"/>
          <p:cNvSpPr txBox="1"/>
          <p:nvPr/>
        </p:nvSpPr>
        <p:spPr>
          <a:xfrm>
            <a:off x="548640" y="1060704"/>
            <a:ext cx="11091672" cy="384048"/>
          </a:xfrm>
          <a:prstGeom prst="rect">
            <a:avLst/>
          </a:prstGeom>
          <a:noFill/>
          <a:ln/>
        </p:spPr>
        <p:txBody>
          <a:bodyPr wrap="square" lIns="0" tIns="0" rIns="0" bIns="0" rtlCol="0" anchor="t"/>
          <a:lstStyle/>
          <a:p>
            <a:pPr marL="0" indent="0">
              <a:buNone/>
            </a:pPr>
            <a:r>
              <a:rPr lang="en-US" sz="1200" dirty="0">
                <a:solidFill>
                  <a:srgbClr val="35535A"/>
                </a:solidFill>
                <a:latin typeface="Calibri" pitchFamily="34" charset="0"/>
                <a:ea typeface="Calibri" pitchFamily="34" charset="-122"/>
                <a:cs typeface="Calibri" pitchFamily="34" charset="-120"/>
              </a:rPr>
              <a:t>Two questions, two methods. "How many copies are in this tube?" needs a standard curve. "How much more is expressed in treated than in control?" needs only a reference gene and a calibrator sample.</a:t>
            </a:r>
            <a:endParaRPr lang="en-US" sz="1200" dirty="0"/>
          </a:p>
        </p:txBody>
      </p:sp>
      <p:graphicFrame>
        <p:nvGraphicFramePr>
          <p:cNvPr id="5" name="Chart 0"/>
          <p:cNvGraphicFramePr/>
          <p:nvPr/>
        </p:nvGraphicFramePr>
        <p:xfrm>
          <a:off x="411480" y="1600200"/>
          <a:ext cx="5029200" cy="246888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3"/>
          <p:cNvSpPr txBox="1"/>
          <p:nvPr/>
        </p:nvSpPr>
        <p:spPr>
          <a:xfrm>
            <a:off x="548640" y="4069080"/>
            <a:ext cx="4846320" cy="237744"/>
          </a:xfrm>
          <a:prstGeom prst="rect">
            <a:avLst/>
          </a:prstGeom>
          <a:noFill/>
          <a:ln/>
        </p:spPr>
        <p:txBody>
          <a:bodyPr wrap="square" lIns="0" tIns="0" rIns="0" bIns="0" rtlCol="0" anchor="ctr"/>
          <a:lstStyle/>
          <a:p>
            <a:pPr marL="0" indent="0">
              <a:buNone/>
            </a:pPr>
            <a:r>
              <a:rPr lang="en-US" sz="950" i="1" dirty="0">
                <a:solidFill>
                  <a:srgbClr val="5D7075"/>
                </a:solidFill>
                <a:latin typeface="Calibri" pitchFamily="34" charset="0"/>
                <a:ea typeface="Calibri" pitchFamily="34" charset="-122"/>
                <a:cs typeface="Calibri" pitchFamily="34" charset="-120"/>
              </a:rPr>
              <a:t>Standard curve: slope −3.32, E = 100 %, R² = 0.999</a:t>
            </a:r>
            <a:endParaRPr lang="en-US" sz="950" dirty="0"/>
          </a:p>
        </p:txBody>
      </p:sp>
      <p:sp>
        <p:nvSpPr>
          <p:cNvPr id="7" name="Shape 4"/>
          <p:cNvSpPr/>
          <p:nvPr/>
        </p:nvSpPr>
        <p:spPr>
          <a:xfrm>
            <a:off x="5669280" y="1600200"/>
            <a:ext cx="5971032" cy="2468880"/>
          </a:xfrm>
          <a:prstGeom prst="roundRect">
            <a:avLst>
              <a:gd name="adj" fmla="val 2222"/>
            </a:avLst>
          </a:prstGeom>
          <a:solidFill>
            <a:srgbClr val="DCEFEA"/>
          </a:solidFill>
          <a:ln w="9525">
            <a:solidFill>
              <a:srgbClr val="C3DBD7"/>
            </a:solidFill>
            <a:prstDash val="solid"/>
          </a:ln>
        </p:spPr>
      </p:sp>
      <p:sp>
        <p:nvSpPr>
          <p:cNvPr id="8" name="Text 5"/>
          <p:cNvSpPr txBox="1"/>
          <p:nvPr/>
        </p:nvSpPr>
        <p:spPr>
          <a:xfrm>
            <a:off x="5833872" y="1719072"/>
            <a:ext cx="5641848"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Absolute quantification — the standard curve</a:t>
            </a:r>
            <a:endParaRPr lang="en-US" sz="1200" dirty="0"/>
          </a:p>
        </p:txBody>
      </p:sp>
      <p:sp>
        <p:nvSpPr>
          <p:cNvPr id="9" name="Text 6"/>
          <p:cNvSpPr txBox="1"/>
          <p:nvPr/>
        </p:nvSpPr>
        <p:spPr>
          <a:xfrm>
            <a:off x="5833872" y="2002536"/>
            <a:ext cx="5641848" cy="1975104"/>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Run a 10-fold dilution series of a standard of known copy number (plasmid, gBlock, or in vitro transcript) alongside the unknowns.</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Plot Ct (y) against log₁₀ quantity (x): the relationship is linear across the dynamic range.</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Efficiency:  E = 10^(−1/slope) − 1.  A slope of −3.32 corresponds to exactly 100 % efficiency (perfect doubling).</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Acceptance criteria: efficiency 90–110 % (slope −3.6 to −3.1) and R² ≥ 0.98.</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Report according to the MIQE guidelines (2009) — efficiency, dynamic range, replicates and reference-gene validation must all be stated.</a:t>
            </a:r>
            <a:endParaRPr lang="en-US" sz="1050" dirty="0"/>
          </a:p>
        </p:txBody>
      </p:sp>
      <p:sp>
        <p:nvSpPr>
          <p:cNvPr id="10" name="Shape 7"/>
          <p:cNvSpPr/>
          <p:nvPr/>
        </p:nvSpPr>
        <p:spPr>
          <a:xfrm>
            <a:off x="548640" y="4370832"/>
            <a:ext cx="5486400" cy="1755648"/>
          </a:xfrm>
          <a:prstGeom prst="roundRect">
            <a:avLst>
              <a:gd name="adj" fmla="val 3125"/>
            </a:avLst>
          </a:prstGeom>
          <a:solidFill>
            <a:srgbClr val="FBEEDD"/>
          </a:solidFill>
          <a:ln w="9525">
            <a:solidFill>
              <a:srgbClr val="E9CDA6"/>
            </a:solidFill>
            <a:prstDash val="solid"/>
          </a:ln>
        </p:spPr>
      </p:sp>
      <p:sp>
        <p:nvSpPr>
          <p:cNvPr id="11" name="Text 8"/>
          <p:cNvSpPr txBox="1"/>
          <p:nvPr/>
        </p:nvSpPr>
        <p:spPr>
          <a:xfrm>
            <a:off x="713232" y="4489704"/>
            <a:ext cx="5157216" cy="237744"/>
          </a:xfrm>
          <a:prstGeom prst="rect">
            <a:avLst/>
          </a:prstGeom>
          <a:noFill/>
          <a:ln/>
        </p:spPr>
        <p:txBody>
          <a:bodyPr wrap="square" lIns="0" tIns="0" rIns="0" bIns="0" rtlCol="0" anchor="ctr"/>
          <a:lstStyle/>
          <a:p>
            <a:pPr marL="0" indent="0">
              <a:buNone/>
            </a:pPr>
            <a:r>
              <a:rPr lang="en-US" sz="1200" b="1" dirty="0">
                <a:solidFill>
                  <a:srgbClr val="C4761A"/>
                </a:solidFill>
                <a:latin typeface="Calibri" pitchFamily="34" charset="0"/>
                <a:ea typeface="Calibri" pitchFamily="34" charset="-122"/>
                <a:cs typeface="Calibri" pitchFamily="34" charset="-120"/>
              </a:rPr>
              <a:t>Relative quantification — the Livak (2−ΔΔCt) method</a:t>
            </a:r>
            <a:endParaRPr lang="en-US" sz="1200" dirty="0"/>
          </a:p>
        </p:txBody>
      </p:sp>
      <p:sp>
        <p:nvSpPr>
          <p:cNvPr id="12" name="Text 9"/>
          <p:cNvSpPr txBox="1"/>
          <p:nvPr/>
        </p:nvSpPr>
        <p:spPr>
          <a:xfrm>
            <a:off x="713232" y="4773168"/>
            <a:ext cx="5157216" cy="1261872"/>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ΔCt  =  Ct(target gene) − Ct(reference gene)   — normalises for input amount</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ΔΔCt  =  ΔCt(treated) − ΔCt(control / calibrator)</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Fold change  =  2^(−ΔΔCt)</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Valid ONLY if target and reference amplify with near-identical efficiency (slopes differing by &lt; 0.1). Where they do not, use the Pfaffl equation, which carries each gene’s own efficiency.</a:t>
            </a:r>
            <a:endParaRPr lang="en-US" sz="1050" dirty="0"/>
          </a:p>
        </p:txBody>
      </p:sp>
      <p:sp>
        <p:nvSpPr>
          <p:cNvPr id="13" name="Shape 10"/>
          <p:cNvSpPr/>
          <p:nvPr/>
        </p:nvSpPr>
        <p:spPr>
          <a:xfrm>
            <a:off x="6153912" y="4370832"/>
            <a:ext cx="5486400" cy="1755648"/>
          </a:xfrm>
          <a:prstGeom prst="roundRect">
            <a:avLst>
              <a:gd name="adj" fmla="val 3125"/>
            </a:avLst>
          </a:prstGeom>
          <a:solidFill>
            <a:srgbClr val="F2F8F7"/>
          </a:solidFill>
          <a:ln w="9525">
            <a:solidFill>
              <a:srgbClr val="C3DBD7"/>
            </a:solidFill>
            <a:prstDash val="solid"/>
          </a:ln>
        </p:spPr>
      </p:sp>
      <p:sp>
        <p:nvSpPr>
          <p:cNvPr id="14" name="Text 11"/>
          <p:cNvSpPr txBox="1"/>
          <p:nvPr/>
        </p:nvSpPr>
        <p:spPr>
          <a:xfrm>
            <a:off x="6318504" y="4489704"/>
            <a:ext cx="5157216"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Getting normalisation right</a:t>
            </a:r>
            <a:endParaRPr lang="en-US" sz="1200" dirty="0"/>
          </a:p>
        </p:txBody>
      </p:sp>
      <p:sp>
        <p:nvSpPr>
          <p:cNvPr id="15" name="Text 12"/>
          <p:cNvSpPr txBox="1"/>
          <p:nvPr/>
        </p:nvSpPr>
        <p:spPr>
          <a:xfrm>
            <a:off x="6318504" y="4773168"/>
            <a:ext cx="5157216" cy="1261872"/>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Reference (“housekeeping”) genes — GAPDH, ACTB, 18S rRNA, TBP, RPL13A — must be validated as stable in YOUR treatment; GAPDH famously changes with hypoxia and glycolytic state.</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Best practice: geometric mean of 2–3 validated reference genes (geNorm, NormFinder).</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Always run technical triplicates, a no-template and a no-RT control, and inspect the melt curve when using SYBR Green.</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11091672" cy="237744"/>
          </a:xfrm>
          <a:prstGeom prst="rect">
            <a:avLst/>
          </a:prstGeom>
          <a:noFill/>
          <a:ln/>
        </p:spPr>
        <p:txBody>
          <a:bodyPr wrap="square" lIns="0" tIns="0" rIns="0" bIns="0" rtlCol="0" anchor="ctr"/>
          <a:lstStyle/>
          <a:p>
            <a:pPr marL="0" indent="0">
              <a:buNone/>
            </a:pPr>
            <a:r>
              <a:rPr lang="en-US" sz="1050" b="1" kern="0" spc="200" dirty="0">
                <a:solidFill>
                  <a:srgbClr val="0A6E76"/>
                </a:solidFill>
                <a:latin typeface="Calibri" pitchFamily="34" charset="0"/>
                <a:ea typeface="Calibri" pitchFamily="34" charset="-122"/>
                <a:cs typeface="Calibri" pitchFamily="34" charset="-120"/>
              </a:rPr>
              <a:t>MODULE 01 · CLARIFICATION</a:t>
            </a:r>
            <a:endParaRPr lang="en-US" sz="1050" dirty="0"/>
          </a:p>
        </p:txBody>
      </p:sp>
      <p:sp>
        <p:nvSpPr>
          <p:cNvPr id="3" name="Text 1"/>
          <p:cNvSpPr txBox="1"/>
          <p:nvPr/>
        </p:nvSpPr>
        <p:spPr>
          <a:xfrm>
            <a:off x="548640" y="512064"/>
            <a:ext cx="11091672" cy="475488"/>
          </a:xfrm>
          <a:prstGeom prst="rect">
            <a:avLst/>
          </a:prstGeom>
          <a:noFill/>
          <a:ln/>
        </p:spPr>
        <p:txBody>
          <a:bodyPr wrap="square" lIns="0" tIns="0" rIns="0" bIns="0" rtlCol="0" anchor="ctr"/>
          <a:lstStyle/>
          <a:p>
            <a:pPr marL="0" indent="0">
              <a:buNone/>
            </a:pPr>
            <a:r>
              <a:rPr lang="en-US" sz="2600" b="1" dirty="0">
                <a:solidFill>
                  <a:srgbClr val="11262B"/>
                </a:solidFill>
                <a:latin typeface="Cambria" pitchFamily="34" charset="0"/>
                <a:ea typeface="Cambria" pitchFamily="34" charset="-122"/>
                <a:cs typeface="Cambria" pitchFamily="34" charset="-120"/>
              </a:rPr>
              <a:t>Untangling the Names — and Where Digital PCR Fits</a:t>
            </a:r>
            <a:endParaRPr lang="en-US" sz="2600" dirty="0"/>
          </a:p>
        </p:txBody>
      </p:sp>
      <p:sp>
        <p:nvSpPr>
          <p:cNvPr id="4" name="Text 2"/>
          <p:cNvSpPr txBox="1"/>
          <p:nvPr/>
        </p:nvSpPr>
        <p:spPr>
          <a:xfrm>
            <a:off x="548640" y="1060704"/>
            <a:ext cx="11091672" cy="384048"/>
          </a:xfrm>
          <a:prstGeom prst="rect">
            <a:avLst/>
          </a:prstGeom>
          <a:noFill/>
          <a:ln/>
        </p:spPr>
        <p:txBody>
          <a:bodyPr wrap="square" lIns="0" tIns="0" rIns="0" bIns="0" rtlCol="0" anchor="t"/>
          <a:lstStyle/>
          <a:p>
            <a:pPr marL="0" indent="0">
              <a:buNone/>
            </a:pPr>
            <a:r>
              <a:rPr lang="en-US" sz="1200" dirty="0">
                <a:solidFill>
                  <a:srgbClr val="35535A"/>
                </a:solidFill>
                <a:latin typeface="Calibri" pitchFamily="34" charset="0"/>
                <a:ea typeface="Calibri" pitchFamily="34" charset="-122"/>
                <a:cs typeface="Calibri" pitchFamily="34" charset="-120"/>
              </a:rPr>
              <a:t>The abbreviations RT-PCR, real-time PCR and qRT-PCR are constantly confused. They answer different questions and the confusion is purely one of naming, not of biology.</a:t>
            </a:r>
            <a:endParaRPr lang="en-US" sz="1200" dirty="0"/>
          </a:p>
        </p:txBody>
      </p:sp>
      <p:sp>
        <p:nvSpPr>
          <p:cNvPr id="5" name="Shape 3"/>
          <p:cNvSpPr/>
          <p:nvPr/>
        </p:nvSpPr>
        <p:spPr>
          <a:xfrm>
            <a:off x="548640" y="1572768"/>
            <a:ext cx="2567178" cy="2148840"/>
          </a:xfrm>
          <a:prstGeom prst="roundRect">
            <a:avLst>
              <a:gd name="adj" fmla="val 2553"/>
            </a:avLst>
          </a:prstGeom>
          <a:solidFill>
            <a:srgbClr val="DCEFEA"/>
          </a:solidFill>
          <a:ln w="9525">
            <a:solidFill>
              <a:srgbClr val="C3DBD7"/>
            </a:solidFill>
            <a:prstDash val="solid"/>
          </a:ln>
        </p:spPr>
      </p:sp>
      <p:sp>
        <p:nvSpPr>
          <p:cNvPr id="6" name="Text 4"/>
          <p:cNvSpPr txBox="1"/>
          <p:nvPr/>
        </p:nvSpPr>
        <p:spPr>
          <a:xfrm>
            <a:off x="713232" y="1691640"/>
            <a:ext cx="2237994"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RT-PCR</a:t>
            </a:r>
            <a:endParaRPr lang="en-US" sz="1200" dirty="0"/>
          </a:p>
        </p:txBody>
      </p:sp>
      <p:sp>
        <p:nvSpPr>
          <p:cNvPr id="7" name="Text 5"/>
          <p:cNvSpPr txBox="1"/>
          <p:nvPr/>
        </p:nvSpPr>
        <p:spPr>
          <a:xfrm>
            <a:off x="713232" y="1975104"/>
            <a:ext cx="2237994" cy="1655064"/>
          </a:xfrm>
          <a:prstGeom prst="rect">
            <a:avLst/>
          </a:prstGeom>
          <a:noFill/>
          <a:ln/>
        </p:spPr>
        <p:txBody>
          <a:bodyPr wrap="square" lIns="0" tIns="0" rIns="0" bIns="0" rtlCol="0" anchor="t"/>
          <a:lstStyle/>
          <a:p>
            <a:pPr marL="0" indent="0">
              <a:lnSpc>
                <a:spcPct val="102000"/>
              </a:lnSpc>
              <a:spcAft>
                <a:spcPts val="300"/>
              </a:spcAft>
              <a:buNone/>
            </a:pPr>
            <a:r>
              <a:rPr lang="en-US" sz="1050" dirty="0">
                <a:solidFill>
                  <a:srgbClr val="11262B"/>
                </a:solidFill>
                <a:latin typeface="Calibri" pitchFamily="34" charset="0"/>
                <a:ea typeface="Calibri" pitchFamily="34" charset="-122"/>
                <a:cs typeface="Calibri" pitchFamily="34" charset="-120"/>
              </a:rPr>
              <a:t>REVERSE TRANSCRIPTION PCR. Template = RNA. An RT step makes cDNA, then ordinary PCR. Read out at the END POINT, usually on a gel. Answers: "is this transcript present?" NOT quantitative.</a:t>
            </a:r>
            <a:endParaRPr lang="en-US" sz="1050" dirty="0"/>
          </a:p>
        </p:txBody>
      </p:sp>
      <p:sp>
        <p:nvSpPr>
          <p:cNvPr id="8" name="Shape 6"/>
          <p:cNvSpPr/>
          <p:nvPr/>
        </p:nvSpPr>
        <p:spPr>
          <a:xfrm>
            <a:off x="3390138" y="1572768"/>
            <a:ext cx="2567178" cy="2148840"/>
          </a:xfrm>
          <a:prstGeom prst="roundRect">
            <a:avLst>
              <a:gd name="adj" fmla="val 2553"/>
            </a:avLst>
          </a:prstGeom>
          <a:solidFill>
            <a:srgbClr val="F2F8F7"/>
          </a:solidFill>
          <a:ln w="9525">
            <a:solidFill>
              <a:srgbClr val="C3DBD7"/>
            </a:solidFill>
            <a:prstDash val="solid"/>
          </a:ln>
        </p:spPr>
      </p:sp>
      <p:sp>
        <p:nvSpPr>
          <p:cNvPr id="9" name="Text 7"/>
          <p:cNvSpPr txBox="1"/>
          <p:nvPr/>
        </p:nvSpPr>
        <p:spPr>
          <a:xfrm>
            <a:off x="3554730" y="1691640"/>
            <a:ext cx="2237994"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Real-time PCR = qPCR</a:t>
            </a:r>
            <a:endParaRPr lang="en-US" sz="1200" dirty="0"/>
          </a:p>
        </p:txBody>
      </p:sp>
      <p:sp>
        <p:nvSpPr>
          <p:cNvPr id="10" name="Text 8"/>
          <p:cNvSpPr txBox="1"/>
          <p:nvPr/>
        </p:nvSpPr>
        <p:spPr>
          <a:xfrm>
            <a:off x="3554730" y="1975104"/>
            <a:ext cx="2237994" cy="1655064"/>
          </a:xfrm>
          <a:prstGeom prst="rect">
            <a:avLst/>
          </a:prstGeom>
          <a:noFill/>
          <a:ln/>
        </p:spPr>
        <p:txBody>
          <a:bodyPr wrap="square" lIns="0" tIns="0" rIns="0" bIns="0" rtlCol="0" anchor="t"/>
          <a:lstStyle/>
          <a:p>
            <a:pPr marL="0" indent="0">
              <a:lnSpc>
                <a:spcPct val="102000"/>
              </a:lnSpc>
              <a:spcAft>
                <a:spcPts val="300"/>
              </a:spcAft>
              <a:buNone/>
            </a:pPr>
            <a:r>
              <a:rPr lang="en-US" sz="1050" dirty="0">
                <a:solidFill>
                  <a:srgbClr val="11262B"/>
                </a:solidFill>
                <a:latin typeface="Calibri" pitchFamily="34" charset="0"/>
                <a:ea typeface="Calibri" pitchFamily="34" charset="-122"/>
                <a:cs typeface="Calibri" pitchFamily="34" charset="-120"/>
              </a:rPr>
              <a:t>QUANTITATIVE PCR. Template = DNA. Fluorescence measured EVERY CYCLE. Answers: "how much DNA was there to start with?" Quantitative, closed-tube, no gel.</a:t>
            </a:r>
            <a:endParaRPr lang="en-US" sz="1050" dirty="0"/>
          </a:p>
        </p:txBody>
      </p:sp>
      <p:sp>
        <p:nvSpPr>
          <p:cNvPr id="11" name="Shape 9"/>
          <p:cNvSpPr/>
          <p:nvPr/>
        </p:nvSpPr>
        <p:spPr>
          <a:xfrm>
            <a:off x="6231636" y="1572768"/>
            <a:ext cx="2567178" cy="2148840"/>
          </a:xfrm>
          <a:prstGeom prst="roundRect">
            <a:avLst>
              <a:gd name="adj" fmla="val 2553"/>
            </a:avLst>
          </a:prstGeom>
          <a:solidFill>
            <a:srgbClr val="DCEFEA"/>
          </a:solidFill>
          <a:ln w="9525">
            <a:solidFill>
              <a:srgbClr val="C3DBD7"/>
            </a:solidFill>
            <a:prstDash val="solid"/>
          </a:ln>
        </p:spPr>
      </p:sp>
      <p:sp>
        <p:nvSpPr>
          <p:cNvPr id="12" name="Text 10"/>
          <p:cNvSpPr txBox="1"/>
          <p:nvPr/>
        </p:nvSpPr>
        <p:spPr>
          <a:xfrm>
            <a:off x="6396228" y="1691640"/>
            <a:ext cx="2237994"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RT-qPCR (qRT-PCR)</a:t>
            </a:r>
            <a:endParaRPr lang="en-US" sz="1200" dirty="0"/>
          </a:p>
        </p:txBody>
      </p:sp>
      <p:sp>
        <p:nvSpPr>
          <p:cNvPr id="13" name="Text 11"/>
          <p:cNvSpPr txBox="1"/>
          <p:nvPr/>
        </p:nvSpPr>
        <p:spPr>
          <a:xfrm>
            <a:off x="6396228" y="1975104"/>
            <a:ext cx="2237994" cy="1655064"/>
          </a:xfrm>
          <a:prstGeom prst="rect">
            <a:avLst/>
          </a:prstGeom>
          <a:noFill/>
          <a:ln/>
        </p:spPr>
        <p:txBody>
          <a:bodyPr wrap="square" lIns="0" tIns="0" rIns="0" bIns="0" rtlCol="0" anchor="t"/>
          <a:lstStyle/>
          <a:p>
            <a:pPr marL="0" indent="0">
              <a:lnSpc>
                <a:spcPct val="102000"/>
              </a:lnSpc>
              <a:spcAft>
                <a:spcPts val="300"/>
              </a:spcAft>
              <a:buNone/>
            </a:pPr>
            <a:r>
              <a:rPr lang="en-US" sz="1050" dirty="0">
                <a:solidFill>
                  <a:srgbClr val="11262B"/>
                </a:solidFill>
                <a:latin typeface="Calibri" pitchFamily="34" charset="0"/>
                <a:ea typeface="Calibri" pitchFamily="34" charset="-122"/>
                <a:cs typeface="Calibri" pitchFamily="34" charset="-120"/>
              </a:rPr>
              <a:t>BOTH steps combined. Template = RNA → cDNA → real-time detection. Answers: "how much of this transcript is there?" The workhorse of gene-expression analysis. MIQE prefers the spelling RT-qPCR.</a:t>
            </a:r>
            <a:endParaRPr lang="en-US" sz="1050" dirty="0"/>
          </a:p>
        </p:txBody>
      </p:sp>
      <p:sp>
        <p:nvSpPr>
          <p:cNvPr id="14" name="Shape 12"/>
          <p:cNvSpPr/>
          <p:nvPr/>
        </p:nvSpPr>
        <p:spPr>
          <a:xfrm>
            <a:off x="9073134" y="1572768"/>
            <a:ext cx="2567178" cy="2148840"/>
          </a:xfrm>
          <a:prstGeom prst="roundRect">
            <a:avLst>
              <a:gd name="adj" fmla="val 2553"/>
            </a:avLst>
          </a:prstGeom>
          <a:solidFill>
            <a:srgbClr val="F2F8F7"/>
          </a:solidFill>
          <a:ln w="9525">
            <a:solidFill>
              <a:srgbClr val="C3DBD7"/>
            </a:solidFill>
            <a:prstDash val="solid"/>
          </a:ln>
        </p:spPr>
      </p:sp>
      <p:sp>
        <p:nvSpPr>
          <p:cNvPr id="15" name="Text 13"/>
          <p:cNvSpPr txBox="1"/>
          <p:nvPr/>
        </p:nvSpPr>
        <p:spPr>
          <a:xfrm>
            <a:off x="9237726" y="1691640"/>
            <a:ext cx="2237994"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dPCR / ddPCR</a:t>
            </a:r>
            <a:endParaRPr lang="en-US" sz="1200" dirty="0"/>
          </a:p>
        </p:txBody>
      </p:sp>
      <p:sp>
        <p:nvSpPr>
          <p:cNvPr id="16" name="Text 14"/>
          <p:cNvSpPr txBox="1"/>
          <p:nvPr/>
        </p:nvSpPr>
        <p:spPr>
          <a:xfrm>
            <a:off x="9237726" y="1975104"/>
            <a:ext cx="2237994" cy="1655064"/>
          </a:xfrm>
          <a:prstGeom prst="rect">
            <a:avLst/>
          </a:prstGeom>
          <a:noFill/>
          <a:ln/>
        </p:spPr>
        <p:txBody>
          <a:bodyPr wrap="square" lIns="0" tIns="0" rIns="0" bIns="0" rtlCol="0" anchor="t"/>
          <a:lstStyle/>
          <a:p>
            <a:pPr marL="0" indent="0">
              <a:lnSpc>
                <a:spcPct val="102000"/>
              </a:lnSpc>
              <a:spcAft>
                <a:spcPts val="300"/>
              </a:spcAft>
              <a:buNone/>
            </a:pPr>
            <a:r>
              <a:rPr lang="en-US" sz="1050" dirty="0">
                <a:solidFill>
                  <a:srgbClr val="11262B"/>
                </a:solidFill>
                <a:latin typeface="Calibri" pitchFamily="34" charset="0"/>
                <a:ea typeface="Calibri" pitchFamily="34" charset="-122"/>
                <a:cs typeface="Calibri" pitchFamily="34" charset="-120"/>
              </a:rPr>
              <a:t>DIGITAL PCR. Sample partitioned into ~20,000 droplets or wells, each with 0 or 1 template. End-point +/− scoring, then Poisson statistics give ABSOLUTE copies — no standard curve at all.</a:t>
            </a:r>
            <a:endParaRPr lang="en-US" sz="105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548640" y="3913632"/>
          <a:ext cx="11091672" cy="914400"/>
        </p:xfrm>
        <a:graphic>
          <a:graphicData uri="http://schemas.openxmlformats.org/drawingml/2006/table">
            <a:tbl>
              <a:tblPr/>
              <a:tblGrid>
                <a:gridCol w="22860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834640">
                  <a:extLst>
                    <a:ext uri="{9D8B030D-6E8A-4147-A177-3AD203B41FA5}">
                      <a16:colId xmlns:a16="http://schemas.microsoft.com/office/drawing/2014/main" val="20002"/>
                    </a:ext>
                  </a:extLst>
                </a:gridCol>
                <a:gridCol w="3227832">
                  <a:extLst>
                    <a:ext uri="{9D8B030D-6E8A-4147-A177-3AD203B41FA5}">
                      <a16:colId xmlns:a16="http://schemas.microsoft.com/office/drawing/2014/main" val="20003"/>
                    </a:ext>
                  </a:extLst>
                </a:gridCol>
              </a:tblGrid>
              <a:tr h="365760">
                <a:tc>
                  <a:txBody>
                    <a:bodyPr/>
                    <a:lstStyle/>
                    <a:p>
                      <a:pPr marL="0" indent="0" algn="l">
                        <a:buNone/>
                      </a:pPr>
                      <a:r>
                        <a:rPr lang="en-US" sz="950" b="1" dirty="0">
                          <a:solidFill>
                            <a:srgbClr val="FFFFFF"/>
                          </a:solidFill>
                          <a:latin typeface="Calibri" pitchFamily="34" charset="0"/>
                          <a:ea typeface="Calibri" pitchFamily="34" charset="-122"/>
                          <a:cs typeface="Calibri" pitchFamily="34" charset="-120"/>
                        </a:rPr>
                        <a:t>Attribute</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950" b="1" dirty="0">
                          <a:solidFill>
                            <a:srgbClr val="FFFFFF"/>
                          </a:solidFill>
                          <a:latin typeface="Calibri" pitchFamily="34" charset="0"/>
                          <a:ea typeface="Calibri" pitchFamily="34" charset="-122"/>
                          <a:cs typeface="Calibri" pitchFamily="34" charset="-120"/>
                        </a:rPr>
                        <a:t>Conventional / end-point PCR</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950" b="1" dirty="0">
                          <a:solidFill>
                            <a:srgbClr val="FFFFFF"/>
                          </a:solidFill>
                          <a:latin typeface="Calibri" pitchFamily="34" charset="0"/>
                          <a:ea typeface="Calibri" pitchFamily="34" charset="-122"/>
                          <a:cs typeface="Calibri" pitchFamily="34" charset="-120"/>
                        </a:rPr>
                        <a:t>Real-time qPCR</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950" b="1" dirty="0">
                          <a:solidFill>
                            <a:srgbClr val="FFFFFF"/>
                          </a:solidFill>
                          <a:latin typeface="Calibri" pitchFamily="34" charset="0"/>
                          <a:ea typeface="Calibri" pitchFamily="34" charset="-122"/>
                          <a:cs typeface="Calibri" pitchFamily="34" charset="-120"/>
                        </a:rPr>
                        <a:t>Digital PCR (dPCR / ddPCR)</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extLst>
                  <a:ext uri="{0D108BD9-81ED-4DB2-BD59-A6C34878D82A}">
                    <a16:rowId xmlns:a16="http://schemas.microsoft.com/office/drawing/2014/main" val="10000"/>
                  </a:ext>
                </a:extLst>
              </a:tr>
              <a:tr h="365760">
                <a:tc>
                  <a:txBody>
                    <a:bodyPr/>
                    <a:lstStyle/>
                    <a:p>
                      <a:pPr marL="0" indent="0">
                        <a:buNone/>
                      </a:pPr>
                      <a:r>
                        <a:rPr lang="en-US" sz="950" b="1" dirty="0">
                          <a:solidFill>
                            <a:srgbClr val="073B39"/>
                          </a:solidFill>
                          <a:latin typeface="Calibri" pitchFamily="34" charset="0"/>
                          <a:ea typeface="Calibri" pitchFamily="34" charset="-122"/>
                          <a:cs typeface="Calibri" pitchFamily="34" charset="-120"/>
                        </a:rPr>
                        <a:t>Reaction volume</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One bulk reaction</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One bulk reaction</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Partitioned into 20,000–10⁶ nanolitre compartments</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65760">
                <a:tc>
                  <a:txBody>
                    <a:bodyPr/>
                    <a:lstStyle/>
                    <a:p>
                      <a:pPr marL="0" indent="0">
                        <a:buNone/>
                      </a:pPr>
                      <a:r>
                        <a:rPr lang="en-US" sz="950" b="1" dirty="0">
                          <a:solidFill>
                            <a:srgbClr val="073B39"/>
                          </a:solidFill>
                          <a:latin typeface="Calibri" pitchFamily="34" charset="0"/>
                          <a:ea typeface="Calibri" pitchFamily="34" charset="-122"/>
                          <a:cs typeface="Calibri" pitchFamily="34" charset="-120"/>
                        </a:rPr>
                        <a:t>When is signal read</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Only after cycling, on a gel</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Every cycle, during the exponential phase</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Once, at end point — each partition scored positive or negative</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2"/>
                  </a:ext>
                </a:extLst>
              </a:tr>
              <a:tr h="365760">
                <a:tc>
                  <a:txBody>
                    <a:bodyPr/>
                    <a:lstStyle/>
                    <a:p>
                      <a:pPr marL="0" indent="0">
                        <a:buNone/>
                      </a:pPr>
                      <a:r>
                        <a:rPr lang="en-US" sz="950" b="1" dirty="0">
                          <a:solidFill>
                            <a:srgbClr val="073B39"/>
                          </a:solidFill>
                          <a:latin typeface="Calibri" pitchFamily="34" charset="0"/>
                          <a:ea typeface="Calibri" pitchFamily="34" charset="-122"/>
                          <a:cs typeface="Calibri" pitchFamily="34" charset="-120"/>
                        </a:rPr>
                        <a:t>Quantification</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None (plateau erases differences)</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Relative, or absolute against a standard curve</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Absolute, from the fraction of negative partitions via Poisson statistics</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65760">
                <a:tc>
                  <a:txBody>
                    <a:bodyPr/>
                    <a:lstStyle/>
                    <a:p>
                      <a:pPr marL="0" indent="0">
                        <a:buNone/>
                      </a:pPr>
                      <a:r>
                        <a:rPr lang="en-US" sz="950" b="1" dirty="0">
                          <a:solidFill>
                            <a:srgbClr val="073B39"/>
                          </a:solidFill>
                          <a:latin typeface="Calibri" pitchFamily="34" charset="0"/>
                          <a:ea typeface="Calibri" pitchFamily="34" charset="-122"/>
                          <a:cs typeface="Calibri" pitchFamily="34" charset="-120"/>
                        </a:rPr>
                        <a:t>Standard curve needed</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n/a</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Yes, for absolute quantification</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No — its principal advantage</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4"/>
                  </a:ext>
                </a:extLst>
              </a:tr>
              <a:tr h="365760">
                <a:tc>
                  <a:txBody>
                    <a:bodyPr/>
                    <a:lstStyle/>
                    <a:p>
                      <a:pPr marL="0" indent="0">
                        <a:buNone/>
                      </a:pPr>
                      <a:r>
                        <a:rPr lang="en-US" sz="950" b="1" dirty="0">
                          <a:solidFill>
                            <a:srgbClr val="073B39"/>
                          </a:solidFill>
                          <a:latin typeface="Calibri" pitchFamily="34" charset="0"/>
                          <a:ea typeface="Calibri" pitchFamily="34" charset="-122"/>
                          <a:cs typeface="Calibri" pitchFamily="34" charset="-120"/>
                        </a:rPr>
                        <a:t>Tolerance to inhibitors / efficiency loss</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Poor</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Moderate — efficiency changes bias the result</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High — end-point scoring is insensitive to modest efficiency loss</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65760">
                <a:tc>
                  <a:txBody>
                    <a:bodyPr/>
                    <a:lstStyle/>
                    <a:p>
                      <a:pPr marL="0" indent="0">
                        <a:buNone/>
                      </a:pPr>
                      <a:r>
                        <a:rPr lang="en-US" sz="950" b="1" dirty="0">
                          <a:solidFill>
                            <a:srgbClr val="073B39"/>
                          </a:solidFill>
                          <a:latin typeface="Calibri" pitchFamily="34" charset="0"/>
                          <a:ea typeface="Calibri" pitchFamily="34" charset="-122"/>
                          <a:cs typeface="Calibri" pitchFamily="34" charset="-120"/>
                        </a:rPr>
                        <a:t>Best suited to</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Presence/absence, cloning, genotyping, screening</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Expression profiling, viral load, pathogen detection, SNP assays</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50" dirty="0">
                          <a:solidFill>
                            <a:srgbClr val="11262B"/>
                          </a:solidFill>
                          <a:latin typeface="Calibri" pitchFamily="34" charset="0"/>
                          <a:ea typeface="Calibri" pitchFamily="34" charset="-122"/>
                          <a:cs typeface="Calibri" pitchFamily="34" charset="-120"/>
                        </a:rPr>
                        <a:t>Rare-allele and low-frequency mutation detection, copy-number variation, NGS library quantification, liquid biopsy</a:t>
                      </a:r>
                      <a:endParaRPr lang="en-US" sz="9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11091672" cy="237744"/>
          </a:xfrm>
          <a:prstGeom prst="rect">
            <a:avLst/>
          </a:prstGeom>
          <a:noFill/>
          <a:ln/>
        </p:spPr>
        <p:txBody>
          <a:bodyPr wrap="square" lIns="0" tIns="0" rIns="0" bIns="0" rtlCol="0" anchor="ctr"/>
          <a:lstStyle/>
          <a:p>
            <a:pPr marL="0" indent="0">
              <a:buNone/>
            </a:pPr>
            <a:r>
              <a:rPr lang="en-US" sz="1050" b="1" kern="0" spc="200" dirty="0">
                <a:solidFill>
                  <a:srgbClr val="0A6E76"/>
                </a:solidFill>
                <a:latin typeface="Calibri" pitchFamily="34" charset="0"/>
                <a:ea typeface="Calibri" pitchFamily="34" charset="-122"/>
                <a:cs typeface="Calibri" pitchFamily="34" charset="-120"/>
              </a:rPr>
              <a:t>MODULE 01 · SUMMARY</a:t>
            </a:r>
            <a:endParaRPr lang="en-US" sz="1050" dirty="0"/>
          </a:p>
        </p:txBody>
      </p:sp>
      <p:sp>
        <p:nvSpPr>
          <p:cNvPr id="3" name="Text 1"/>
          <p:cNvSpPr txBox="1"/>
          <p:nvPr/>
        </p:nvSpPr>
        <p:spPr>
          <a:xfrm>
            <a:off x="548640" y="512064"/>
            <a:ext cx="11091672" cy="475488"/>
          </a:xfrm>
          <a:prstGeom prst="rect">
            <a:avLst/>
          </a:prstGeom>
          <a:noFill/>
          <a:ln/>
        </p:spPr>
        <p:txBody>
          <a:bodyPr wrap="square" lIns="0" tIns="0" rIns="0" bIns="0" rtlCol="0" anchor="ctr"/>
          <a:lstStyle/>
          <a:p>
            <a:pPr marL="0" indent="0">
              <a:buNone/>
            </a:pPr>
            <a:r>
              <a:rPr lang="en-US" sz="2600" b="1" dirty="0">
                <a:solidFill>
                  <a:srgbClr val="11262B"/>
                </a:solidFill>
                <a:latin typeface="Cambria" pitchFamily="34" charset="0"/>
                <a:ea typeface="Cambria" pitchFamily="34" charset="-122"/>
                <a:cs typeface="Cambria" pitchFamily="34" charset="-120"/>
              </a:rPr>
              <a:t>Master Comparison — All PCR Formats Side by Side</a:t>
            </a:r>
            <a:endParaRPr lang="en-US" sz="26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502920" y="1234440"/>
          <a:ext cx="11183112" cy="914400"/>
        </p:xfrm>
        <a:graphic>
          <a:graphicData uri="http://schemas.openxmlformats.org/drawingml/2006/table">
            <a:tbl>
              <a:tblPr/>
              <a:tblGrid>
                <a:gridCol w="1783080">
                  <a:extLst>
                    <a:ext uri="{9D8B030D-6E8A-4147-A177-3AD203B41FA5}">
                      <a16:colId xmlns:a16="http://schemas.microsoft.com/office/drawing/2014/main" val="20000"/>
                    </a:ext>
                  </a:extLst>
                </a:gridCol>
                <a:gridCol w="960120">
                  <a:extLst>
                    <a:ext uri="{9D8B030D-6E8A-4147-A177-3AD203B41FA5}">
                      <a16:colId xmlns:a16="http://schemas.microsoft.com/office/drawing/2014/main" val="20001"/>
                    </a:ext>
                  </a:extLst>
                </a:gridCol>
                <a:gridCol w="2834640">
                  <a:extLst>
                    <a:ext uri="{9D8B030D-6E8A-4147-A177-3AD203B41FA5}">
                      <a16:colId xmlns:a16="http://schemas.microsoft.com/office/drawing/2014/main" val="20002"/>
                    </a:ext>
                  </a:extLst>
                </a:gridCol>
                <a:gridCol w="1143000">
                  <a:extLst>
                    <a:ext uri="{9D8B030D-6E8A-4147-A177-3AD203B41FA5}">
                      <a16:colId xmlns:a16="http://schemas.microsoft.com/office/drawing/2014/main" val="20003"/>
                    </a:ext>
                  </a:extLst>
                </a:gridCol>
                <a:gridCol w="2331720">
                  <a:extLst>
                    <a:ext uri="{9D8B030D-6E8A-4147-A177-3AD203B41FA5}">
                      <a16:colId xmlns:a16="http://schemas.microsoft.com/office/drawing/2014/main" val="20004"/>
                    </a:ext>
                  </a:extLst>
                </a:gridCol>
                <a:gridCol w="2130552">
                  <a:extLst>
                    <a:ext uri="{9D8B030D-6E8A-4147-A177-3AD203B41FA5}">
                      <a16:colId xmlns:a16="http://schemas.microsoft.com/office/drawing/2014/main" val="20005"/>
                    </a:ext>
                  </a:extLst>
                </a:gridCol>
              </a:tblGrid>
              <a:tr h="502920">
                <a:tc>
                  <a:txBody>
                    <a:bodyPr/>
                    <a:lstStyle/>
                    <a:p>
                      <a:pPr marL="0" indent="0" algn="l">
                        <a:buNone/>
                      </a:pPr>
                      <a:r>
                        <a:rPr lang="en-US" sz="900" b="1" dirty="0">
                          <a:solidFill>
                            <a:srgbClr val="FFFFFF"/>
                          </a:solidFill>
                          <a:latin typeface="Calibri" pitchFamily="34" charset="0"/>
                          <a:ea typeface="Calibri" pitchFamily="34" charset="-122"/>
                          <a:cs typeface="Calibri" pitchFamily="34" charset="-120"/>
                        </a:rPr>
                        <a:t>Format</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900" b="1" dirty="0">
                          <a:solidFill>
                            <a:srgbClr val="FFFFFF"/>
                          </a:solidFill>
                          <a:latin typeface="Calibri" pitchFamily="34" charset="0"/>
                          <a:ea typeface="Calibri" pitchFamily="34" charset="-122"/>
                          <a:cs typeface="Calibri" pitchFamily="34" charset="-120"/>
                        </a:rPr>
                        <a:t>Template</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900" b="1" dirty="0">
                          <a:solidFill>
                            <a:srgbClr val="FFFFFF"/>
                          </a:solidFill>
                          <a:latin typeface="Calibri" pitchFamily="34" charset="0"/>
                          <a:ea typeface="Calibri" pitchFamily="34" charset="-122"/>
                          <a:cs typeface="Calibri" pitchFamily="34" charset="-120"/>
                        </a:rPr>
                        <a:t>Primers / detection</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900" b="1" dirty="0">
                          <a:solidFill>
                            <a:srgbClr val="FFFFFF"/>
                          </a:solidFill>
                          <a:latin typeface="Calibri" pitchFamily="34" charset="0"/>
                          <a:ea typeface="Calibri" pitchFamily="34" charset="-122"/>
                          <a:cs typeface="Calibri" pitchFamily="34" charset="-120"/>
                        </a:rPr>
                        <a:t>Quantitative?</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900" b="1" dirty="0">
                          <a:solidFill>
                            <a:srgbClr val="FFFFFF"/>
                          </a:solidFill>
                          <a:latin typeface="Calibri" pitchFamily="34" charset="0"/>
                          <a:ea typeface="Calibri" pitchFamily="34" charset="-122"/>
                          <a:cs typeface="Calibri" pitchFamily="34" charset="-120"/>
                        </a:rPr>
                        <a:t>Principal strength</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900" b="1" dirty="0">
                          <a:solidFill>
                            <a:srgbClr val="FFFFFF"/>
                          </a:solidFill>
                          <a:latin typeface="Calibri" pitchFamily="34" charset="0"/>
                          <a:ea typeface="Calibri" pitchFamily="34" charset="-122"/>
                          <a:cs typeface="Calibri" pitchFamily="34" charset="-120"/>
                        </a:rPr>
                        <a:t>Principal limitation</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extLst>
                  <a:ext uri="{0D108BD9-81ED-4DB2-BD59-A6C34878D82A}">
                    <a16:rowId xmlns:a16="http://schemas.microsoft.com/office/drawing/2014/main" val="10000"/>
                  </a:ext>
                </a:extLst>
              </a:tr>
              <a:tr h="502920">
                <a:tc>
                  <a:txBody>
                    <a:bodyPr/>
                    <a:lstStyle/>
                    <a:p>
                      <a:pPr marL="0" indent="0">
                        <a:buNone/>
                      </a:pPr>
                      <a:r>
                        <a:rPr lang="en-US" sz="900" b="1" dirty="0">
                          <a:solidFill>
                            <a:srgbClr val="073B39"/>
                          </a:solidFill>
                          <a:latin typeface="Calibri" pitchFamily="34" charset="0"/>
                          <a:ea typeface="Calibri" pitchFamily="34" charset="-122"/>
                          <a:cs typeface="Calibri" pitchFamily="34" charset="-120"/>
                        </a:rPr>
                        <a:t>Conventional PCR</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DNA</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One primer pair; agarose gel at end point</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No</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Simple, cheap, universal; the reference format</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Plateau destroys quantitative information; gel handling</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02920">
                <a:tc>
                  <a:txBody>
                    <a:bodyPr/>
                    <a:lstStyle/>
                    <a:p>
                      <a:pPr marL="0" indent="0">
                        <a:buNone/>
                      </a:pPr>
                      <a:r>
                        <a:rPr lang="en-US" sz="900" b="1" dirty="0">
                          <a:solidFill>
                            <a:srgbClr val="073B39"/>
                          </a:solidFill>
                          <a:latin typeface="Calibri" pitchFamily="34" charset="0"/>
                          <a:ea typeface="Calibri" pitchFamily="34" charset="-122"/>
                          <a:cs typeface="Calibri" pitchFamily="34" charset="-120"/>
                        </a:rPr>
                        <a:t>Hot-start PCR</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DNA</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One pair; polymerase blocked until 95 °C</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No</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Removes mispriming and primer-dimer formed at set-up</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Costlier enzyme; needs a long activation step</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2"/>
                  </a:ext>
                </a:extLst>
              </a:tr>
              <a:tr h="502920">
                <a:tc>
                  <a:txBody>
                    <a:bodyPr/>
                    <a:lstStyle/>
                    <a:p>
                      <a:pPr marL="0" indent="0">
                        <a:buNone/>
                      </a:pPr>
                      <a:r>
                        <a:rPr lang="en-US" sz="900" b="1" dirty="0">
                          <a:solidFill>
                            <a:srgbClr val="073B39"/>
                          </a:solidFill>
                          <a:latin typeface="Calibri" pitchFamily="34" charset="0"/>
                          <a:ea typeface="Calibri" pitchFamily="34" charset="-122"/>
                          <a:cs typeface="Calibri" pitchFamily="34" charset="-120"/>
                        </a:rPr>
                        <a:t>Nested PCR</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DNA</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Two pairs used sequentially (outer then inner)</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No</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Highest sensitivity and specificity; rescues low-copy, degraded targets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Severe carry-over contamination risk; two rounds of work</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02920">
                <a:tc>
                  <a:txBody>
                    <a:bodyPr/>
                    <a:lstStyle/>
                    <a:p>
                      <a:pPr marL="0" indent="0">
                        <a:buNone/>
                      </a:pPr>
                      <a:r>
                        <a:rPr lang="en-US" sz="900" b="1" dirty="0">
                          <a:solidFill>
                            <a:srgbClr val="073B39"/>
                          </a:solidFill>
                          <a:latin typeface="Calibri" pitchFamily="34" charset="0"/>
                          <a:ea typeface="Calibri" pitchFamily="34" charset="-122"/>
                          <a:cs typeface="Calibri" pitchFamily="34" charset="-120"/>
                        </a:rPr>
                        <a:t>Multiplex PCR</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DNA</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Several primer pairs in one tube; sized on a gel or by dye</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No</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Several targets, one reaction — saves sample and time</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Difficult to balance; primer cross-interaction; competition</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4"/>
                  </a:ext>
                </a:extLst>
              </a:tr>
              <a:tr h="502920">
                <a:tc>
                  <a:txBody>
                    <a:bodyPr/>
                    <a:lstStyle/>
                    <a:p>
                      <a:pPr marL="0" indent="0">
                        <a:buNone/>
                      </a:pPr>
                      <a:r>
                        <a:rPr lang="en-US" sz="900" b="1" dirty="0">
                          <a:solidFill>
                            <a:srgbClr val="073B39"/>
                          </a:solidFill>
                          <a:latin typeface="Calibri" pitchFamily="34" charset="0"/>
                          <a:ea typeface="Calibri" pitchFamily="34" charset="-122"/>
                          <a:cs typeface="Calibri" pitchFamily="34" charset="-120"/>
                        </a:rPr>
                        <a:t>RT-PCR</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RNA</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RT step, then one pair; end-point read-out</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No (semi at best)</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Detects transcripts and RNA-virus genomes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Needs intact RNA; no-RT control essential; not quantitative</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02920">
                <a:tc>
                  <a:txBody>
                    <a:bodyPr/>
                    <a:lstStyle/>
                    <a:p>
                      <a:pPr marL="0" indent="0">
                        <a:buNone/>
                      </a:pPr>
                      <a:r>
                        <a:rPr lang="en-US" sz="900" b="1" dirty="0">
                          <a:solidFill>
                            <a:srgbClr val="073B39"/>
                          </a:solidFill>
                          <a:latin typeface="Calibri" pitchFamily="34" charset="0"/>
                          <a:ea typeface="Calibri" pitchFamily="34" charset="-122"/>
                          <a:cs typeface="Calibri" pitchFamily="34" charset="-120"/>
                        </a:rPr>
                        <a:t>Real-time PCR (qPCR)</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DNA</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SYBR Green or a labelled probe; read every cycle</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Yes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Wide dynamic range, closed tube, high throughput, no gel</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Instrument cost; efficiency must be validated; amplicon size limited</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6"/>
                  </a:ext>
                </a:extLst>
              </a:tr>
              <a:tr h="502920">
                <a:tc>
                  <a:txBody>
                    <a:bodyPr/>
                    <a:lstStyle/>
                    <a:p>
                      <a:pPr marL="0" indent="0">
                        <a:buNone/>
                      </a:pPr>
                      <a:r>
                        <a:rPr lang="en-US" sz="900" b="1" dirty="0">
                          <a:solidFill>
                            <a:srgbClr val="073B39"/>
                          </a:solidFill>
                          <a:latin typeface="Calibri" pitchFamily="34" charset="0"/>
                          <a:ea typeface="Calibri" pitchFamily="34" charset="-122"/>
                          <a:cs typeface="Calibri" pitchFamily="34" charset="-120"/>
                        </a:rPr>
                        <a:t>RT-qPCR</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RNA</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RT step + real-time detection</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Yes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Standard method for gene-expression quantification</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Combines the error sources of both steps; normalisation critical</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502920">
                <a:tc>
                  <a:txBody>
                    <a:bodyPr/>
                    <a:lstStyle/>
                    <a:p>
                      <a:pPr marL="0" indent="0">
                        <a:buNone/>
                      </a:pPr>
                      <a:r>
                        <a:rPr lang="en-US" sz="900" b="1" dirty="0">
                          <a:solidFill>
                            <a:srgbClr val="073B39"/>
                          </a:solidFill>
                          <a:latin typeface="Calibri" pitchFamily="34" charset="0"/>
                          <a:ea typeface="Calibri" pitchFamily="34" charset="-122"/>
                          <a:cs typeface="Calibri" pitchFamily="34" charset="-120"/>
                        </a:rPr>
                        <a:t>Digital PCR</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DNA or cDNA</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Partitioned end-point scoring + Poisson statistics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Yes — absolute</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No standard curve; superb precision for rare targets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Expensive; narrow dynamic range per run; lower throughput</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8"/>
                  </a:ext>
                </a:extLst>
              </a:tr>
              <a:tr h="502920">
                <a:tc>
                  <a:txBody>
                    <a:bodyPr/>
                    <a:lstStyle/>
                    <a:p>
                      <a:pPr marL="0" indent="0">
                        <a:buNone/>
                      </a:pPr>
                      <a:r>
                        <a:rPr lang="en-US" sz="900" b="1" dirty="0">
                          <a:solidFill>
                            <a:srgbClr val="073B39"/>
                          </a:solidFill>
                          <a:latin typeface="Calibri" pitchFamily="34" charset="0"/>
                          <a:ea typeface="Calibri" pitchFamily="34" charset="-122"/>
                          <a:cs typeface="Calibri" pitchFamily="34" charset="-120"/>
                        </a:rPr>
                        <a:t>Other notable variants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DNA</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Inverse (unknown flanks) · Touchdown (falling Ta) · Colony · AS-PCR / ARMS (SNPs) · LAMP (isothermal)</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Each solves one specific structural problem</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Each also inherits the limits of the parent format</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73B39"/>
        </a:solidFill>
        <a:effectLst/>
      </p:bgPr>
    </p:bg>
    <p:spTree>
      <p:nvGrpSpPr>
        <p:cNvPr id="1" name=""/>
        <p:cNvGrpSpPr/>
        <p:nvPr/>
      </p:nvGrpSpPr>
      <p:grpSpPr>
        <a:xfrm>
          <a:off x="0" y="0"/>
          <a:ext cx="0" cy="0"/>
          <a:chOff x="0" y="0"/>
          <a:chExt cx="0" cy="0"/>
        </a:xfrm>
      </p:grpSpPr>
      <p:sp>
        <p:nvSpPr>
          <p:cNvPr id="2" name="Text 0"/>
          <p:cNvSpPr txBox="1"/>
          <p:nvPr/>
        </p:nvSpPr>
        <p:spPr>
          <a:xfrm>
            <a:off x="685800" y="960120"/>
            <a:ext cx="2011680" cy="1371600"/>
          </a:xfrm>
          <a:prstGeom prst="rect">
            <a:avLst/>
          </a:prstGeom>
          <a:noFill/>
          <a:ln/>
        </p:spPr>
        <p:txBody>
          <a:bodyPr wrap="square" lIns="0" tIns="0" rIns="0" bIns="0" rtlCol="0" anchor="ctr"/>
          <a:lstStyle/>
          <a:p>
            <a:pPr marL="0" indent="0">
              <a:buNone/>
            </a:pPr>
            <a:r>
              <a:rPr lang="en-US" sz="8400" b="1" dirty="0">
                <a:solidFill>
                  <a:srgbClr val="00A896"/>
                </a:solidFill>
                <a:latin typeface="Cambria" pitchFamily="34" charset="0"/>
                <a:ea typeface="Cambria" pitchFamily="34" charset="-122"/>
                <a:cs typeface="Cambria" pitchFamily="34" charset="-120"/>
              </a:rPr>
              <a:t>02</a:t>
            </a:r>
            <a:endParaRPr lang="en-US" sz="8400" dirty="0"/>
          </a:p>
        </p:txBody>
      </p:sp>
      <p:sp>
        <p:nvSpPr>
          <p:cNvPr id="3" name="Text 1"/>
          <p:cNvSpPr txBox="1"/>
          <p:nvPr/>
        </p:nvSpPr>
        <p:spPr>
          <a:xfrm>
            <a:off x="685800" y="2423160"/>
            <a:ext cx="5852160" cy="1371600"/>
          </a:xfrm>
          <a:prstGeom prst="rect">
            <a:avLst/>
          </a:prstGeom>
          <a:noFill/>
          <a:ln/>
        </p:spPr>
        <p:txBody>
          <a:bodyPr wrap="square" lIns="0" tIns="0" rIns="0" bIns="0" rtlCol="0" anchor="t"/>
          <a:lstStyle/>
          <a:p>
            <a:pPr marL="0" indent="0">
              <a:lnSpc>
                <a:spcPct val="105000"/>
              </a:lnSpc>
              <a:buNone/>
            </a:pPr>
            <a:r>
              <a:rPr lang="en-US" sz="3600" b="1" dirty="0">
                <a:solidFill>
                  <a:srgbClr val="FFFFFF"/>
                </a:solidFill>
                <a:latin typeface="Cambria" pitchFamily="34" charset="0"/>
                <a:ea typeface="Cambria" pitchFamily="34" charset="-122"/>
                <a:cs typeface="Cambria" pitchFamily="34" charset="-120"/>
              </a:rPr>
              <a:t>Electrophoresis</a:t>
            </a:r>
            <a:endParaRPr lang="en-US" sz="3600" dirty="0"/>
          </a:p>
        </p:txBody>
      </p:sp>
      <p:sp>
        <p:nvSpPr>
          <p:cNvPr id="4" name="Text 2"/>
          <p:cNvSpPr txBox="1"/>
          <p:nvPr/>
        </p:nvSpPr>
        <p:spPr>
          <a:xfrm>
            <a:off x="713232" y="3977640"/>
            <a:ext cx="5669280" cy="1005840"/>
          </a:xfrm>
          <a:prstGeom prst="rect">
            <a:avLst/>
          </a:prstGeom>
          <a:noFill/>
          <a:ln/>
        </p:spPr>
        <p:txBody>
          <a:bodyPr wrap="square" lIns="0" tIns="0" rIns="0" bIns="0" rtlCol="0" anchor="t"/>
          <a:lstStyle/>
          <a:p>
            <a:pPr marL="0" indent="0">
              <a:buNone/>
            </a:pPr>
            <a:r>
              <a:rPr lang="en-US" sz="1300" dirty="0">
                <a:solidFill>
                  <a:srgbClr val="DCEFEA"/>
                </a:solidFill>
                <a:latin typeface="Calibri" pitchFamily="34" charset="0"/>
                <a:ea typeface="Calibri" pitchFamily="34" charset="-122"/>
                <a:cs typeface="Calibri" pitchFamily="34" charset="-120"/>
              </a:rPr>
              <a:t>The migration of charged molecules through a supporting medium under an applied electric field — the universal read-out step of molecular biology.</a:t>
            </a:r>
            <a:endParaRPr lang="en-US" sz="1300" dirty="0"/>
          </a:p>
        </p:txBody>
      </p:sp>
      <p:sp>
        <p:nvSpPr>
          <p:cNvPr id="5" name="Shape 3"/>
          <p:cNvSpPr/>
          <p:nvPr/>
        </p:nvSpPr>
        <p:spPr>
          <a:xfrm>
            <a:off x="7040880" y="1636776"/>
            <a:ext cx="292608" cy="292608"/>
          </a:xfrm>
          <a:prstGeom prst="ellipse">
            <a:avLst/>
          </a:prstGeom>
          <a:solidFill>
            <a:srgbClr val="00A896"/>
          </a:solidFill>
          <a:ln w="6350">
            <a:solidFill>
              <a:srgbClr val="00A896"/>
            </a:solidFill>
            <a:prstDash val="solid"/>
          </a:ln>
        </p:spPr>
      </p:sp>
      <p:sp>
        <p:nvSpPr>
          <p:cNvPr id="6" name="Text 4"/>
          <p:cNvSpPr txBox="1"/>
          <p:nvPr/>
        </p:nvSpPr>
        <p:spPr>
          <a:xfrm>
            <a:off x="7040880" y="1636776"/>
            <a:ext cx="292608" cy="292608"/>
          </a:xfrm>
          <a:prstGeom prst="rect">
            <a:avLst/>
          </a:prstGeom>
          <a:noFill/>
          <a:ln/>
        </p:spPr>
        <p:txBody>
          <a:bodyPr wrap="square" lIns="0" tIns="0" rIns="0" bIns="0" rtlCol="0" anchor="ctr"/>
          <a:lstStyle/>
          <a:p>
            <a:pPr marL="0" indent="0" algn="ctr">
              <a:buNone/>
            </a:pPr>
            <a:r>
              <a:rPr lang="en-US" sz="1100" b="1" dirty="0">
                <a:solidFill>
                  <a:srgbClr val="073B39"/>
                </a:solidFill>
                <a:latin typeface="Calibri" pitchFamily="34" charset="0"/>
                <a:ea typeface="Calibri" pitchFamily="34" charset="-122"/>
                <a:cs typeface="Calibri" pitchFamily="34" charset="-120"/>
              </a:rPr>
              <a:t>1</a:t>
            </a:r>
            <a:endParaRPr lang="en-US" sz="1100" dirty="0"/>
          </a:p>
        </p:txBody>
      </p:sp>
      <p:sp>
        <p:nvSpPr>
          <p:cNvPr id="7" name="Text 5"/>
          <p:cNvSpPr txBox="1"/>
          <p:nvPr/>
        </p:nvSpPr>
        <p:spPr>
          <a:xfrm>
            <a:off x="7479792" y="1600200"/>
            <a:ext cx="4041648" cy="658368"/>
          </a:xfrm>
          <a:prstGeom prst="rect">
            <a:avLst/>
          </a:prstGeom>
          <a:noFill/>
          <a:ln/>
        </p:spPr>
        <p:txBody>
          <a:bodyPr wrap="square" lIns="0" tIns="0" rIns="0" bIns="0" rtlCol="0" anchor="ctr"/>
          <a:lstStyle/>
          <a:p>
            <a:pPr marL="0" indent="0">
              <a:buNone/>
            </a:pPr>
            <a:r>
              <a:rPr lang="en-US" sz="1250" dirty="0">
                <a:solidFill>
                  <a:srgbClr val="FFFFFF"/>
                </a:solidFill>
                <a:latin typeface="Calibri" pitchFamily="34" charset="0"/>
                <a:ea typeface="Calibri" pitchFamily="34" charset="-122"/>
                <a:cs typeface="Calibri" pitchFamily="34" charset="-120"/>
              </a:rPr>
              <a:t>Physical principles — mobility, field strength, Joule heating</a:t>
            </a:r>
            <a:endParaRPr lang="en-US" sz="1250" dirty="0"/>
          </a:p>
        </p:txBody>
      </p:sp>
      <p:sp>
        <p:nvSpPr>
          <p:cNvPr id="8" name="Shape 6"/>
          <p:cNvSpPr/>
          <p:nvPr/>
        </p:nvSpPr>
        <p:spPr>
          <a:xfrm>
            <a:off x="7040880" y="2386584"/>
            <a:ext cx="292608" cy="292608"/>
          </a:xfrm>
          <a:prstGeom prst="ellipse">
            <a:avLst/>
          </a:prstGeom>
          <a:solidFill>
            <a:srgbClr val="00A896"/>
          </a:solidFill>
          <a:ln w="6350">
            <a:solidFill>
              <a:srgbClr val="00A896"/>
            </a:solidFill>
            <a:prstDash val="solid"/>
          </a:ln>
        </p:spPr>
      </p:sp>
      <p:sp>
        <p:nvSpPr>
          <p:cNvPr id="9" name="Text 7"/>
          <p:cNvSpPr txBox="1"/>
          <p:nvPr/>
        </p:nvSpPr>
        <p:spPr>
          <a:xfrm>
            <a:off x="7040880" y="2386584"/>
            <a:ext cx="292608" cy="292608"/>
          </a:xfrm>
          <a:prstGeom prst="rect">
            <a:avLst/>
          </a:prstGeom>
          <a:noFill/>
          <a:ln/>
        </p:spPr>
        <p:txBody>
          <a:bodyPr wrap="square" lIns="0" tIns="0" rIns="0" bIns="0" rtlCol="0" anchor="ctr"/>
          <a:lstStyle/>
          <a:p>
            <a:pPr marL="0" indent="0" algn="ctr">
              <a:buNone/>
            </a:pPr>
            <a:r>
              <a:rPr lang="en-US" sz="1100" b="1" dirty="0">
                <a:solidFill>
                  <a:srgbClr val="073B39"/>
                </a:solidFill>
                <a:latin typeface="Calibri" pitchFamily="34" charset="0"/>
                <a:ea typeface="Calibri" pitchFamily="34" charset="-122"/>
                <a:cs typeface="Calibri" pitchFamily="34" charset="-120"/>
              </a:rPr>
              <a:t>2</a:t>
            </a:r>
            <a:endParaRPr lang="en-US" sz="1100" dirty="0"/>
          </a:p>
        </p:txBody>
      </p:sp>
      <p:sp>
        <p:nvSpPr>
          <p:cNvPr id="10" name="Text 8"/>
          <p:cNvSpPr txBox="1"/>
          <p:nvPr/>
        </p:nvSpPr>
        <p:spPr>
          <a:xfrm>
            <a:off x="7479792" y="2350008"/>
            <a:ext cx="4041648" cy="658368"/>
          </a:xfrm>
          <a:prstGeom prst="rect">
            <a:avLst/>
          </a:prstGeom>
          <a:noFill/>
          <a:ln/>
        </p:spPr>
        <p:txBody>
          <a:bodyPr wrap="square" lIns="0" tIns="0" rIns="0" bIns="0" rtlCol="0" anchor="ctr"/>
          <a:lstStyle/>
          <a:p>
            <a:pPr marL="0" indent="0">
              <a:buNone/>
            </a:pPr>
            <a:r>
              <a:rPr lang="en-US" sz="1250" dirty="0">
                <a:solidFill>
                  <a:srgbClr val="FFFFFF"/>
                </a:solidFill>
                <a:latin typeface="Calibri" pitchFamily="34" charset="0"/>
                <a:ea typeface="Calibri" pitchFamily="34" charset="-122"/>
                <a:cs typeface="Calibri" pitchFamily="34" charset="-120"/>
              </a:rPr>
              <a:t>Agarose gel electrophoresis of nucleic acids</a:t>
            </a:r>
            <a:endParaRPr lang="en-US" sz="1250" dirty="0"/>
          </a:p>
        </p:txBody>
      </p:sp>
      <p:sp>
        <p:nvSpPr>
          <p:cNvPr id="11" name="Shape 9"/>
          <p:cNvSpPr/>
          <p:nvPr/>
        </p:nvSpPr>
        <p:spPr>
          <a:xfrm>
            <a:off x="7040880" y="3136392"/>
            <a:ext cx="292608" cy="292608"/>
          </a:xfrm>
          <a:prstGeom prst="ellipse">
            <a:avLst/>
          </a:prstGeom>
          <a:solidFill>
            <a:srgbClr val="00A896"/>
          </a:solidFill>
          <a:ln w="6350">
            <a:solidFill>
              <a:srgbClr val="00A896"/>
            </a:solidFill>
            <a:prstDash val="solid"/>
          </a:ln>
        </p:spPr>
      </p:sp>
      <p:sp>
        <p:nvSpPr>
          <p:cNvPr id="12" name="Text 10"/>
          <p:cNvSpPr txBox="1"/>
          <p:nvPr/>
        </p:nvSpPr>
        <p:spPr>
          <a:xfrm>
            <a:off x="7040880" y="3136392"/>
            <a:ext cx="292608" cy="292608"/>
          </a:xfrm>
          <a:prstGeom prst="rect">
            <a:avLst/>
          </a:prstGeom>
          <a:noFill/>
          <a:ln/>
        </p:spPr>
        <p:txBody>
          <a:bodyPr wrap="square" lIns="0" tIns="0" rIns="0" bIns="0" rtlCol="0" anchor="ctr"/>
          <a:lstStyle/>
          <a:p>
            <a:pPr marL="0" indent="0" algn="ctr">
              <a:buNone/>
            </a:pPr>
            <a:r>
              <a:rPr lang="en-US" sz="1100" b="1" dirty="0">
                <a:solidFill>
                  <a:srgbClr val="073B39"/>
                </a:solidFill>
                <a:latin typeface="Calibri" pitchFamily="34" charset="0"/>
                <a:ea typeface="Calibri" pitchFamily="34" charset="-122"/>
                <a:cs typeface="Calibri" pitchFamily="34" charset="-120"/>
              </a:rPr>
              <a:t>3</a:t>
            </a:r>
            <a:endParaRPr lang="en-US" sz="1100" dirty="0"/>
          </a:p>
        </p:txBody>
      </p:sp>
      <p:sp>
        <p:nvSpPr>
          <p:cNvPr id="13" name="Text 11"/>
          <p:cNvSpPr txBox="1"/>
          <p:nvPr/>
        </p:nvSpPr>
        <p:spPr>
          <a:xfrm>
            <a:off x="7479792" y="3099816"/>
            <a:ext cx="4041648" cy="658368"/>
          </a:xfrm>
          <a:prstGeom prst="rect">
            <a:avLst/>
          </a:prstGeom>
          <a:noFill/>
          <a:ln/>
        </p:spPr>
        <p:txBody>
          <a:bodyPr wrap="square" lIns="0" tIns="0" rIns="0" bIns="0" rtlCol="0" anchor="ctr"/>
          <a:lstStyle/>
          <a:p>
            <a:pPr marL="0" indent="0">
              <a:buNone/>
            </a:pPr>
            <a:r>
              <a:rPr lang="en-US" sz="1250" dirty="0">
                <a:solidFill>
                  <a:srgbClr val="FFFFFF"/>
                </a:solidFill>
                <a:latin typeface="Calibri" pitchFamily="34" charset="0"/>
                <a:ea typeface="Calibri" pitchFamily="34" charset="-122"/>
                <a:cs typeface="Calibri" pitchFamily="34" charset="-120"/>
              </a:rPr>
              <a:t>SDS-PAGE and the discontinuous (Laemmli) buffer system</a:t>
            </a:r>
            <a:endParaRPr lang="en-US" sz="1250" dirty="0"/>
          </a:p>
        </p:txBody>
      </p:sp>
      <p:sp>
        <p:nvSpPr>
          <p:cNvPr id="14" name="Shape 12"/>
          <p:cNvSpPr/>
          <p:nvPr/>
        </p:nvSpPr>
        <p:spPr>
          <a:xfrm>
            <a:off x="7040880" y="3886200"/>
            <a:ext cx="292608" cy="292608"/>
          </a:xfrm>
          <a:prstGeom prst="ellipse">
            <a:avLst/>
          </a:prstGeom>
          <a:solidFill>
            <a:srgbClr val="00A896"/>
          </a:solidFill>
          <a:ln w="6350">
            <a:solidFill>
              <a:srgbClr val="00A896"/>
            </a:solidFill>
            <a:prstDash val="solid"/>
          </a:ln>
        </p:spPr>
      </p:sp>
      <p:sp>
        <p:nvSpPr>
          <p:cNvPr id="15" name="Text 13"/>
          <p:cNvSpPr txBox="1"/>
          <p:nvPr/>
        </p:nvSpPr>
        <p:spPr>
          <a:xfrm>
            <a:off x="7040880" y="3886200"/>
            <a:ext cx="292608" cy="292608"/>
          </a:xfrm>
          <a:prstGeom prst="rect">
            <a:avLst/>
          </a:prstGeom>
          <a:noFill/>
          <a:ln/>
        </p:spPr>
        <p:txBody>
          <a:bodyPr wrap="square" lIns="0" tIns="0" rIns="0" bIns="0" rtlCol="0" anchor="ctr"/>
          <a:lstStyle/>
          <a:p>
            <a:pPr marL="0" indent="0" algn="ctr">
              <a:buNone/>
            </a:pPr>
            <a:r>
              <a:rPr lang="en-US" sz="1100" b="1" dirty="0">
                <a:solidFill>
                  <a:srgbClr val="073B39"/>
                </a:solidFill>
                <a:latin typeface="Calibri" pitchFamily="34" charset="0"/>
                <a:ea typeface="Calibri" pitchFamily="34" charset="-122"/>
                <a:cs typeface="Calibri" pitchFamily="34" charset="-120"/>
              </a:rPr>
              <a:t>4</a:t>
            </a:r>
            <a:endParaRPr lang="en-US" sz="1100" dirty="0"/>
          </a:p>
        </p:txBody>
      </p:sp>
      <p:sp>
        <p:nvSpPr>
          <p:cNvPr id="16" name="Text 14"/>
          <p:cNvSpPr txBox="1"/>
          <p:nvPr/>
        </p:nvSpPr>
        <p:spPr>
          <a:xfrm>
            <a:off x="7479792" y="3849624"/>
            <a:ext cx="4041648" cy="658368"/>
          </a:xfrm>
          <a:prstGeom prst="rect">
            <a:avLst/>
          </a:prstGeom>
          <a:noFill/>
          <a:ln/>
        </p:spPr>
        <p:txBody>
          <a:bodyPr wrap="square" lIns="0" tIns="0" rIns="0" bIns="0" rtlCol="0" anchor="ctr"/>
          <a:lstStyle/>
          <a:p>
            <a:pPr marL="0" indent="0">
              <a:buNone/>
            </a:pPr>
            <a:r>
              <a:rPr lang="en-US" sz="1250" dirty="0">
                <a:solidFill>
                  <a:srgbClr val="FFFFFF"/>
                </a:solidFill>
                <a:latin typeface="Calibri" pitchFamily="34" charset="0"/>
                <a:ea typeface="Calibri" pitchFamily="34" charset="-122"/>
                <a:cs typeface="Calibri" pitchFamily="34" charset="-120"/>
              </a:rPr>
              <a:t>Isoelectric focusing and 2D gel electrophoresis</a:t>
            </a:r>
            <a:endParaRPr lang="en-US" sz="1250" dirty="0"/>
          </a:p>
        </p:txBody>
      </p:sp>
      <p:sp>
        <p:nvSpPr>
          <p:cNvPr id="17" name="Shape 15"/>
          <p:cNvSpPr/>
          <p:nvPr/>
        </p:nvSpPr>
        <p:spPr>
          <a:xfrm>
            <a:off x="7040880" y="4636008"/>
            <a:ext cx="292608" cy="292608"/>
          </a:xfrm>
          <a:prstGeom prst="ellipse">
            <a:avLst/>
          </a:prstGeom>
          <a:solidFill>
            <a:srgbClr val="00A896"/>
          </a:solidFill>
          <a:ln w="6350">
            <a:solidFill>
              <a:srgbClr val="00A896"/>
            </a:solidFill>
            <a:prstDash val="solid"/>
          </a:ln>
        </p:spPr>
      </p:sp>
      <p:sp>
        <p:nvSpPr>
          <p:cNvPr id="18" name="Text 16"/>
          <p:cNvSpPr txBox="1"/>
          <p:nvPr/>
        </p:nvSpPr>
        <p:spPr>
          <a:xfrm>
            <a:off x="7040880" y="4636008"/>
            <a:ext cx="292608" cy="292608"/>
          </a:xfrm>
          <a:prstGeom prst="rect">
            <a:avLst/>
          </a:prstGeom>
          <a:noFill/>
          <a:ln/>
        </p:spPr>
        <p:txBody>
          <a:bodyPr wrap="square" lIns="0" tIns="0" rIns="0" bIns="0" rtlCol="0" anchor="ctr"/>
          <a:lstStyle/>
          <a:p>
            <a:pPr marL="0" indent="0" algn="ctr">
              <a:buNone/>
            </a:pPr>
            <a:r>
              <a:rPr lang="en-US" sz="1100" b="1" dirty="0">
                <a:solidFill>
                  <a:srgbClr val="073B39"/>
                </a:solidFill>
                <a:latin typeface="Calibri" pitchFamily="34" charset="0"/>
                <a:ea typeface="Calibri" pitchFamily="34" charset="-122"/>
                <a:cs typeface="Calibri" pitchFamily="34" charset="-120"/>
              </a:rPr>
              <a:t>5</a:t>
            </a:r>
            <a:endParaRPr lang="en-US" sz="1100" dirty="0"/>
          </a:p>
        </p:txBody>
      </p:sp>
      <p:sp>
        <p:nvSpPr>
          <p:cNvPr id="19" name="Text 17"/>
          <p:cNvSpPr txBox="1"/>
          <p:nvPr/>
        </p:nvSpPr>
        <p:spPr>
          <a:xfrm>
            <a:off x="7479792" y="4599432"/>
            <a:ext cx="4041648" cy="658368"/>
          </a:xfrm>
          <a:prstGeom prst="rect">
            <a:avLst/>
          </a:prstGeom>
          <a:noFill/>
          <a:ln/>
        </p:spPr>
        <p:txBody>
          <a:bodyPr wrap="square" lIns="0" tIns="0" rIns="0" bIns="0" rtlCol="0" anchor="ctr"/>
          <a:lstStyle/>
          <a:p>
            <a:pPr marL="0" indent="0">
              <a:buNone/>
            </a:pPr>
            <a:r>
              <a:rPr lang="en-US" sz="1250" dirty="0">
                <a:solidFill>
                  <a:srgbClr val="FFFFFF"/>
                </a:solidFill>
                <a:latin typeface="Calibri" pitchFamily="34" charset="0"/>
                <a:ea typeface="Calibri" pitchFamily="34" charset="-122"/>
                <a:cs typeface="Calibri" pitchFamily="34" charset="-120"/>
              </a:rPr>
              <a:t>A master comparison of every electrophoretic format</a:t>
            </a:r>
            <a:endParaRPr lang="en-US" sz="12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11091672" cy="237744"/>
          </a:xfrm>
          <a:prstGeom prst="rect">
            <a:avLst/>
          </a:prstGeom>
          <a:noFill/>
          <a:ln/>
        </p:spPr>
        <p:txBody>
          <a:bodyPr wrap="square" lIns="0" tIns="0" rIns="0" bIns="0" rtlCol="0" anchor="ctr"/>
          <a:lstStyle/>
          <a:p>
            <a:pPr marL="0" indent="0">
              <a:buNone/>
            </a:pPr>
            <a:r>
              <a:rPr lang="en-US" sz="1050" b="1" kern="0" spc="200" dirty="0">
                <a:solidFill>
                  <a:srgbClr val="0A6E76"/>
                </a:solidFill>
                <a:latin typeface="Calibri" pitchFamily="34" charset="0"/>
                <a:ea typeface="Calibri" pitchFamily="34" charset="-122"/>
                <a:cs typeface="Calibri" pitchFamily="34" charset="-120"/>
              </a:rPr>
              <a:t>MODULE 02 · PRINCIPLES</a:t>
            </a:r>
            <a:endParaRPr lang="en-US" sz="1050" dirty="0"/>
          </a:p>
        </p:txBody>
      </p:sp>
      <p:sp>
        <p:nvSpPr>
          <p:cNvPr id="3" name="Text 1"/>
          <p:cNvSpPr txBox="1"/>
          <p:nvPr/>
        </p:nvSpPr>
        <p:spPr>
          <a:xfrm>
            <a:off x="548640" y="512064"/>
            <a:ext cx="11091672" cy="475488"/>
          </a:xfrm>
          <a:prstGeom prst="rect">
            <a:avLst/>
          </a:prstGeom>
          <a:noFill/>
          <a:ln/>
        </p:spPr>
        <p:txBody>
          <a:bodyPr wrap="square" lIns="0" tIns="0" rIns="0" bIns="0" rtlCol="0" anchor="ctr"/>
          <a:lstStyle/>
          <a:p>
            <a:pPr marL="0" indent="0">
              <a:buNone/>
            </a:pPr>
            <a:r>
              <a:rPr lang="en-US" sz="2600" b="1" dirty="0">
                <a:solidFill>
                  <a:srgbClr val="11262B"/>
                </a:solidFill>
                <a:latin typeface="Cambria" pitchFamily="34" charset="0"/>
                <a:ea typeface="Cambria" pitchFamily="34" charset="-122"/>
                <a:cs typeface="Cambria" pitchFamily="34" charset="-120"/>
              </a:rPr>
              <a:t>The Physics of Electrophoresis</a:t>
            </a:r>
            <a:endParaRPr lang="en-US" sz="2600" dirty="0"/>
          </a:p>
        </p:txBody>
      </p:sp>
      <p:sp>
        <p:nvSpPr>
          <p:cNvPr id="4" name="Text 2"/>
          <p:cNvSpPr txBox="1"/>
          <p:nvPr/>
        </p:nvSpPr>
        <p:spPr>
          <a:xfrm>
            <a:off x="548640" y="1060704"/>
            <a:ext cx="11091672" cy="384048"/>
          </a:xfrm>
          <a:prstGeom prst="rect">
            <a:avLst/>
          </a:prstGeom>
          <a:noFill/>
          <a:ln/>
        </p:spPr>
        <p:txBody>
          <a:bodyPr wrap="square" lIns="0" tIns="0" rIns="0" bIns="0" rtlCol="0" anchor="t"/>
          <a:lstStyle/>
          <a:p>
            <a:pPr marL="0" indent="0">
              <a:buNone/>
            </a:pPr>
            <a:r>
              <a:rPr lang="en-US" sz="1200" dirty="0">
                <a:solidFill>
                  <a:srgbClr val="35535A"/>
                </a:solidFill>
                <a:latin typeface="Calibri" pitchFamily="34" charset="0"/>
                <a:ea typeface="Calibri" pitchFamily="34" charset="-122"/>
                <a:cs typeface="Calibri" pitchFamily="34" charset="-120"/>
              </a:rPr>
              <a:t>A charged molecule placed in an electric field is pushed toward the opposite electrode. Frictional drag from the medium opposes it. Within milliseconds the two forces balance and the molecule moves at a constant velocity — and it is that steady velocity, not the force, that separates a mixture.</a:t>
            </a:r>
            <a:endParaRPr lang="en-US" sz="1200" dirty="0"/>
          </a:p>
        </p:txBody>
      </p:sp>
      <p:sp>
        <p:nvSpPr>
          <p:cNvPr id="5" name="Shape 3"/>
          <p:cNvSpPr/>
          <p:nvPr/>
        </p:nvSpPr>
        <p:spPr>
          <a:xfrm>
            <a:off x="548640" y="1572768"/>
            <a:ext cx="5394960" cy="2103120"/>
          </a:xfrm>
          <a:prstGeom prst="roundRect">
            <a:avLst>
              <a:gd name="adj" fmla="val 2609"/>
            </a:avLst>
          </a:prstGeom>
          <a:solidFill>
            <a:srgbClr val="DCEFEA"/>
          </a:solidFill>
          <a:ln w="9525">
            <a:solidFill>
              <a:srgbClr val="C3DBD7"/>
            </a:solidFill>
            <a:prstDash val="solid"/>
          </a:ln>
        </p:spPr>
      </p:sp>
      <p:sp>
        <p:nvSpPr>
          <p:cNvPr id="6" name="Text 4"/>
          <p:cNvSpPr txBox="1"/>
          <p:nvPr/>
        </p:nvSpPr>
        <p:spPr>
          <a:xfrm>
            <a:off x="713232" y="1691640"/>
            <a:ext cx="5065776"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The governing equations</a:t>
            </a:r>
            <a:endParaRPr lang="en-US" sz="1200" dirty="0"/>
          </a:p>
        </p:txBody>
      </p:sp>
      <p:sp>
        <p:nvSpPr>
          <p:cNvPr id="7" name="Text 5"/>
          <p:cNvSpPr txBox="1"/>
          <p:nvPr/>
        </p:nvSpPr>
        <p:spPr>
          <a:xfrm>
            <a:off x="713232" y="1975104"/>
            <a:ext cx="5065776" cy="1609344"/>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Field strength:  E = V / d   (volts per cm between the electrodes)</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Driving force:  F = q · E   (q = net charge on the molecule)</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Frictional drag:  F = f · v   where f = 6πηr for a sphere (Stokes), η = viscosity, r = radius</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At steady state  q·E = f·v,  therefore  v = qE / f</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ELECTROPHORETIC MOBILITY  μ = v / E = q / f  (cm² V⁻¹ s⁻¹) — a property of the molecule and the medium, independent of the voltage applied.</a:t>
            </a:r>
            <a:endParaRPr lang="en-US" sz="1050" dirty="0"/>
          </a:p>
        </p:txBody>
      </p:sp>
      <p:sp>
        <p:nvSpPr>
          <p:cNvPr id="8" name="Shape 6"/>
          <p:cNvSpPr/>
          <p:nvPr/>
        </p:nvSpPr>
        <p:spPr>
          <a:xfrm>
            <a:off x="6153912" y="1572768"/>
            <a:ext cx="5486400" cy="2103120"/>
          </a:xfrm>
          <a:prstGeom prst="roundRect">
            <a:avLst>
              <a:gd name="adj" fmla="val 2609"/>
            </a:avLst>
          </a:prstGeom>
          <a:solidFill>
            <a:srgbClr val="FBEEDD"/>
          </a:solidFill>
          <a:ln w="9525">
            <a:solidFill>
              <a:srgbClr val="E9CDA6"/>
            </a:solidFill>
            <a:prstDash val="solid"/>
          </a:ln>
        </p:spPr>
      </p:sp>
      <p:sp>
        <p:nvSpPr>
          <p:cNvPr id="9" name="Text 7"/>
          <p:cNvSpPr txBox="1"/>
          <p:nvPr/>
        </p:nvSpPr>
        <p:spPr>
          <a:xfrm>
            <a:off x="6318504" y="1691640"/>
            <a:ext cx="5157216" cy="237744"/>
          </a:xfrm>
          <a:prstGeom prst="rect">
            <a:avLst/>
          </a:prstGeom>
          <a:noFill/>
          <a:ln/>
        </p:spPr>
        <p:txBody>
          <a:bodyPr wrap="square" lIns="0" tIns="0" rIns="0" bIns="0" rtlCol="0" anchor="ctr"/>
          <a:lstStyle/>
          <a:p>
            <a:pPr marL="0" indent="0">
              <a:buNone/>
            </a:pPr>
            <a:r>
              <a:rPr lang="en-US" sz="1200" b="1" dirty="0">
                <a:solidFill>
                  <a:srgbClr val="C4761A"/>
                </a:solidFill>
                <a:latin typeface="Calibri" pitchFamily="34" charset="0"/>
                <a:ea typeface="Calibri" pitchFamily="34" charset="-122"/>
                <a:cs typeface="Calibri" pitchFamily="34" charset="-120"/>
              </a:rPr>
              <a:t>The one idea that unifies the whole module</a:t>
            </a:r>
            <a:endParaRPr lang="en-US" sz="1200" dirty="0"/>
          </a:p>
        </p:txBody>
      </p:sp>
      <p:sp>
        <p:nvSpPr>
          <p:cNvPr id="10" name="Text 8"/>
          <p:cNvSpPr txBox="1"/>
          <p:nvPr/>
        </p:nvSpPr>
        <p:spPr>
          <a:xfrm>
            <a:off x="6318504" y="1975104"/>
            <a:ext cx="5157216" cy="1609344"/>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μ = q / f. Every electrophoretic method is an engineered decision about which of these two terms is allowed to vary.</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Hold q/mass constant and let the sieving medium set f  →  separation by SIZE  (agarose, SDS-PAGE).</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Hold f roughly constant and let q vary with pH  →  separation by CHARGE / pI  (isoelectric focusing, native PAGE).</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Do both, in sequence and at right angles  →  2D gel electrophoresis.</a:t>
            </a:r>
            <a:endParaRPr lang="en-US" sz="1050" dirty="0"/>
          </a:p>
        </p:txBody>
      </p:sp>
      <p:sp>
        <p:nvSpPr>
          <p:cNvPr id="11" name="Shape 9"/>
          <p:cNvSpPr/>
          <p:nvPr/>
        </p:nvSpPr>
        <p:spPr>
          <a:xfrm>
            <a:off x="548640" y="4160520"/>
            <a:ext cx="2567178" cy="1965960"/>
          </a:xfrm>
          <a:prstGeom prst="roundRect">
            <a:avLst>
              <a:gd name="adj" fmla="val 2791"/>
            </a:avLst>
          </a:prstGeom>
          <a:solidFill>
            <a:srgbClr val="F2F8F7"/>
          </a:solidFill>
          <a:ln w="9525">
            <a:solidFill>
              <a:srgbClr val="C3DBD7"/>
            </a:solidFill>
            <a:prstDash val="solid"/>
          </a:ln>
        </p:spPr>
      </p:sp>
      <p:sp>
        <p:nvSpPr>
          <p:cNvPr id="12" name="Text 10"/>
          <p:cNvSpPr txBox="1"/>
          <p:nvPr/>
        </p:nvSpPr>
        <p:spPr>
          <a:xfrm>
            <a:off x="713232" y="4279392"/>
            <a:ext cx="2237994" cy="237744"/>
          </a:xfrm>
          <a:prstGeom prst="rect">
            <a:avLst/>
          </a:prstGeom>
          <a:noFill/>
          <a:ln/>
        </p:spPr>
        <p:txBody>
          <a:bodyPr wrap="square" lIns="0" tIns="0" rIns="0" bIns="0" rtlCol="0" anchor="ctr"/>
          <a:lstStyle/>
          <a:p>
            <a:pPr marL="0" indent="0">
              <a:buNone/>
            </a:pPr>
            <a:r>
              <a:rPr lang="en-US" sz="1150" b="1" dirty="0">
                <a:solidFill>
                  <a:srgbClr val="073B39"/>
                </a:solidFill>
                <a:latin typeface="Calibri" pitchFamily="34" charset="0"/>
                <a:ea typeface="Calibri" pitchFamily="34" charset="-122"/>
                <a:cs typeface="Calibri" pitchFamily="34" charset="-120"/>
              </a:rPr>
              <a:t>The sample</a:t>
            </a:r>
            <a:endParaRPr lang="en-US" sz="1150" dirty="0"/>
          </a:p>
        </p:txBody>
      </p:sp>
      <p:sp>
        <p:nvSpPr>
          <p:cNvPr id="13" name="Text 11"/>
          <p:cNvSpPr txBox="1"/>
          <p:nvPr/>
        </p:nvSpPr>
        <p:spPr>
          <a:xfrm>
            <a:off x="713232" y="4562856"/>
            <a:ext cx="2237994" cy="1472184"/>
          </a:xfrm>
          <a:prstGeom prst="rect">
            <a:avLst/>
          </a:prstGeom>
          <a:noFill/>
          <a:ln/>
        </p:spPr>
        <p:txBody>
          <a:bodyPr wrap="square" lIns="0" tIns="0" rIns="0" bIns="0" rtlCol="0" anchor="t"/>
          <a:lstStyle/>
          <a:p>
            <a:pPr marL="0" indent="0">
              <a:lnSpc>
                <a:spcPct val="102000"/>
              </a:lnSpc>
              <a:spcAft>
                <a:spcPts val="300"/>
              </a:spcAft>
              <a:buNone/>
            </a:pPr>
            <a:r>
              <a:rPr lang="en-US" sz="1000" dirty="0">
                <a:solidFill>
                  <a:srgbClr val="11262B"/>
                </a:solidFill>
                <a:latin typeface="Calibri" pitchFamily="34" charset="0"/>
                <a:ea typeface="Calibri" pitchFamily="34" charset="-122"/>
                <a:cs typeface="Calibri" pitchFamily="34" charset="-120"/>
              </a:rPr>
              <a:t>Net charge (set by pH), size, and shape. Compact molecules of equal mass migrate faster than extended ones because f is smaller.</a:t>
            </a:r>
            <a:endParaRPr lang="en-US" sz="1000" dirty="0"/>
          </a:p>
        </p:txBody>
      </p:sp>
      <p:sp>
        <p:nvSpPr>
          <p:cNvPr id="14" name="Shape 12"/>
          <p:cNvSpPr/>
          <p:nvPr/>
        </p:nvSpPr>
        <p:spPr>
          <a:xfrm>
            <a:off x="3390138" y="4160520"/>
            <a:ext cx="2567178" cy="1965960"/>
          </a:xfrm>
          <a:prstGeom prst="roundRect">
            <a:avLst>
              <a:gd name="adj" fmla="val 2791"/>
            </a:avLst>
          </a:prstGeom>
          <a:solidFill>
            <a:srgbClr val="F2F8F7"/>
          </a:solidFill>
          <a:ln w="9525">
            <a:solidFill>
              <a:srgbClr val="C3DBD7"/>
            </a:solidFill>
            <a:prstDash val="solid"/>
          </a:ln>
        </p:spPr>
      </p:sp>
      <p:sp>
        <p:nvSpPr>
          <p:cNvPr id="15" name="Text 13"/>
          <p:cNvSpPr txBox="1"/>
          <p:nvPr/>
        </p:nvSpPr>
        <p:spPr>
          <a:xfrm>
            <a:off x="3554730" y="4279392"/>
            <a:ext cx="2237994" cy="237744"/>
          </a:xfrm>
          <a:prstGeom prst="rect">
            <a:avLst/>
          </a:prstGeom>
          <a:noFill/>
          <a:ln/>
        </p:spPr>
        <p:txBody>
          <a:bodyPr wrap="square" lIns="0" tIns="0" rIns="0" bIns="0" rtlCol="0" anchor="ctr"/>
          <a:lstStyle/>
          <a:p>
            <a:pPr marL="0" indent="0">
              <a:buNone/>
            </a:pPr>
            <a:r>
              <a:rPr lang="en-US" sz="1150" b="1" dirty="0">
                <a:solidFill>
                  <a:srgbClr val="073B39"/>
                </a:solidFill>
                <a:latin typeface="Calibri" pitchFamily="34" charset="0"/>
                <a:ea typeface="Calibri" pitchFamily="34" charset="-122"/>
                <a:cs typeface="Calibri" pitchFamily="34" charset="-120"/>
              </a:rPr>
              <a:t>The electric field</a:t>
            </a:r>
            <a:endParaRPr lang="en-US" sz="1150" dirty="0"/>
          </a:p>
        </p:txBody>
      </p:sp>
      <p:sp>
        <p:nvSpPr>
          <p:cNvPr id="16" name="Text 14"/>
          <p:cNvSpPr txBox="1"/>
          <p:nvPr/>
        </p:nvSpPr>
        <p:spPr>
          <a:xfrm>
            <a:off x="3554730" y="4562856"/>
            <a:ext cx="2237994" cy="1472184"/>
          </a:xfrm>
          <a:prstGeom prst="rect">
            <a:avLst/>
          </a:prstGeom>
          <a:noFill/>
          <a:ln/>
        </p:spPr>
        <p:txBody>
          <a:bodyPr wrap="square" lIns="0" tIns="0" rIns="0" bIns="0" rtlCol="0" anchor="t"/>
          <a:lstStyle/>
          <a:p>
            <a:pPr marL="0" indent="0">
              <a:lnSpc>
                <a:spcPct val="102000"/>
              </a:lnSpc>
              <a:spcAft>
                <a:spcPts val="300"/>
              </a:spcAft>
              <a:buNone/>
            </a:pPr>
            <a:r>
              <a:rPr lang="en-US" sz="1000" dirty="0">
                <a:solidFill>
                  <a:srgbClr val="11262B"/>
                </a:solidFill>
                <a:latin typeface="Calibri" pitchFamily="34" charset="0"/>
                <a:ea typeface="Calibri" pitchFamily="34" charset="-122"/>
                <a:cs typeface="Calibri" pitchFamily="34" charset="-120"/>
              </a:rPr>
              <a:t>Higher voltage → faster runs but more Joule heat (Q = I²Rt), which causes band distortion, "smiling", diffusion and even melting of the gel. Nucleic acid gels run at 5–10 V/cm; protein gels are often cooled.</a:t>
            </a:r>
            <a:endParaRPr lang="en-US" sz="1000" dirty="0"/>
          </a:p>
        </p:txBody>
      </p:sp>
      <p:sp>
        <p:nvSpPr>
          <p:cNvPr id="17" name="Shape 15"/>
          <p:cNvSpPr/>
          <p:nvPr/>
        </p:nvSpPr>
        <p:spPr>
          <a:xfrm>
            <a:off x="6231636" y="4160520"/>
            <a:ext cx="2567178" cy="1965960"/>
          </a:xfrm>
          <a:prstGeom prst="roundRect">
            <a:avLst>
              <a:gd name="adj" fmla="val 2791"/>
            </a:avLst>
          </a:prstGeom>
          <a:solidFill>
            <a:srgbClr val="F2F8F7"/>
          </a:solidFill>
          <a:ln w="9525">
            <a:solidFill>
              <a:srgbClr val="C3DBD7"/>
            </a:solidFill>
            <a:prstDash val="solid"/>
          </a:ln>
        </p:spPr>
      </p:sp>
      <p:sp>
        <p:nvSpPr>
          <p:cNvPr id="18" name="Text 16"/>
          <p:cNvSpPr txBox="1"/>
          <p:nvPr/>
        </p:nvSpPr>
        <p:spPr>
          <a:xfrm>
            <a:off x="6396228" y="4279392"/>
            <a:ext cx="2237994" cy="237744"/>
          </a:xfrm>
          <a:prstGeom prst="rect">
            <a:avLst/>
          </a:prstGeom>
          <a:noFill/>
          <a:ln/>
        </p:spPr>
        <p:txBody>
          <a:bodyPr wrap="square" lIns="0" tIns="0" rIns="0" bIns="0" rtlCol="0" anchor="ctr"/>
          <a:lstStyle/>
          <a:p>
            <a:pPr marL="0" indent="0">
              <a:buNone/>
            </a:pPr>
            <a:r>
              <a:rPr lang="en-US" sz="1150" b="1" dirty="0">
                <a:solidFill>
                  <a:srgbClr val="073B39"/>
                </a:solidFill>
                <a:latin typeface="Calibri" pitchFamily="34" charset="0"/>
                <a:ea typeface="Calibri" pitchFamily="34" charset="-122"/>
                <a:cs typeface="Calibri" pitchFamily="34" charset="-120"/>
              </a:rPr>
              <a:t>The buffer</a:t>
            </a:r>
            <a:endParaRPr lang="en-US" sz="1150" dirty="0"/>
          </a:p>
        </p:txBody>
      </p:sp>
      <p:sp>
        <p:nvSpPr>
          <p:cNvPr id="19" name="Text 17"/>
          <p:cNvSpPr txBox="1"/>
          <p:nvPr/>
        </p:nvSpPr>
        <p:spPr>
          <a:xfrm>
            <a:off x="6396228" y="4562856"/>
            <a:ext cx="2237994" cy="1472184"/>
          </a:xfrm>
          <a:prstGeom prst="rect">
            <a:avLst/>
          </a:prstGeom>
          <a:noFill/>
          <a:ln/>
        </p:spPr>
        <p:txBody>
          <a:bodyPr wrap="square" lIns="0" tIns="0" rIns="0" bIns="0" rtlCol="0" anchor="t"/>
          <a:lstStyle/>
          <a:p>
            <a:pPr marL="0" indent="0">
              <a:lnSpc>
                <a:spcPct val="102000"/>
              </a:lnSpc>
              <a:spcAft>
                <a:spcPts val="300"/>
              </a:spcAft>
              <a:buNone/>
            </a:pPr>
            <a:r>
              <a:rPr lang="en-US" sz="1000" dirty="0">
                <a:solidFill>
                  <a:srgbClr val="11262B"/>
                </a:solidFill>
                <a:latin typeface="Calibri" pitchFamily="34" charset="0"/>
                <a:ea typeface="Calibri" pitchFamily="34" charset="-122"/>
                <a:cs typeface="Calibri" pitchFamily="34" charset="-120"/>
              </a:rPr>
              <a:t>pH fixes the net charge of proteins; ionic strength is a trade-off — high I gives sharp bands but carries more current and more heat; low I gives less heat but broader zones and drifting pH.</a:t>
            </a:r>
            <a:endParaRPr lang="en-US" sz="1000" dirty="0"/>
          </a:p>
        </p:txBody>
      </p:sp>
      <p:sp>
        <p:nvSpPr>
          <p:cNvPr id="20" name="Shape 18"/>
          <p:cNvSpPr/>
          <p:nvPr/>
        </p:nvSpPr>
        <p:spPr>
          <a:xfrm>
            <a:off x="9073134" y="4160520"/>
            <a:ext cx="2567178" cy="1965960"/>
          </a:xfrm>
          <a:prstGeom prst="roundRect">
            <a:avLst>
              <a:gd name="adj" fmla="val 2791"/>
            </a:avLst>
          </a:prstGeom>
          <a:solidFill>
            <a:srgbClr val="F2F8F7"/>
          </a:solidFill>
          <a:ln w="9525">
            <a:solidFill>
              <a:srgbClr val="C3DBD7"/>
            </a:solidFill>
            <a:prstDash val="solid"/>
          </a:ln>
        </p:spPr>
      </p:sp>
      <p:sp>
        <p:nvSpPr>
          <p:cNvPr id="21" name="Text 19"/>
          <p:cNvSpPr txBox="1"/>
          <p:nvPr/>
        </p:nvSpPr>
        <p:spPr>
          <a:xfrm>
            <a:off x="9237726" y="4279392"/>
            <a:ext cx="2237994" cy="237744"/>
          </a:xfrm>
          <a:prstGeom prst="rect">
            <a:avLst/>
          </a:prstGeom>
          <a:noFill/>
          <a:ln/>
        </p:spPr>
        <p:txBody>
          <a:bodyPr wrap="square" lIns="0" tIns="0" rIns="0" bIns="0" rtlCol="0" anchor="ctr"/>
          <a:lstStyle/>
          <a:p>
            <a:pPr marL="0" indent="0">
              <a:buNone/>
            </a:pPr>
            <a:r>
              <a:rPr lang="en-US" sz="1150" b="1" dirty="0">
                <a:solidFill>
                  <a:srgbClr val="073B39"/>
                </a:solidFill>
                <a:latin typeface="Calibri" pitchFamily="34" charset="0"/>
                <a:ea typeface="Calibri" pitchFamily="34" charset="-122"/>
                <a:cs typeface="Calibri" pitchFamily="34" charset="-120"/>
              </a:rPr>
              <a:t>The support medium</a:t>
            </a:r>
            <a:endParaRPr lang="en-US" sz="1150" dirty="0"/>
          </a:p>
        </p:txBody>
      </p:sp>
      <p:sp>
        <p:nvSpPr>
          <p:cNvPr id="22" name="Text 20"/>
          <p:cNvSpPr txBox="1"/>
          <p:nvPr/>
        </p:nvSpPr>
        <p:spPr>
          <a:xfrm>
            <a:off x="9237726" y="4562856"/>
            <a:ext cx="2237994" cy="1472184"/>
          </a:xfrm>
          <a:prstGeom prst="rect">
            <a:avLst/>
          </a:prstGeom>
          <a:noFill/>
          <a:ln/>
        </p:spPr>
        <p:txBody>
          <a:bodyPr wrap="square" lIns="0" tIns="0" rIns="0" bIns="0" rtlCol="0" anchor="t"/>
          <a:lstStyle/>
          <a:p>
            <a:pPr marL="0" indent="0">
              <a:lnSpc>
                <a:spcPct val="102000"/>
              </a:lnSpc>
              <a:spcAft>
                <a:spcPts val="300"/>
              </a:spcAft>
              <a:buNone/>
            </a:pPr>
            <a:r>
              <a:rPr lang="en-US" sz="1000" dirty="0">
                <a:solidFill>
                  <a:srgbClr val="11262B"/>
                </a:solidFill>
                <a:latin typeface="Calibri" pitchFamily="34" charset="0"/>
                <a:ea typeface="Calibri" pitchFamily="34" charset="-122"/>
                <a:cs typeface="Calibri" pitchFamily="34" charset="-120"/>
              </a:rPr>
              <a:t>Pore size determines sieving. Agarose gives large pores for nucleic acids; polyacrylamide gives small, tunable pores for proteins. Electro-endosmosis (EEO) in charged media such as paper opposes migration.</a:t>
            </a:r>
            <a:endParaRPr lang="en-US" sz="1000" dirty="0"/>
          </a:p>
        </p:txBody>
      </p:sp>
      <p:sp>
        <p:nvSpPr>
          <p:cNvPr id="23" name="Text 21"/>
          <p:cNvSpPr txBox="1"/>
          <p:nvPr/>
        </p:nvSpPr>
        <p:spPr>
          <a:xfrm>
            <a:off x="548640" y="3877056"/>
            <a:ext cx="5486400" cy="237744"/>
          </a:xfrm>
          <a:prstGeom prst="rect">
            <a:avLst/>
          </a:prstGeom>
          <a:noFill/>
          <a:ln/>
        </p:spPr>
        <p:txBody>
          <a:bodyPr wrap="square" lIns="0" tIns="0" rIns="0" bIns="0" rtlCol="0" anchor="ctr"/>
          <a:lstStyle/>
          <a:p>
            <a:pPr marL="0" indent="0">
              <a:buNone/>
            </a:pPr>
            <a:r>
              <a:rPr lang="en-US" sz="1000" b="1" kern="0" spc="150" dirty="0">
                <a:solidFill>
                  <a:srgbClr val="C4761A"/>
                </a:solidFill>
                <a:latin typeface="Calibri" pitchFamily="34" charset="0"/>
                <a:ea typeface="Calibri" pitchFamily="34" charset="-122"/>
                <a:cs typeface="Calibri" pitchFamily="34" charset="-120"/>
              </a:rPr>
              <a:t>Four variables that control every run</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11091672" cy="237744"/>
          </a:xfrm>
          <a:prstGeom prst="rect">
            <a:avLst/>
          </a:prstGeom>
          <a:noFill/>
          <a:ln/>
        </p:spPr>
        <p:txBody>
          <a:bodyPr wrap="square" lIns="0" tIns="0" rIns="0" bIns="0" rtlCol="0" anchor="ctr"/>
          <a:lstStyle/>
          <a:p>
            <a:pPr marL="0" indent="0">
              <a:buNone/>
            </a:pPr>
            <a:r>
              <a:rPr lang="en-US" sz="1050" b="1" kern="0" spc="200" dirty="0">
                <a:solidFill>
                  <a:srgbClr val="0A6E76"/>
                </a:solidFill>
                <a:latin typeface="Calibri" pitchFamily="34" charset="0"/>
                <a:ea typeface="Calibri" pitchFamily="34" charset="-122"/>
                <a:cs typeface="Calibri" pitchFamily="34" charset="-120"/>
              </a:rPr>
              <a:t>MODULE 02 · NUCLEIC ACIDS</a:t>
            </a:r>
            <a:endParaRPr lang="en-US" sz="1050" dirty="0"/>
          </a:p>
        </p:txBody>
      </p:sp>
      <p:sp>
        <p:nvSpPr>
          <p:cNvPr id="3" name="Text 1"/>
          <p:cNvSpPr txBox="1"/>
          <p:nvPr/>
        </p:nvSpPr>
        <p:spPr>
          <a:xfrm>
            <a:off x="548640" y="512064"/>
            <a:ext cx="11091672" cy="475488"/>
          </a:xfrm>
          <a:prstGeom prst="rect">
            <a:avLst/>
          </a:prstGeom>
          <a:noFill/>
          <a:ln/>
        </p:spPr>
        <p:txBody>
          <a:bodyPr wrap="square" lIns="0" tIns="0" rIns="0" bIns="0" rtlCol="0" anchor="ctr"/>
          <a:lstStyle/>
          <a:p>
            <a:pPr marL="0" indent="0">
              <a:buNone/>
            </a:pPr>
            <a:r>
              <a:rPr lang="en-US" sz="2600" b="1" dirty="0">
                <a:solidFill>
                  <a:srgbClr val="11262B"/>
                </a:solidFill>
                <a:latin typeface="Cambria" pitchFamily="34" charset="0"/>
                <a:ea typeface="Cambria" pitchFamily="34" charset="-122"/>
                <a:cs typeface="Cambria" pitchFamily="34" charset="-120"/>
              </a:rPr>
              <a:t>Agarose Gel Electrophoresis — Workflow</a:t>
            </a:r>
            <a:endParaRPr lang="en-US" sz="2600" dirty="0"/>
          </a:p>
        </p:txBody>
      </p:sp>
      <p:sp>
        <p:nvSpPr>
          <p:cNvPr id="4" name="Text 2"/>
          <p:cNvSpPr txBox="1"/>
          <p:nvPr/>
        </p:nvSpPr>
        <p:spPr>
          <a:xfrm>
            <a:off x="548640" y="1060704"/>
            <a:ext cx="11091672" cy="384048"/>
          </a:xfrm>
          <a:prstGeom prst="rect">
            <a:avLst/>
          </a:prstGeom>
          <a:noFill/>
          <a:ln/>
        </p:spPr>
        <p:txBody>
          <a:bodyPr wrap="square" lIns="0" tIns="0" rIns="0" bIns="0" rtlCol="0" anchor="t"/>
          <a:lstStyle/>
          <a:p>
            <a:pPr marL="0" indent="0">
              <a:buNone/>
            </a:pPr>
            <a:r>
              <a:rPr lang="en-US" sz="1200" dirty="0">
                <a:solidFill>
                  <a:srgbClr val="35535A"/>
                </a:solidFill>
                <a:latin typeface="Calibri" pitchFamily="34" charset="0"/>
                <a:ea typeface="Calibri" pitchFamily="34" charset="-122"/>
                <a:cs typeface="Calibri" pitchFamily="34" charset="-120"/>
              </a:rPr>
              <a:t>DNA carries one negative charge per phosphate, so its charge-to-mass ratio is essentially constant regardless of length. Charge therefore cannot separate DNA — the gel does, by acting as a molecular sieve. Migration distance is proportional to −log₁₀(base pairs) over the resolving range.</a:t>
            </a:r>
            <a:endParaRPr lang="en-US" sz="1200" dirty="0"/>
          </a:p>
        </p:txBody>
      </p:sp>
      <p:sp>
        <p:nvSpPr>
          <p:cNvPr id="5" name="Shape 3"/>
          <p:cNvSpPr/>
          <p:nvPr/>
        </p:nvSpPr>
        <p:spPr>
          <a:xfrm>
            <a:off x="548640" y="1691640"/>
            <a:ext cx="1998878" cy="1481328"/>
          </a:xfrm>
          <a:prstGeom prst="roundRect">
            <a:avLst>
              <a:gd name="adj" fmla="val 3704"/>
            </a:avLst>
          </a:prstGeom>
          <a:solidFill>
            <a:srgbClr val="DCEFEA"/>
          </a:solidFill>
          <a:ln w="9525">
            <a:solidFill>
              <a:srgbClr val="C3DBD7"/>
            </a:solidFill>
            <a:prstDash val="solid"/>
          </a:ln>
        </p:spPr>
      </p:sp>
      <p:sp>
        <p:nvSpPr>
          <p:cNvPr id="6" name="Text 4"/>
          <p:cNvSpPr txBox="1"/>
          <p:nvPr/>
        </p:nvSpPr>
        <p:spPr>
          <a:xfrm>
            <a:off x="676656" y="1783080"/>
            <a:ext cx="1742846" cy="182880"/>
          </a:xfrm>
          <a:prstGeom prst="rect">
            <a:avLst/>
          </a:prstGeom>
          <a:noFill/>
          <a:ln/>
        </p:spPr>
        <p:txBody>
          <a:bodyPr wrap="square" lIns="0" tIns="0" rIns="0" bIns="0" rtlCol="0" anchor="ctr"/>
          <a:lstStyle/>
          <a:p>
            <a:pPr marL="0" indent="0">
              <a:buNone/>
            </a:pPr>
            <a:r>
              <a:rPr lang="en-US" sz="900" b="1" kern="0" spc="100" dirty="0">
                <a:solidFill>
                  <a:srgbClr val="0A6E76"/>
                </a:solidFill>
                <a:latin typeface="Calibri" pitchFamily="34" charset="0"/>
                <a:ea typeface="Calibri" pitchFamily="34" charset="-122"/>
                <a:cs typeface="Calibri" pitchFamily="34" charset="-120"/>
              </a:rPr>
              <a:t>1</a:t>
            </a:r>
            <a:endParaRPr lang="en-US" sz="900" dirty="0"/>
          </a:p>
        </p:txBody>
      </p:sp>
      <p:sp>
        <p:nvSpPr>
          <p:cNvPr id="7" name="Text 5"/>
          <p:cNvSpPr txBox="1"/>
          <p:nvPr/>
        </p:nvSpPr>
        <p:spPr>
          <a:xfrm>
            <a:off x="676656" y="1984248"/>
            <a:ext cx="1742846" cy="219456"/>
          </a:xfrm>
          <a:prstGeom prst="rect">
            <a:avLst/>
          </a:prstGeom>
          <a:noFill/>
          <a:ln/>
        </p:spPr>
        <p:txBody>
          <a:bodyPr wrap="square" lIns="0" tIns="0" rIns="0" bIns="0" rtlCol="0" anchor="ctr"/>
          <a:lstStyle/>
          <a:p>
            <a:pPr marL="0" indent="0">
              <a:buNone/>
            </a:pPr>
            <a:r>
              <a:rPr lang="en-US" sz="1100" b="1" dirty="0">
                <a:solidFill>
                  <a:srgbClr val="11262B"/>
                </a:solidFill>
                <a:latin typeface="Calibri" pitchFamily="34" charset="0"/>
                <a:ea typeface="Calibri" pitchFamily="34" charset="-122"/>
                <a:cs typeface="Calibri" pitchFamily="34" charset="-120"/>
              </a:rPr>
              <a:t>Cast the gel</a:t>
            </a:r>
            <a:endParaRPr lang="en-US" sz="1100" dirty="0"/>
          </a:p>
        </p:txBody>
      </p:sp>
      <p:sp>
        <p:nvSpPr>
          <p:cNvPr id="8" name="Text 6"/>
          <p:cNvSpPr txBox="1"/>
          <p:nvPr/>
        </p:nvSpPr>
        <p:spPr>
          <a:xfrm>
            <a:off x="676656" y="2231136"/>
            <a:ext cx="1742846" cy="868680"/>
          </a:xfrm>
          <a:prstGeom prst="rect">
            <a:avLst/>
          </a:prstGeom>
          <a:noFill/>
          <a:ln/>
        </p:spPr>
        <p:txBody>
          <a:bodyPr wrap="square" lIns="0" tIns="0" rIns="0" bIns="0" rtlCol="0" anchor="t"/>
          <a:lstStyle/>
          <a:p>
            <a:pPr marL="0" indent="0">
              <a:lnSpc>
                <a:spcPct val="100000"/>
              </a:lnSpc>
              <a:buNone/>
            </a:pPr>
            <a:r>
              <a:rPr lang="en-US" sz="950" dirty="0">
                <a:solidFill>
                  <a:srgbClr val="35535A"/>
                </a:solidFill>
                <a:latin typeface="Calibri" pitchFamily="34" charset="0"/>
                <a:ea typeface="Calibri" pitchFamily="34" charset="-122"/>
                <a:cs typeface="Calibri" pitchFamily="34" charset="-120"/>
              </a:rPr>
              <a:t>Boil agarose in TAE or TBE, cool to ~55 °C, add stain, pour into a tray with a comb; set 30–45 min.</a:t>
            </a:r>
            <a:endParaRPr lang="en-US" sz="950" dirty="0"/>
          </a:p>
        </p:txBody>
      </p:sp>
      <p:sp>
        <p:nvSpPr>
          <p:cNvPr id="9" name="Shape 7"/>
          <p:cNvSpPr/>
          <p:nvPr/>
        </p:nvSpPr>
        <p:spPr>
          <a:xfrm>
            <a:off x="2593238" y="2331720"/>
            <a:ext cx="182880" cy="201168"/>
          </a:xfrm>
          <a:prstGeom prst="rightArrow">
            <a:avLst/>
          </a:prstGeom>
          <a:solidFill>
            <a:srgbClr val="00A896"/>
          </a:solidFill>
          <a:ln w="6350">
            <a:solidFill>
              <a:srgbClr val="00A896"/>
            </a:solidFill>
            <a:prstDash val="solid"/>
          </a:ln>
        </p:spPr>
      </p:sp>
      <p:sp>
        <p:nvSpPr>
          <p:cNvPr id="10" name="Shape 8"/>
          <p:cNvSpPr/>
          <p:nvPr/>
        </p:nvSpPr>
        <p:spPr>
          <a:xfrm>
            <a:off x="2821838" y="1691640"/>
            <a:ext cx="1998878" cy="1481328"/>
          </a:xfrm>
          <a:prstGeom prst="roundRect">
            <a:avLst>
              <a:gd name="adj" fmla="val 3704"/>
            </a:avLst>
          </a:prstGeom>
          <a:solidFill>
            <a:srgbClr val="F2F8F7"/>
          </a:solidFill>
          <a:ln w="9525">
            <a:solidFill>
              <a:srgbClr val="C3DBD7"/>
            </a:solidFill>
            <a:prstDash val="solid"/>
          </a:ln>
        </p:spPr>
      </p:sp>
      <p:sp>
        <p:nvSpPr>
          <p:cNvPr id="11" name="Text 9"/>
          <p:cNvSpPr txBox="1"/>
          <p:nvPr/>
        </p:nvSpPr>
        <p:spPr>
          <a:xfrm>
            <a:off x="2949854" y="1783080"/>
            <a:ext cx="1742846" cy="182880"/>
          </a:xfrm>
          <a:prstGeom prst="rect">
            <a:avLst/>
          </a:prstGeom>
          <a:noFill/>
          <a:ln/>
        </p:spPr>
        <p:txBody>
          <a:bodyPr wrap="square" lIns="0" tIns="0" rIns="0" bIns="0" rtlCol="0" anchor="ctr"/>
          <a:lstStyle/>
          <a:p>
            <a:pPr marL="0" indent="0">
              <a:buNone/>
            </a:pPr>
            <a:r>
              <a:rPr lang="en-US" sz="900" b="1" kern="0" spc="100" dirty="0">
                <a:solidFill>
                  <a:srgbClr val="0A6E76"/>
                </a:solidFill>
                <a:latin typeface="Calibri" pitchFamily="34" charset="0"/>
                <a:ea typeface="Calibri" pitchFamily="34" charset="-122"/>
                <a:cs typeface="Calibri" pitchFamily="34" charset="-120"/>
              </a:rPr>
              <a:t>2</a:t>
            </a:r>
            <a:endParaRPr lang="en-US" sz="900" dirty="0"/>
          </a:p>
        </p:txBody>
      </p:sp>
      <p:sp>
        <p:nvSpPr>
          <p:cNvPr id="12" name="Text 10"/>
          <p:cNvSpPr txBox="1"/>
          <p:nvPr/>
        </p:nvSpPr>
        <p:spPr>
          <a:xfrm>
            <a:off x="2949854" y="1984248"/>
            <a:ext cx="1742846" cy="219456"/>
          </a:xfrm>
          <a:prstGeom prst="rect">
            <a:avLst/>
          </a:prstGeom>
          <a:noFill/>
          <a:ln/>
        </p:spPr>
        <p:txBody>
          <a:bodyPr wrap="square" lIns="0" tIns="0" rIns="0" bIns="0" rtlCol="0" anchor="ctr"/>
          <a:lstStyle/>
          <a:p>
            <a:pPr marL="0" indent="0">
              <a:buNone/>
            </a:pPr>
            <a:r>
              <a:rPr lang="en-US" sz="1100" b="1" dirty="0">
                <a:solidFill>
                  <a:srgbClr val="11262B"/>
                </a:solidFill>
                <a:latin typeface="Calibri" pitchFamily="34" charset="0"/>
                <a:ea typeface="Calibri" pitchFamily="34" charset="-122"/>
                <a:cs typeface="Calibri" pitchFamily="34" charset="-120"/>
              </a:rPr>
              <a:t>Submerge &amp; load</a:t>
            </a:r>
            <a:endParaRPr lang="en-US" sz="1100" dirty="0"/>
          </a:p>
        </p:txBody>
      </p:sp>
      <p:sp>
        <p:nvSpPr>
          <p:cNvPr id="13" name="Text 11"/>
          <p:cNvSpPr txBox="1"/>
          <p:nvPr/>
        </p:nvSpPr>
        <p:spPr>
          <a:xfrm>
            <a:off x="2949854" y="2231136"/>
            <a:ext cx="1742846" cy="868680"/>
          </a:xfrm>
          <a:prstGeom prst="rect">
            <a:avLst/>
          </a:prstGeom>
          <a:noFill/>
          <a:ln/>
        </p:spPr>
        <p:txBody>
          <a:bodyPr wrap="square" lIns="0" tIns="0" rIns="0" bIns="0" rtlCol="0" anchor="t"/>
          <a:lstStyle/>
          <a:p>
            <a:pPr marL="0" indent="0">
              <a:lnSpc>
                <a:spcPct val="100000"/>
              </a:lnSpc>
              <a:buNone/>
            </a:pPr>
            <a:r>
              <a:rPr lang="en-US" sz="950" dirty="0">
                <a:solidFill>
                  <a:srgbClr val="35535A"/>
                </a:solidFill>
                <a:latin typeface="Calibri" pitchFamily="34" charset="0"/>
                <a:ea typeface="Calibri" pitchFamily="34" charset="-122"/>
                <a:cs typeface="Calibri" pitchFamily="34" charset="-120"/>
              </a:rPr>
              <a:t>Place in the tank, cover with the SAME buffer, remove comb; mix samples with 6× loading dye and pipette into wells.</a:t>
            </a:r>
            <a:endParaRPr lang="en-US" sz="950" dirty="0"/>
          </a:p>
        </p:txBody>
      </p:sp>
      <p:sp>
        <p:nvSpPr>
          <p:cNvPr id="14" name="Shape 12"/>
          <p:cNvSpPr/>
          <p:nvPr/>
        </p:nvSpPr>
        <p:spPr>
          <a:xfrm>
            <a:off x="4866437" y="2331720"/>
            <a:ext cx="182880" cy="201168"/>
          </a:xfrm>
          <a:prstGeom prst="rightArrow">
            <a:avLst/>
          </a:prstGeom>
          <a:solidFill>
            <a:srgbClr val="00A896"/>
          </a:solidFill>
          <a:ln w="6350">
            <a:solidFill>
              <a:srgbClr val="00A896"/>
            </a:solidFill>
            <a:prstDash val="solid"/>
          </a:ln>
        </p:spPr>
      </p:sp>
      <p:sp>
        <p:nvSpPr>
          <p:cNvPr id="15" name="Shape 13"/>
          <p:cNvSpPr/>
          <p:nvPr/>
        </p:nvSpPr>
        <p:spPr>
          <a:xfrm>
            <a:off x="5095037" y="1691640"/>
            <a:ext cx="1998878" cy="1481328"/>
          </a:xfrm>
          <a:prstGeom prst="roundRect">
            <a:avLst>
              <a:gd name="adj" fmla="val 3704"/>
            </a:avLst>
          </a:prstGeom>
          <a:solidFill>
            <a:srgbClr val="DCEFEA"/>
          </a:solidFill>
          <a:ln w="9525">
            <a:solidFill>
              <a:srgbClr val="C3DBD7"/>
            </a:solidFill>
            <a:prstDash val="solid"/>
          </a:ln>
        </p:spPr>
      </p:sp>
      <p:sp>
        <p:nvSpPr>
          <p:cNvPr id="16" name="Text 14"/>
          <p:cNvSpPr txBox="1"/>
          <p:nvPr/>
        </p:nvSpPr>
        <p:spPr>
          <a:xfrm>
            <a:off x="5223053" y="1783080"/>
            <a:ext cx="1742846" cy="182880"/>
          </a:xfrm>
          <a:prstGeom prst="rect">
            <a:avLst/>
          </a:prstGeom>
          <a:noFill/>
          <a:ln/>
        </p:spPr>
        <p:txBody>
          <a:bodyPr wrap="square" lIns="0" tIns="0" rIns="0" bIns="0" rtlCol="0" anchor="ctr"/>
          <a:lstStyle/>
          <a:p>
            <a:pPr marL="0" indent="0">
              <a:buNone/>
            </a:pPr>
            <a:r>
              <a:rPr lang="en-US" sz="900" b="1" kern="0" spc="100" dirty="0">
                <a:solidFill>
                  <a:srgbClr val="0A6E76"/>
                </a:solidFill>
                <a:latin typeface="Calibri" pitchFamily="34" charset="0"/>
                <a:ea typeface="Calibri" pitchFamily="34" charset="-122"/>
                <a:cs typeface="Calibri" pitchFamily="34" charset="-120"/>
              </a:rPr>
              <a:t>3</a:t>
            </a:r>
            <a:endParaRPr lang="en-US" sz="900" dirty="0"/>
          </a:p>
        </p:txBody>
      </p:sp>
      <p:sp>
        <p:nvSpPr>
          <p:cNvPr id="17" name="Text 15"/>
          <p:cNvSpPr txBox="1"/>
          <p:nvPr/>
        </p:nvSpPr>
        <p:spPr>
          <a:xfrm>
            <a:off x="5223053" y="1984248"/>
            <a:ext cx="1742846" cy="219456"/>
          </a:xfrm>
          <a:prstGeom prst="rect">
            <a:avLst/>
          </a:prstGeom>
          <a:noFill/>
          <a:ln/>
        </p:spPr>
        <p:txBody>
          <a:bodyPr wrap="square" lIns="0" tIns="0" rIns="0" bIns="0" rtlCol="0" anchor="ctr"/>
          <a:lstStyle/>
          <a:p>
            <a:pPr marL="0" indent="0">
              <a:buNone/>
            </a:pPr>
            <a:r>
              <a:rPr lang="en-US" sz="1100" b="1" dirty="0">
                <a:solidFill>
                  <a:srgbClr val="11262B"/>
                </a:solidFill>
                <a:latin typeface="Calibri" pitchFamily="34" charset="0"/>
                <a:ea typeface="Calibri" pitchFamily="34" charset="-122"/>
                <a:cs typeface="Calibri" pitchFamily="34" charset="-120"/>
              </a:rPr>
              <a:t>Run</a:t>
            </a:r>
            <a:endParaRPr lang="en-US" sz="1100" dirty="0"/>
          </a:p>
        </p:txBody>
      </p:sp>
      <p:sp>
        <p:nvSpPr>
          <p:cNvPr id="18" name="Text 16"/>
          <p:cNvSpPr txBox="1"/>
          <p:nvPr/>
        </p:nvSpPr>
        <p:spPr>
          <a:xfrm>
            <a:off x="5223053" y="2231136"/>
            <a:ext cx="1742846" cy="868680"/>
          </a:xfrm>
          <a:prstGeom prst="rect">
            <a:avLst/>
          </a:prstGeom>
          <a:noFill/>
          <a:ln/>
        </p:spPr>
        <p:txBody>
          <a:bodyPr wrap="square" lIns="0" tIns="0" rIns="0" bIns="0" rtlCol="0" anchor="t"/>
          <a:lstStyle/>
          <a:p>
            <a:pPr marL="0" indent="0">
              <a:lnSpc>
                <a:spcPct val="100000"/>
              </a:lnSpc>
              <a:buNone/>
            </a:pPr>
            <a:r>
              <a:rPr lang="en-US" sz="950" dirty="0">
                <a:solidFill>
                  <a:srgbClr val="35535A"/>
                </a:solidFill>
                <a:latin typeface="Calibri" pitchFamily="34" charset="0"/>
                <a:ea typeface="Calibri" pitchFamily="34" charset="-122"/>
                <a:cs typeface="Calibri" pitchFamily="34" charset="-120"/>
              </a:rPr>
              <a:t>5–10 V/cm. DNA migrates from the black cathode toward the red anode — "run to red". Stop before the dye front exits.</a:t>
            </a:r>
            <a:endParaRPr lang="en-US" sz="950" dirty="0"/>
          </a:p>
        </p:txBody>
      </p:sp>
      <p:sp>
        <p:nvSpPr>
          <p:cNvPr id="19" name="Shape 17"/>
          <p:cNvSpPr/>
          <p:nvPr/>
        </p:nvSpPr>
        <p:spPr>
          <a:xfrm>
            <a:off x="7139635" y="2331720"/>
            <a:ext cx="182880" cy="201168"/>
          </a:xfrm>
          <a:prstGeom prst="rightArrow">
            <a:avLst/>
          </a:prstGeom>
          <a:solidFill>
            <a:srgbClr val="00A896"/>
          </a:solidFill>
          <a:ln w="6350">
            <a:solidFill>
              <a:srgbClr val="00A896"/>
            </a:solidFill>
            <a:prstDash val="solid"/>
          </a:ln>
        </p:spPr>
      </p:sp>
      <p:sp>
        <p:nvSpPr>
          <p:cNvPr id="20" name="Shape 18"/>
          <p:cNvSpPr/>
          <p:nvPr/>
        </p:nvSpPr>
        <p:spPr>
          <a:xfrm>
            <a:off x="7368235" y="1691640"/>
            <a:ext cx="1998878" cy="1481328"/>
          </a:xfrm>
          <a:prstGeom prst="roundRect">
            <a:avLst>
              <a:gd name="adj" fmla="val 3704"/>
            </a:avLst>
          </a:prstGeom>
          <a:solidFill>
            <a:srgbClr val="F2F8F7"/>
          </a:solidFill>
          <a:ln w="9525">
            <a:solidFill>
              <a:srgbClr val="C3DBD7"/>
            </a:solidFill>
            <a:prstDash val="solid"/>
          </a:ln>
        </p:spPr>
      </p:sp>
      <p:sp>
        <p:nvSpPr>
          <p:cNvPr id="21" name="Text 19"/>
          <p:cNvSpPr txBox="1"/>
          <p:nvPr/>
        </p:nvSpPr>
        <p:spPr>
          <a:xfrm>
            <a:off x="7496251" y="1783080"/>
            <a:ext cx="1742846" cy="182880"/>
          </a:xfrm>
          <a:prstGeom prst="rect">
            <a:avLst/>
          </a:prstGeom>
          <a:noFill/>
          <a:ln/>
        </p:spPr>
        <p:txBody>
          <a:bodyPr wrap="square" lIns="0" tIns="0" rIns="0" bIns="0" rtlCol="0" anchor="ctr"/>
          <a:lstStyle/>
          <a:p>
            <a:pPr marL="0" indent="0">
              <a:buNone/>
            </a:pPr>
            <a:r>
              <a:rPr lang="en-US" sz="900" b="1" kern="0" spc="100" dirty="0">
                <a:solidFill>
                  <a:srgbClr val="0A6E76"/>
                </a:solidFill>
                <a:latin typeface="Calibri" pitchFamily="34" charset="0"/>
                <a:ea typeface="Calibri" pitchFamily="34" charset="-122"/>
                <a:cs typeface="Calibri" pitchFamily="34" charset="-120"/>
              </a:rPr>
              <a:t>4</a:t>
            </a:r>
            <a:endParaRPr lang="en-US" sz="900" dirty="0"/>
          </a:p>
        </p:txBody>
      </p:sp>
      <p:sp>
        <p:nvSpPr>
          <p:cNvPr id="22" name="Text 20"/>
          <p:cNvSpPr txBox="1"/>
          <p:nvPr/>
        </p:nvSpPr>
        <p:spPr>
          <a:xfrm>
            <a:off x="7496251" y="1984248"/>
            <a:ext cx="1742846" cy="219456"/>
          </a:xfrm>
          <a:prstGeom prst="rect">
            <a:avLst/>
          </a:prstGeom>
          <a:noFill/>
          <a:ln/>
        </p:spPr>
        <p:txBody>
          <a:bodyPr wrap="square" lIns="0" tIns="0" rIns="0" bIns="0" rtlCol="0" anchor="ctr"/>
          <a:lstStyle/>
          <a:p>
            <a:pPr marL="0" indent="0">
              <a:buNone/>
            </a:pPr>
            <a:r>
              <a:rPr lang="en-US" sz="1100" b="1" dirty="0">
                <a:solidFill>
                  <a:srgbClr val="11262B"/>
                </a:solidFill>
                <a:latin typeface="Calibri" pitchFamily="34" charset="0"/>
                <a:ea typeface="Calibri" pitchFamily="34" charset="-122"/>
                <a:cs typeface="Calibri" pitchFamily="34" charset="-120"/>
              </a:rPr>
              <a:t>Visualise</a:t>
            </a:r>
            <a:endParaRPr lang="en-US" sz="1100" dirty="0"/>
          </a:p>
        </p:txBody>
      </p:sp>
      <p:sp>
        <p:nvSpPr>
          <p:cNvPr id="23" name="Text 21"/>
          <p:cNvSpPr txBox="1"/>
          <p:nvPr/>
        </p:nvSpPr>
        <p:spPr>
          <a:xfrm>
            <a:off x="7496251" y="2231136"/>
            <a:ext cx="1742846" cy="868680"/>
          </a:xfrm>
          <a:prstGeom prst="rect">
            <a:avLst/>
          </a:prstGeom>
          <a:noFill/>
          <a:ln/>
        </p:spPr>
        <p:txBody>
          <a:bodyPr wrap="square" lIns="0" tIns="0" rIns="0" bIns="0" rtlCol="0" anchor="t"/>
          <a:lstStyle/>
          <a:p>
            <a:pPr marL="0" indent="0">
              <a:lnSpc>
                <a:spcPct val="100000"/>
              </a:lnSpc>
              <a:buNone/>
            </a:pPr>
            <a:r>
              <a:rPr lang="en-US" sz="950" dirty="0">
                <a:solidFill>
                  <a:srgbClr val="35535A"/>
                </a:solidFill>
                <a:latin typeface="Calibri" pitchFamily="34" charset="0"/>
                <a:ea typeface="Calibri" pitchFamily="34" charset="-122"/>
                <a:cs typeface="Calibri" pitchFamily="34" charset="-120"/>
              </a:rPr>
              <a:t>UV (302 nm) or blue-light transilluminator; EtBr, SYBR Safe or GelRed fluoresce in proportion to bound DNA.</a:t>
            </a:r>
            <a:endParaRPr lang="en-US" sz="950" dirty="0"/>
          </a:p>
        </p:txBody>
      </p:sp>
      <p:sp>
        <p:nvSpPr>
          <p:cNvPr id="24" name="Shape 22"/>
          <p:cNvSpPr/>
          <p:nvPr/>
        </p:nvSpPr>
        <p:spPr>
          <a:xfrm>
            <a:off x="9412834" y="2331720"/>
            <a:ext cx="182880" cy="201168"/>
          </a:xfrm>
          <a:prstGeom prst="rightArrow">
            <a:avLst/>
          </a:prstGeom>
          <a:solidFill>
            <a:srgbClr val="00A896"/>
          </a:solidFill>
          <a:ln w="6350">
            <a:solidFill>
              <a:srgbClr val="00A896"/>
            </a:solidFill>
            <a:prstDash val="solid"/>
          </a:ln>
        </p:spPr>
      </p:sp>
      <p:sp>
        <p:nvSpPr>
          <p:cNvPr id="25" name="Shape 23"/>
          <p:cNvSpPr/>
          <p:nvPr/>
        </p:nvSpPr>
        <p:spPr>
          <a:xfrm>
            <a:off x="9641434" y="1691640"/>
            <a:ext cx="1998878" cy="1481328"/>
          </a:xfrm>
          <a:prstGeom prst="roundRect">
            <a:avLst>
              <a:gd name="adj" fmla="val 3704"/>
            </a:avLst>
          </a:prstGeom>
          <a:solidFill>
            <a:srgbClr val="DCEFEA"/>
          </a:solidFill>
          <a:ln w="9525">
            <a:solidFill>
              <a:srgbClr val="C3DBD7"/>
            </a:solidFill>
            <a:prstDash val="solid"/>
          </a:ln>
        </p:spPr>
      </p:sp>
      <p:sp>
        <p:nvSpPr>
          <p:cNvPr id="26" name="Text 24"/>
          <p:cNvSpPr txBox="1"/>
          <p:nvPr/>
        </p:nvSpPr>
        <p:spPr>
          <a:xfrm>
            <a:off x="9769450" y="1783080"/>
            <a:ext cx="1742846" cy="182880"/>
          </a:xfrm>
          <a:prstGeom prst="rect">
            <a:avLst/>
          </a:prstGeom>
          <a:noFill/>
          <a:ln/>
        </p:spPr>
        <p:txBody>
          <a:bodyPr wrap="square" lIns="0" tIns="0" rIns="0" bIns="0" rtlCol="0" anchor="ctr"/>
          <a:lstStyle/>
          <a:p>
            <a:pPr marL="0" indent="0">
              <a:buNone/>
            </a:pPr>
            <a:r>
              <a:rPr lang="en-US" sz="900" b="1" kern="0" spc="100" dirty="0">
                <a:solidFill>
                  <a:srgbClr val="0A6E76"/>
                </a:solidFill>
                <a:latin typeface="Calibri" pitchFamily="34" charset="0"/>
                <a:ea typeface="Calibri" pitchFamily="34" charset="-122"/>
                <a:cs typeface="Calibri" pitchFamily="34" charset="-120"/>
              </a:rPr>
              <a:t>5</a:t>
            </a:r>
            <a:endParaRPr lang="en-US" sz="900" dirty="0"/>
          </a:p>
        </p:txBody>
      </p:sp>
      <p:sp>
        <p:nvSpPr>
          <p:cNvPr id="27" name="Text 25"/>
          <p:cNvSpPr txBox="1"/>
          <p:nvPr/>
        </p:nvSpPr>
        <p:spPr>
          <a:xfrm>
            <a:off x="9769450" y="1984248"/>
            <a:ext cx="1742846" cy="219456"/>
          </a:xfrm>
          <a:prstGeom prst="rect">
            <a:avLst/>
          </a:prstGeom>
          <a:noFill/>
          <a:ln/>
        </p:spPr>
        <p:txBody>
          <a:bodyPr wrap="square" lIns="0" tIns="0" rIns="0" bIns="0" rtlCol="0" anchor="ctr"/>
          <a:lstStyle/>
          <a:p>
            <a:pPr marL="0" indent="0">
              <a:buNone/>
            </a:pPr>
            <a:r>
              <a:rPr lang="en-US" sz="1100" b="1" dirty="0">
                <a:solidFill>
                  <a:srgbClr val="11262B"/>
                </a:solidFill>
                <a:latin typeface="Calibri" pitchFamily="34" charset="0"/>
                <a:ea typeface="Calibri" pitchFamily="34" charset="-122"/>
                <a:cs typeface="Calibri" pitchFamily="34" charset="-120"/>
              </a:rPr>
              <a:t>Interpret / recover</a:t>
            </a:r>
            <a:endParaRPr lang="en-US" sz="1100" dirty="0"/>
          </a:p>
        </p:txBody>
      </p:sp>
      <p:sp>
        <p:nvSpPr>
          <p:cNvPr id="28" name="Text 26"/>
          <p:cNvSpPr txBox="1"/>
          <p:nvPr/>
        </p:nvSpPr>
        <p:spPr>
          <a:xfrm>
            <a:off x="9769450" y="2231136"/>
            <a:ext cx="1742846" cy="868680"/>
          </a:xfrm>
          <a:prstGeom prst="rect">
            <a:avLst/>
          </a:prstGeom>
          <a:noFill/>
          <a:ln/>
        </p:spPr>
        <p:txBody>
          <a:bodyPr wrap="square" lIns="0" tIns="0" rIns="0" bIns="0" rtlCol="0" anchor="t"/>
          <a:lstStyle/>
          <a:p>
            <a:pPr marL="0" indent="0">
              <a:lnSpc>
                <a:spcPct val="100000"/>
              </a:lnSpc>
              <a:buNone/>
            </a:pPr>
            <a:r>
              <a:rPr lang="en-US" sz="950" dirty="0">
                <a:solidFill>
                  <a:srgbClr val="35535A"/>
                </a:solidFill>
                <a:latin typeface="Calibri" pitchFamily="34" charset="0"/>
                <a:ea typeface="Calibri" pitchFamily="34" charset="-122"/>
                <a:cs typeface="Calibri" pitchFamily="34" charset="-120"/>
              </a:rPr>
              <a:t>Size against a ladder, read negative and positive controls first, then excise and gel-purify if the band is needed.</a:t>
            </a:r>
            <a:endParaRPr lang="en-US" sz="950" dirty="0"/>
          </a:p>
        </p:txBody>
      </p:sp>
      <p:sp>
        <p:nvSpPr>
          <p:cNvPr id="29" name="Shape 27"/>
          <p:cNvSpPr/>
          <p:nvPr/>
        </p:nvSpPr>
        <p:spPr>
          <a:xfrm>
            <a:off x="548640" y="3401568"/>
            <a:ext cx="3538728" cy="2743200"/>
          </a:xfrm>
          <a:prstGeom prst="roundRect">
            <a:avLst>
              <a:gd name="adj" fmla="val 2000"/>
            </a:avLst>
          </a:prstGeom>
          <a:solidFill>
            <a:srgbClr val="DCEFEA"/>
          </a:solidFill>
          <a:ln w="9525">
            <a:solidFill>
              <a:srgbClr val="C3DBD7"/>
            </a:solidFill>
            <a:prstDash val="solid"/>
          </a:ln>
        </p:spPr>
      </p:sp>
      <p:sp>
        <p:nvSpPr>
          <p:cNvPr id="30" name="Text 28"/>
          <p:cNvSpPr txBox="1"/>
          <p:nvPr/>
        </p:nvSpPr>
        <p:spPr>
          <a:xfrm>
            <a:off x="713232" y="3520440"/>
            <a:ext cx="3209544"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The loading dye does three jobs</a:t>
            </a:r>
            <a:endParaRPr lang="en-US" sz="1200" dirty="0"/>
          </a:p>
        </p:txBody>
      </p:sp>
      <p:sp>
        <p:nvSpPr>
          <p:cNvPr id="31" name="Text 29"/>
          <p:cNvSpPr txBox="1"/>
          <p:nvPr/>
        </p:nvSpPr>
        <p:spPr>
          <a:xfrm>
            <a:off x="713232" y="3803904"/>
            <a:ext cx="3209544" cy="2249424"/>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Glycerol or Ficoll — density, so the sample sinks into the well rather than diffusing away.</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Bromophenol blue — tracking dye, co-migrates with roughly a 300 bp fragment in a 1 % gel.</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Xylene cyanol — the slower dye, roughly 4 kb in a 1 % gel.</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EDTA — chelates Mg²⁺ and stops any residual nuclease activity.</a:t>
            </a:r>
            <a:endParaRPr lang="en-US" sz="1050" dirty="0"/>
          </a:p>
        </p:txBody>
      </p:sp>
      <p:sp>
        <p:nvSpPr>
          <p:cNvPr id="32" name="Shape 30"/>
          <p:cNvSpPr/>
          <p:nvPr/>
        </p:nvSpPr>
        <p:spPr>
          <a:xfrm>
            <a:off x="4325112" y="3401568"/>
            <a:ext cx="3538728" cy="2743200"/>
          </a:xfrm>
          <a:prstGeom prst="roundRect">
            <a:avLst>
              <a:gd name="adj" fmla="val 2000"/>
            </a:avLst>
          </a:prstGeom>
          <a:solidFill>
            <a:srgbClr val="F2F8F7"/>
          </a:solidFill>
          <a:ln w="9525">
            <a:solidFill>
              <a:srgbClr val="C3DBD7"/>
            </a:solidFill>
            <a:prstDash val="solid"/>
          </a:ln>
        </p:spPr>
      </p:sp>
      <p:sp>
        <p:nvSpPr>
          <p:cNvPr id="33" name="Text 31"/>
          <p:cNvSpPr txBox="1"/>
          <p:nvPr/>
        </p:nvSpPr>
        <p:spPr>
          <a:xfrm>
            <a:off x="4489704" y="3520440"/>
            <a:ext cx="3209544"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Conformation changes the answer</a:t>
            </a:r>
            <a:endParaRPr lang="en-US" sz="1200" dirty="0"/>
          </a:p>
        </p:txBody>
      </p:sp>
      <p:sp>
        <p:nvSpPr>
          <p:cNvPr id="34" name="Text 32"/>
          <p:cNvSpPr txBox="1"/>
          <p:nvPr/>
        </p:nvSpPr>
        <p:spPr>
          <a:xfrm>
            <a:off x="4489704" y="3803904"/>
            <a:ext cx="3209544" cy="2249424"/>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For the SAME plasmid, migration order is: supercoiled (covalently closed circular) — fastest, most compact; then LINEAR; then open-circular / nicked — slowest.</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This is why an uncut plasmid prep shows several bands and why apparent "size" from an uncut plasmid is meaningless.</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Single-stranded and highly structured RNA must be run denaturing (formaldehyde or glyoxal) before size is meaningful.</a:t>
            </a:r>
            <a:endParaRPr lang="en-US" sz="1050" dirty="0"/>
          </a:p>
        </p:txBody>
      </p:sp>
      <p:sp>
        <p:nvSpPr>
          <p:cNvPr id="35" name="Shape 33"/>
          <p:cNvSpPr/>
          <p:nvPr/>
        </p:nvSpPr>
        <p:spPr>
          <a:xfrm>
            <a:off x="8101584" y="3401568"/>
            <a:ext cx="3538728" cy="2743200"/>
          </a:xfrm>
          <a:prstGeom prst="roundRect">
            <a:avLst>
              <a:gd name="adj" fmla="val 2000"/>
            </a:avLst>
          </a:prstGeom>
          <a:solidFill>
            <a:srgbClr val="FBEEDD"/>
          </a:solidFill>
          <a:ln w="9525">
            <a:solidFill>
              <a:srgbClr val="E9CDA6"/>
            </a:solidFill>
            <a:prstDash val="solid"/>
          </a:ln>
        </p:spPr>
      </p:sp>
      <p:sp>
        <p:nvSpPr>
          <p:cNvPr id="36" name="Text 34"/>
          <p:cNvSpPr txBox="1"/>
          <p:nvPr/>
        </p:nvSpPr>
        <p:spPr>
          <a:xfrm>
            <a:off x="8266176" y="3520440"/>
            <a:ext cx="3209544" cy="237744"/>
          </a:xfrm>
          <a:prstGeom prst="rect">
            <a:avLst/>
          </a:prstGeom>
          <a:noFill/>
          <a:ln/>
        </p:spPr>
        <p:txBody>
          <a:bodyPr wrap="square" lIns="0" tIns="0" rIns="0" bIns="0" rtlCol="0" anchor="ctr"/>
          <a:lstStyle/>
          <a:p>
            <a:pPr marL="0" indent="0">
              <a:buNone/>
            </a:pPr>
            <a:r>
              <a:rPr lang="en-US" sz="1200" b="1" dirty="0">
                <a:solidFill>
                  <a:srgbClr val="C4761A"/>
                </a:solidFill>
                <a:latin typeface="Calibri" pitchFamily="34" charset="0"/>
                <a:ea typeface="Calibri" pitchFamily="34" charset="-122"/>
                <a:cs typeface="Calibri" pitchFamily="34" charset="-120"/>
              </a:rPr>
              <a:t>Applications</a:t>
            </a:r>
            <a:endParaRPr lang="en-US" sz="1200" dirty="0"/>
          </a:p>
        </p:txBody>
      </p:sp>
      <p:sp>
        <p:nvSpPr>
          <p:cNvPr id="37" name="Text 35"/>
          <p:cNvSpPr txBox="1"/>
          <p:nvPr/>
        </p:nvSpPr>
        <p:spPr>
          <a:xfrm>
            <a:off x="8266176" y="3803904"/>
            <a:ext cx="3209544" cy="2249424"/>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Checking PCR products — presence, size, specificity, primer-dimer.</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Restriction digestion analysis and mapping; verifying clones.</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Assessing genomic DNA integrity and RNA quality (28S:18S ratio).</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Preparative recovery of a fragment for cloning or sequencing.</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The separation step in Southern and northern blotting.</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PFGE (alternating fields) extends the range to whole chromosomes, &gt;50 kb up to ~10 Mb.</a:t>
            </a:r>
            <a:endParaRPr lang="en-US" sz="10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11091672" cy="237744"/>
          </a:xfrm>
          <a:prstGeom prst="rect">
            <a:avLst/>
          </a:prstGeom>
          <a:noFill/>
          <a:ln/>
        </p:spPr>
        <p:txBody>
          <a:bodyPr wrap="square" lIns="0" tIns="0" rIns="0" bIns="0" rtlCol="0" anchor="ctr"/>
          <a:lstStyle/>
          <a:p>
            <a:pPr marL="0" indent="0">
              <a:buNone/>
            </a:pPr>
            <a:r>
              <a:rPr lang="en-US" sz="1050" b="1" kern="0" spc="200" dirty="0">
                <a:solidFill>
                  <a:srgbClr val="0A6E76"/>
                </a:solidFill>
                <a:latin typeface="Calibri" pitchFamily="34" charset="0"/>
                <a:ea typeface="Calibri" pitchFamily="34" charset="-122"/>
                <a:cs typeface="Calibri" pitchFamily="34" charset="-120"/>
              </a:rPr>
              <a:t>MODULE 02 · NUCLEIC ACIDS</a:t>
            </a:r>
            <a:endParaRPr lang="en-US" sz="1050" dirty="0"/>
          </a:p>
        </p:txBody>
      </p:sp>
      <p:sp>
        <p:nvSpPr>
          <p:cNvPr id="3" name="Text 1"/>
          <p:cNvSpPr txBox="1"/>
          <p:nvPr/>
        </p:nvSpPr>
        <p:spPr>
          <a:xfrm>
            <a:off x="548640" y="512064"/>
            <a:ext cx="11091672" cy="475488"/>
          </a:xfrm>
          <a:prstGeom prst="rect">
            <a:avLst/>
          </a:prstGeom>
          <a:noFill/>
          <a:ln/>
        </p:spPr>
        <p:txBody>
          <a:bodyPr wrap="square" lIns="0" tIns="0" rIns="0" bIns="0" rtlCol="0" anchor="ctr"/>
          <a:lstStyle/>
          <a:p>
            <a:pPr marL="0" indent="0">
              <a:buNone/>
            </a:pPr>
            <a:r>
              <a:rPr lang="en-US" sz="2600" b="1" dirty="0">
                <a:solidFill>
                  <a:srgbClr val="11262B"/>
                </a:solidFill>
                <a:latin typeface="Cambria" pitchFamily="34" charset="0"/>
                <a:ea typeface="Cambria" pitchFamily="34" charset="-122"/>
                <a:cs typeface="Cambria" pitchFamily="34" charset="-120"/>
              </a:rPr>
              <a:t>Agarose Gels — Choosing the Conditions</a:t>
            </a:r>
            <a:endParaRPr lang="en-US" sz="2600" dirty="0"/>
          </a:p>
        </p:txBody>
      </p:sp>
      <p:sp>
        <p:nvSpPr>
          <p:cNvPr id="4" name="Text 2"/>
          <p:cNvSpPr txBox="1"/>
          <p:nvPr/>
        </p:nvSpPr>
        <p:spPr>
          <a:xfrm>
            <a:off x="548640" y="1060704"/>
            <a:ext cx="11091672" cy="384048"/>
          </a:xfrm>
          <a:prstGeom prst="rect">
            <a:avLst/>
          </a:prstGeom>
          <a:noFill/>
          <a:ln/>
        </p:spPr>
        <p:txBody>
          <a:bodyPr wrap="square" lIns="0" tIns="0" rIns="0" bIns="0" rtlCol="0" anchor="t"/>
          <a:lstStyle/>
          <a:p>
            <a:pPr marL="0" indent="0">
              <a:buNone/>
            </a:pPr>
            <a:r>
              <a:rPr lang="en-US" sz="1200" dirty="0">
                <a:solidFill>
                  <a:srgbClr val="35535A"/>
                </a:solidFill>
                <a:latin typeface="Calibri" pitchFamily="34" charset="0"/>
                <a:ea typeface="Calibri" pitchFamily="34" charset="-122"/>
                <a:cs typeface="Calibri" pitchFamily="34" charset="-120"/>
              </a:rPr>
              <a:t>Three choices decide the quality of a nucleic-acid gel: how much agarose, which buffer, and which stain. Each is a trade-off, not a default.</a:t>
            </a:r>
            <a:endParaRPr lang="en-US" sz="12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5486400" cy="914400"/>
        </p:xfrm>
        <a:graphic>
          <a:graphicData uri="http://schemas.openxmlformats.org/drawingml/2006/table">
            <a:tbl>
              <a:tblPr/>
              <a:tblGrid>
                <a:gridCol w="1508760">
                  <a:extLst>
                    <a:ext uri="{9D8B030D-6E8A-4147-A177-3AD203B41FA5}">
                      <a16:colId xmlns:a16="http://schemas.microsoft.com/office/drawing/2014/main" val="20000"/>
                    </a:ext>
                  </a:extLst>
                </a:gridCol>
                <a:gridCol w="1874520">
                  <a:extLst>
                    <a:ext uri="{9D8B030D-6E8A-4147-A177-3AD203B41FA5}">
                      <a16:colId xmlns:a16="http://schemas.microsoft.com/office/drawing/2014/main" val="20001"/>
                    </a:ext>
                  </a:extLst>
                </a:gridCol>
                <a:gridCol w="2103120">
                  <a:extLst>
                    <a:ext uri="{9D8B030D-6E8A-4147-A177-3AD203B41FA5}">
                      <a16:colId xmlns:a16="http://schemas.microsoft.com/office/drawing/2014/main" val="20002"/>
                    </a:ext>
                  </a:extLst>
                </a:gridCol>
              </a:tblGrid>
              <a:tr h="292608">
                <a:tc>
                  <a:txBody>
                    <a:bodyPr/>
                    <a:lstStyle/>
                    <a:p>
                      <a:pPr marL="0" indent="0" algn="l">
                        <a:buNone/>
                      </a:pPr>
                      <a:r>
                        <a:rPr lang="en-US" sz="1000" b="1" dirty="0">
                          <a:solidFill>
                            <a:srgbClr val="FFFFFF"/>
                          </a:solidFill>
                          <a:latin typeface="Calibri" pitchFamily="34" charset="0"/>
                          <a:ea typeface="Calibri" pitchFamily="34" charset="-122"/>
                          <a:cs typeface="Calibri" pitchFamily="34" charset="-120"/>
                        </a:rPr>
                        <a:t>Agarose (% w/v)</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1000" b="1" dirty="0">
                          <a:solidFill>
                            <a:srgbClr val="FFFFFF"/>
                          </a:solidFill>
                          <a:latin typeface="Calibri" pitchFamily="34" charset="0"/>
                          <a:ea typeface="Calibri" pitchFamily="34" charset="-122"/>
                          <a:cs typeface="Calibri" pitchFamily="34" charset="-120"/>
                        </a:rPr>
                        <a:t>Optimal resolving range</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1000" b="1" dirty="0">
                          <a:solidFill>
                            <a:srgbClr val="FFFFFF"/>
                          </a:solidFill>
                          <a:latin typeface="Calibri" pitchFamily="34" charset="0"/>
                          <a:ea typeface="Calibri" pitchFamily="34" charset="-122"/>
                          <a:cs typeface="Calibri" pitchFamily="34" charset="-120"/>
                        </a:rPr>
                        <a:t>Typical use</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extLst>
                  <a:ext uri="{0D108BD9-81ED-4DB2-BD59-A6C34878D82A}">
                    <a16:rowId xmlns:a16="http://schemas.microsoft.com/office/drawing/2014/main" val="10000"/>
                  </a:ext>
                </a:extLst>
              </a:tr>
              <a:tr h="292608">
                <a:tc>
                  <a:txBody>
                    <a:bodyPr/>
                    <a:lstStyle/>
                    <a:p>
                      <a:pPr marL="0" indent="0">
                        <a:buNone/>
                      </a:pPr>
                      <a:r>
                        <a:rPr lang="en-US" sz="1000" b="1" dirty="0">
                          <a:solidFill>
                            <a:srgbClr val="073B39"/>
                          </a:solidFill>
                          <a:latin typeface="Calibri" pitchFamily="34" charset="0"/>
                          <a:ea typeface="Calibri" pitchFamily="34" charset="-122"/>
                          <a:cs typeface="Calibri" pitchFamily="34" charset="-120"/>
                        </a:rPr>
                        <a:t>0.3 %</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5 – 60 kb</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Large genomic fragments; fragile, hard to handle</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92608">
                <a:tc>
                  <a:txBody>
                    <a:bodyPr/>
                    <a:lstStyle/>
                    <a:p>
                      <a:pPr marL="0" indent="0">
                        <a:buNone/>
                      </a:pPr>
                      <a:r>
                        <a:rPr lang="en-US" sz="1000" b="1" dirty="0">
                          <a:solidFill>
                            <a:srgbClr val="073B39"/>
                          </a:solidFill>
                          <a:latin typeface="Calibri" pitchFamily="34" charset="0"/>
                          <a:ea typeface="Calibri" pitchFamily="34" charset="-122"/>
                          <a:cs typeface="Calibri" pitchFamily="34" charset="-120"/>
                        </a:rPr>
                        <a:t>0.5 %</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1 – 30 kb</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Large restriction fragments, lambda digests</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2"/>
                  </a:ext>
                </a:extLst>
              </a:tr>
              <a:tr h="292608">
                <a:tc>
                  <a:txBody>
                    <a:bodyPr/>
                    <a:lstStyle/>
                    <a:p>
                      <a:pPr marL="0" indent="0">
                        <a:buNone/>
                      </a:pPr>
                      <a:r>
                        <a:rPr lang="en-US" sz="1000" b="1" dirty="0">
                          <a:solidFill>
                            <a:srgbClr val="073B39"/>
                          </a:solidFill>
                          <a:latin typeface="Calibri" pitchFamily="34" charset="0"/>
                          <a:ea typeface="Calibri" pitchFamily="34" charset="-122"/>
                          <a:cs typeface="Calibri" pitchFamily="34" charset="-120"/>
                        </a:rPr>
                        <a:t>0.7 %</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0.8 – 12 kb</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Plasmid analysis, general cloning work</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92608">
                <a:tc>
                  <a:txBody>
                    <a:bodyPr/>
                    <a:lstStyle/>
                    <a:p>
                      <a:pPr marL="0" indent="0">
                        <a:buNone/>
                      </a:pPr>
                      <a:r>
                        <a:rPr lang="en-US" sz="1000" b="1" dirty="0">
                          <a:solidFill>
                            <a:srgbClr val="073B39"/>
                          </a:solidFill>
                          <a:latin typeface="Calibri" pitchFamily="34" charset="0"/>
                          <a:ea typeface="Calibri" pitchFamily="34" charset="-122"/>
                          <a:cs typeface="Calibri" pitchFamily="34" charset="-120"/>
                        </a:rPr>
                        <a:t>1.0 % (default)</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0.5 – 10 kb</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Routine PCR products and digests</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4"/>
                  </a:ext>
                </a:extLst>
              </a:tr>
              <a:tr h="292608">
                <a:tc>
                  <a:txBody>
                    <a:bodyPr/>
                    <a:lstStyle/>
                    <a:p>
                      <a:pPr marL="0" indent="0">
                        <a:buNone/>
                      </a:pPr>
                      <a:r>
                        <a:rPr lang="en-US" sz="1000" b="1" dirty="0">
                          <a:solidFill>
                            <a:srgbClr val="073B39"/>
                          </a:solidFill>
                          <a:latin typeface="Calibri" pitchFamily="34" charset="0"/>
                          <a:ea typeface="Calibri" pitchFamily="34" charset="-122"/>
                          <a:cs typeface="Calibri" pitchFamily="34" charset="-120"/>
                        </a:rPr>
                        <a:t>1.2 %</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0.4 – 7 kb</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Smaller PCR products</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92608">
                <a:tc>
                  <a:txBody>
                    <a:bodyPr/>
                    <a:lstStyle/>
                    <a:p>
                      <a:pPr marL="0" indent="0">
                        <a:buNone/>
                      </a:pPr>
                      <a:r>
                        <a:rPr lang="en-US" sz="1000" b="1" dirty="0">
                          <a:solidFill>
                            <a:srgbClr val="073B39"/>
                          </a:solidFill>
                          <a:latin typeface="Calibri" pitchFamily="34" charset="0"/>
                          <a:ea typeface="Calibri" pitchFamily="34" charset="-122"/>
                          <a:cs typeface="Calibri" pitchFamily="34" charset="-120"/>
                        </a:rPr>
                        <a:t>1.5 %</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0.2 – 3 kb</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Short amplicons, RFLP fragments</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6"/>
                  </a:ext>
                </a:extLst>
              </a:tr>
              <a:tr h="292608">
                <a:tc>
                  <a:txBody>
                    <a:bodyPr/>
                    <a:lstStyle/>
                    <a:p>
                      <a:pPr marL="0" indent="0">
                        <a:buNone/>
                      </a:pPr>
                      <a:r>
                        <a:rPr lang="en-US" sz="1000" b="1" dirty="0">
                          <a:solidFill>
                            <a:srgbClr val="073B39"/>
                          </a:solidFill>
                          <a:latin typeface="Calibri" pitchFamily="34" charset="0"/>
                          <a:ea typeface="Calibri" pitchFamily="34" charset="-122"/>
                          <a:cs typeface="Calibri" pitchFamily="34" charset="-120"/>
                        </a:rPr>
                        <a:t>2.0 – 3.0 %</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0.05 – 2 kb</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Very small fragments; use low-melt or NuSieve agarose</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6" name="Text 3"/>
          <p:cNvSpPr txBox="1"/>
          <p:nvPr/>
        </p:nvSpPr>
        <p:spPr>
          <a:xfrm>
            <a:off x="548640" y="4407408"/>
            <a:ext cx="5486400" cy="365760"/>
          </a:xfrm>
          <a:prstGeom prst="rect">
            <a:avLst/>
          </a:prstGeom>
          <a:noFill/>
          <a:ln/>
        </p:spPr>
        <p:txBody>
          <a:bodyPr wrap="square" lIns="0" tIns="0" rIns="0" bIns="0" rtlCol="0" anchor="t"/>
          <a:lstStyle/>
          <a:p>
            <a:pPr marL="0" indent="0">
              <a:buNone/>
            </a:pPr>
            <a:r>
              <a:rPr lang="en-US" sz="950" i="1" dirty="0">
                <a:solidFill>
                  <a:srgbClr val="5D7075"/>
                </a:solidFill>
                <a:latin typeface="Calibri" pitchFamily="34" charset="0"/>
                <a:ea typeface="Calibri" pitchFamily="34" charset="-122"/>
                <a:cs typeface="Calibri" pitchFamily="34" charset="-120"/>
              </a:rPr>
              <a:t>Higher percentage = smaller pores = better resolution of small fragments, but slower migration and harder recovery.</a:t>
            </a:r>
            <a:endParaRPr lang="en-US" sz="950" dirty="0"/>
          </a:p>
        </p:txBody>
      </p:sp>
      <p:sp>
        <p:nvSpPr>
          <p:cNvPr id="7" name="Shape 4"/>
          <p:cNvSpPr/>
          <p:nvPr/>
        </p:nvSpPr>
        <p:spPr>
          <a:xfrm>
            <a:off x="6153912" y="1554480"/>
            <a:ext cx="5486400" cy="2084832"/>
          </a:xfrm>
          <a:prstGeom prst="roundRect">
            <a:avLst>
              <a:gd name="adj" fmla="val 2632"/>
            </a:avLst>
          </a:prstGeom>
          <a:solidFill>
            <a:srgbClr val="DCEFEA"/>
          </a:solidFill>
          <a:ln w="9525">
            <a:solidFill>
              <a:srgbClr val="C3DBD7"/>
            </a:solidFill>
            <a:prstDash val="solid"/>
          </a:ln>
        </p:spPr>
      </p:sp>
      <p:sp>
        <p:nvSpPr>
          <p:cNvPr id="8" name="Text 5"/>
          <p:cNvSpPr txBox="1"/>
          <p:nvPr/>
        </p:nvSpPr>
        <p:spPr>
          <a:xfrm>
            <a:off x="6318504" y="1673352"/>
            <a:ext cx="5157216"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TAE versus TBE</a:t>
            </a:r>
            <a:endParaRPr lang="en-US" sz="1200" dirty="0"/>
          </a:p>
        </p:txBody>
      </p:sp>
      <p:sp>
        <p:nvSpPr>
          <p:cNvPr id="9" name="Text 6"/>
          <p:cNvSpPr txBox="1"/>
          <p:nvPr/>
        </p:nvSpPr>
        <p:spPr>
          <a:xfrm>
            <a:off x="6318504" y="1956816"/>
            <a:ext cx="5157216" cy="1591056"/>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TAE (Tris–acetate–EDTA): lower ionic strength and buffering capacity, so it exhausts on long runs — but DNA recovered from it is fully compatible with ligases, polymerases and transformation. Better for fragments &gt; 12 kb, and the choice for preparative gels.</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TBE (Tris–borate–EDTA): higher buffering capacity, sharper resolution of small fragments, better for long or high-voltage runs — but borate complexes cis-diols and inhibits many downstream enzymes, so it is an analytical-only buffer.</a:t>
            </a:r>
            <a:endParaRPr lang="en-US" sz="1050" dirty="0"/>
          </a:p>
        </p:txBody>
      </p:sp>
      <p:sp>
        <p:nvSpPr>
          <p:cNvPr id="10" name="Shape 7"/>
          <p:cNvSpPr/>
          <p:nvPr/>
        </p:nvSpPr>
        <p:spPr>
          <a:xfrm>
            <a:off x="6153912" y="3803904"/>
            <a:ext cx="5486400" cy="2322576"/>
          </a:xfrm>
          <a:prstGeom prst="roundRect">
            <a:avLst>
              <a:gd name="adj" fmla="val 2362"/>
            </a:avLst>
          </a:prstGeom>
          <a:solidFill>
            <a:srgbClr val="F2F8F7"/>
          </a:solidFill>
          <a:ln w="9525">
            <a:solidFill>
              <a:srgbClr val="C3DBD7"/>
            </a:solidFill>
            <a:prstDash val="solid"/>
          </a:ln>
        </p:spPr>
      </p:sp>
      <p:sp>
        <p:nvSpPr>
          <p:cNvPr id="11" name="Text 8"/>
          <p:cNvSpPr txBox="1"/>
          <p:nvPr/>
        </p:nvSpPr>
        <p:spPr>
          <a:xfrm>
            <a:off x="6318504" y="3922776"/>
            <a:ext cx="5157216"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Stains and detection</a:t>
            </a:r>
            <a:endParaRPr lang="en-US" sz="1200" dirty="0"/>
          </a:p>
        </p:txBody>
      </p:sp>
      <p:sp>
        <p:nvSpPr>
          <p:cNvPr id="12" name="Text 9"/>
          <p:cNvSpPr txBox="1"/>
          <p:nvPr/>
        </p:nvSpPr>
        <p:spPr>
          <a:xfrm>
            <a:off x="6318504" y="4206240"/>
            <a:ext cx="5157216" cy="1828800"/>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Ethidium bromide — intercalates between base pairs; fluoresces ~20-fold more when bound; visualised at 302 nm. Sensitive (~5 ng) and cheap, but a potent mutagen requiring controlled disposal.</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SYBR Safe / GelRed / GelGreen — blue-light-excitable, far less mutagenic, no UV damage to DNA destined for cloning.</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SYBR Gold — highest sensitivity, works on ssDNA and RNA.</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Methylene blue / crystal violet — no UV needed, safe for teaching labs, but 10–50× less sensitive.</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Silver staining — for polyacrylamide gels of small fragments.</a:t>
            </a:r>
            <a:endParaRPr lang="en-US" sz="1050" dirty="0"/>
          </a:p>
        </p:txBody>
      </p:sp>
      <p:sp>
        <p:nvSpPr>
          <p:cNvPr id="13" name="Shape 10"/>
          <p:cNvSpPr/>
          <p:nvPr/>
        </p:nvSpPr>
        <p:spPr>
          <a:xfrm>
            <a:off x="548640" y="4791456"/>
            <a:ext cx="5486400" cy="1371600"/>
          </a:xfrm>
          <a:prstGeom prst="roundRect">
            <a:avLst>
              <a:gd name="adj" fmla="val 4000"/>
            </a:avLst>
          </a:prstGeom>
          <a:solidFill>
            <a:srgbClr val="FBEEDD"/>
          </a:solidFill>
          <a:ln w="9525">
            <a:solidFill>
              <a:srgbClr val="E9CDA6"/>
            </a:solidFill>
            <a:prstDash val="solid"/>
          </a:ln>
        </p:spPr>
      </p:sp>
      <p:sp>
        <p:nvSpPr>
          <p:cNvPr id="14" name="Text 11"/>
          <p:cNvSpPr txBox="1"/>
          <p:nvPr/>
        </p:nvSpPr>
        <p:spPr>
          <a:xfrm>
            <a:off x="713232" y="4910328"/>
            <a:ext cx="5157216" cy="237744"/>
          </a:xfrm>
          <a:prstGeom prst="rect">
            <a:avLst/>
          </a:prstGeom>
          <a:noFill/>
          <a:ln/>
        </p:spPr>
        <p:txBody>
          <a:bodyPr wrap="square" lIns="0" tIns="0" rIns="0" bIns="0" rtlCol="0" anchor="ctr"/>
          <a:lstStyle/>
          <a:p>
            <a:pPr marL="0" indent="0">
              <a:buNone/>
            </a:pPr>
            <a:r>
              <a:rPr lang="en-US" sz="1200" b="1" dirty="0">
                <a:solidFill>
                  <a:srgbClr val="C4761A"/>
                </a:solidFill>
                <a:latin typeface="Calibri" pitchFamily="34" charset="0"/>
                <a:ea typeface="Calibri" pitchFamily="34" charset="-122"/>
                <a:cs typeface="Calibri" pitchFamily="34" charset="-120"/>
              </a:rPr>
              <a:t>Common faults and their causes</a:t>
            </a:r>
            <a:endParaRPr lang="en-US" sz="1200" dirty="0"/>
          </a:p>
        </p:txBody>
      </p:sp>
      <p:sp>
        <p:nvSpPr>
          <p:cNvPr id="15" name="Text 12"/>
          <p:cNvSpPr txBox="1"/>
          <p:nvPr/>
        </p:nvSpPr>
        <p:spPr>
          <a:xfrm>
            <a:off x="713232" y="5193792"/>
            <a:ext cx="5157216" cy="877824"/>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00" dirty="0">
                <a:solidFill>
                  <a:srgbClr val="11262B"/>
                </a:solidFill>
                <a:latin typeface="Calibri" pitchFamily="34" charset="0"/>
                <a:ea typeface="Calibri" pitchFamily="34" charset="-122"/>
                <a:cs typeface="Calibri" pitchFamily="34" charset="-120"/>
              </a:rPr>
              <a:t>Smiling / distorted bands → too much voltage, Joule heating, or uneven buffer depth.</a:t>
            </a:r>
            <a:endParaRPr lang="en-US" sz="1000" dirty="0"/>
          </a:p>
          <a:p>
            <a:pPr marL="342900" indent="-342900">
              <a:lnSpc>
                <a:spcPct val="102000"/>
              </a:lnSpc>
              <a:spcAft>
                <a:spcPts val="300"/>
              </a:spcAft>
              <a:buSzPct val="100000"/>
              <a:buChar char="•"/>
            </a:pPr>
            <a:r>
              <a:rPr lang="en-US" sz="1000" dirty="0">
                <a:solidFill>
                  <a:srgbClr val="11262B"/>
                </a:solidFill>
                <a:latin typeface="Calibri" pitchFamily="34" charset="0"/>
                <a:ea typeface="Calibri" pitchFamily="34" charset="-122"/>
                <a:cs typeface="Calibri" pitchFamily="34" charset="-120"/>
              </a:rPr>
              <a:t>Smeared lanes → overloaded DNA, degraded sample, or old buffer.</a:t>
            </a:r>
            <a:endParaRPr lang="en-US" sz="1000" dirty="0"/>
          </a:p>
          <a:p>
            <a:pPr marL="342900" indent="-342900">
              <a:lnSpc>
                <a:spcPct val="102000"/>
              </a:lnSpc>
              <a:spcAft>
                <a:spcPts val="300"/>
              </a:spcAft>
              <a:buSzPct val="100000"/>
              <a:buChar char="•"/>
            </a:pPr>
            <a:r>
              <a:rPr lang="en-US" sz="1000" dirty="0">
                <a:solidFill>
                  <a:srgbClr val="11262B"/>
                </a:solidFill>
                <a:latin typeface="Calibri" pitchFamily="34" charset="0"/>
                <a:ea typeface="Calibri" pitchFamily="34" charset="-122"/>
                <a:cs typeface="Calibri" pitchFamily="34" charset="-120"/>
              </a:rPr>
              <a:t>Bands running anomalously → wrong buffer strength, or supercoiled/nicked conformers.</a:t>
            </a:r>
            <a:endParaRPr lang="en-US" sz="1000" dirty="0"/>
          </a:p>
          <a:p>
            <a:pPr marL="342900" indent="-342900">
              <a:lnSpc>
                <a:spcPct val="102000"/>
              </a:lnSpc>
              <a:spcAft>
                <a:spcPts val="300"/>
              </a:spcAft>
              <a:buSzPct val="100000"/>
              <a:buChar char="•"/>
            </a:pPr>
            <a:r>
              <a:rPr lang="en-US" sz="1000" dirty="0">
                <a:solidFill>
                  <a:srgbClr val="11262B"/>
                </a:solidFill>
                <a:latin typeface="Calibri" pitchFamily="34" charset="0"/>
                <a:ea typeface="Calibri" pitchFamily="34" charset="-122"/>
                <a:cs typeface="Calibri" pitchFamily="34" charset="-120"/>
              </a:rPr>
              <a:t>No bands at all → dye front run off, gel run in water, or reversed electrodes.</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11091672" cy="237744"/>
          </a:xfrm>
          <a:prstGeom prst="rect">
            <a:avLst/>
          </a:prstGeom>
          <a:noFill/>
          <a:ln/>
        </p:spPr>
        <p:txBody>
          <a:bodyPr wrap="square" lIns="0" tIns="0" rIns="0" bIns="0" rtlCol="0" anchor="ctr"/>
          <a:lstStyle/>
          <a:p>
            <a:pPr marL="0" indent="0">
              <a:buNone/>
            </a:pPr>
            <a:r>
              <a:rPr lang="en-US" sz="1050" b="1" kern="0" spc="200" dirty="0">
                <a:solidFill>
                  <a:srgbClr val="0A6E76"/>
                </a:solidFill>
                <a:latin typeface="Calibri" pitchFamily="34" charset="0"/>
                <a:ea typeface="Calibri" pitchFamily="34" charset="-122"/>
                <a:cs typeface="Calibri" pitchFamily="34" charset="-120"/>
              </a:rPr>
              <a:t>MODULE 02 · PROTEINS</a:t>
            </a:r>
            <a:endParaRPr lang="en-US" sz="1050" dirty="0"/>
          </a:p>
        </p:txBody>
      </p:sp>
      <p:sp>
        <p:nvSpPr>
          <p:cNvPr id="3" name="Text 1"/>
          <p:cNvSpPr txBox="1"/>
          <p:nvPr/>
        </p:nvSpPr>
        <p:spPr>
          <a:xfrm>
            <a:off x="548640" y="512064"/>
            <a:ext cx="11091672" cy="475488"/>
          </a:xfrm>
          <a:prstGeom prst="rect">
            <a:avLst/>
          </a:prstGeom>
          <a:noFill/>
          <a:ln/>
        </p:spPr>
        <p:txBody>
          <a:bodyPr wrap="square" lIns="0" tIns="0" rIns="0" bIns="0" rtlCol="0" anchor="ctr"/>
          <a:lstStyle/>
          <a:p>
            <a:pPr marL="0" indent="0">
              <a:buNone/>
            </a:pPr>
            <a:r>
              <a:rPr lang="en-US" sz="2600" b="1" dirty="0">
                <a:solidFill>
                  <a:srgbClr val="11262B"/>
                </a:solidFill>
                <a:latin typeface="Cambria" pitchFamily="34" charset="0"/>
                <a:ea typeface="Cambria" pitchFamily="34" charset="-122"/>
                <a:cs typeface="Cambria" pitchFamily="34" charset="-120"/>
              </a:rPr>
              <a:t>SDS-PAGE — Making Proteins Separate by Size Alone</a:t>
            </a:r>
            <a:endParaRPr lang="en-US" sz="2600" dirty="0"/>
          </a:p>
        </p:txBody>
      </p:sp>
      <p:sp>
        <p:nvSpPr>
          <p:cNvPr id="4" name="Text 2"/>
          <p:cNvSpPr txBox="1"/>
          <p:nvPr/>
        </p:nvSpPr>
        <p:spPr>
          <a:xfrm>
            <a:off x="548640" y="1060704"/>
            <a:ext cx="11091672" cy="384048"/>
          </a:xfrm>
          <a:prstGeom prst="rect">
            <a:avLst/>
          </a:prstGeom>
          <a:noFill/>
          <a:ln/>
        </p:spPr>
        <p:txBody>
          <a:bodyPr wrap="square" lIns="0" tIns="0" rIns="0" bIns="0" rtlCol="0" anchor="t"/>
          <a:lstStyle/>
          <a:p>
            <a:pPr marL="0" indent="0">
              <a:buNone/>
            </a:pPr>
            <a:r>
              <a:rPr lang="en-US" sz="1200" dirty="0">
                <a:solidFill>
                  <a:srgbClr val="35535A"/>
                </a:solidFill>
                <a:latin typeface="Calibri" pitchFamily="34" charset="0"/>
                <a:ea typeface="Calibri" pitchFamily="34" charset="-122"/>
                <a:cs typeface="Calibri" pitchFamily="34" charset="-120"/>
              </a:rPr>
              <a:t>Native proteins differ in charge, size AND shape, so their mobilities are uninterpretable. SDS-PAGE abolishes two of those three variables, leaving only size to determine migration.</a:t>
            </a:r>
            <a:endParaRPr lang="en-US" sz="1200" dirty="0"/>
          </a:p>
        </p:txBody>
      </p:sp>
      <p:sp>
        <p:nvSpPr>
          <p:cNvPr id="5" name="Shape 3"/>
          <p:cNvSpPr/>
          <p:nvPr/>
        </p:nvSpPr>
        <p:spPr>
          <a:xfrm>
            <a:off x="548640" y="1572768"/>
            <a:ext cx="2553462" cy="1691640"/>
          </a:xfrm>
          <a:prstGeom prst="roundRect">
            <a:avLst>
              <a:gd name="adj" fmla="val 3243"/>
            </a:avLst>
          </a:prstGeom>
          <a:solidFill>
            <a:srgbClr val="DCEFEA"/>
          </a:solidFill>
          <a:ln w="9525">
            <a:solidFill>
              <a:srgbClr val="C3DBD7"/>
            </a:solidFill>
            <a:prstDash val="solid"/>
          </a:ln>
        </p:spPr>
      </p:sp>
      <p:sp>
        <p:nvSpPr>
          <p:cNvPr id="6" name="Text 4"/>
          <p:cNvSpPr txBox="1"/>
          <p:nvPr/>
        </p:nvSpPr>
        <p:spPr>
          <a:xfrm>
            <a:off x="676656" y="1664208"/>
            <a:ext cx="2297430" cy="182880"/>
          </a:xfrm>
          <a:prstGeom prst="rect">
            <a:avLst/>
          </a:prstGeom>
          <a:noFill/>
          <a:ln/>
        </p:spPr>
        <p:txBody>
          <a:bodyPr wrap="square" lIns="0" tIns="0" rIns="0" bIns="0" rtlCol="0" anchor="ctr"/>
          <a:lstStyle/>
          <a:p>
            <a:pPr marL="0" indent="0">
              <a:buNone/>
            </a:pPr>
            <a:r>
              <a:rPr lang="en-US" sz="900" b="1" kern="0" spc="100" dirty="0">
                <a:solidFill>
                  <a:srgbClr val="0A6E76"/>
                </a:solidFill>
                <a:latin typeface="Calibri" pitchFamily="34" charset="0"/>
                <a:ea typeface="Calibri" pitchFamily="34" charset="-122"/>
                <a:cs typeface="Calibri" pitchFamily="34" charset="-120"/>
              </a:rPr>
              <a:t>DETERGENT</a:t>
            </a:r>
            <a:endParaRPr lang="en-US" sz="900" dirty="0"/>
          </a:p>
        </p:txBody>
      </p:sp>
      <p:sp>
        <p:nvSpPr>
          <p:cNvPr id="7" name="Text 5"/>
          <p:cNvSpPr txBox="1"/>
          <p:nvPr/>
        </p:nvSpPr>
        <p:spPr>
          <a:xfrm>
            <a:off x="676656" y="1865376"/>
            <a:ext cx="2297430" cy="384048"/>
          </a:xfrm>
          <a:prstGeom prst="rect">
            <a:avLst/>
          </a:prstGeom>
          <a:noFill/>
          <a:ln/>
        </p:spPr>
        <p:txBody>
          <a:bodyPr wrap="square" lIns="0" tIns="0" rIns="0" bIns="0" rtlCol="0" anchor="ctr"/>
          <a:lstStyle/>
          <a:p>
            <a:pPr marL="0" indent="0">
              <a:buNone/>
            </a:pPr>
            <a:r>
              <a:rPr lang="en-US" sz="1100" b="1" dirty="0">
                <a:solidFill>
                  <a:srgbClr val="11262B"/>
                </a:solidFill>
                <a:latin typeface="Calibri" pitchFamily="34" charset="0"/>
                <a:ea typeface="Calibri" pitchFamily="34" charset="-122"/>
                <a:cs typeface="Calibri" pitchFamily="34" charset="-120"/>
              </a:rPr>
              <a:t>SDS binds ≈ 1.4 g per g protein</a:t>
            </a:r>
            <a:endParaRPr lang="en-US" sz="1100" dirty="0"/>
          </a:p>
        </p:txBody>
      </p:sp>
      <p:sp>
        <p:nvSpPr>
          <p:cNvPr id="8" name="Text 6"/>
          <p:cNvSpPr txBox="1"/>
          <p:nvPr/>
        </p:nvSpPr>
        <p:spPr>
          <a:xfrm>
            <a:off x="676656" y="2276856"/>
            <a:ext cx="2297430" cy="914400"/>
          </a:xfrm>
          <a:prstGeom prst="rect">
            <a:avLst/>
          </a:prstGeom>
          <a:noFill/>
          <a:ln/>
        </p:spPr>
        <p:txBody>
          <a:bodyPr wrap="square" lIns="0" tIns="0" rIns="0" bIns="0" rtlCol="0" anchor="t"/>
          <a:lstStyle/>
          <a:p>
            <a:pPr marL="0" indent="0">
              <a:lnSpc>
                <a:spcPct val="100000"/>
              </a:lnSpc>
              <a:buNone/>
            </a:pPr>
            <a:r>
              <a:rPr lang="en-US" sz="950" dirty="0">
                <a:solidFill>
                  <a:srgbClr val="35535A"/>
                </a:solidFill>
                <a:latin typeface="Calibri" pitchFamily="34" charset="0"/>
                <a:ea typeface="Calibri" pitchFamily="34" charset="-122"/>
                <a:cs typeface="Calibri" pitchFamily="34" charset="-120"/>
              </a:rPr>
              <a:t>About one SDS molecule per two amino acid residues. Its intrinsic charge is swamped by the sulphate groups, giving every protein essentially the SAME charge-to-mass ratio.</a:t>
            </a:r>
            <a:endParaRPr lang="en-US" sz="950" dirty="0"/>
          </a:p>
        </p:txBody>
      </p:sp>
      <p:sp>
        <p:nvSpPr>
          <p:cNvPr id="9" name="Shape 7"/>
          <p:cNvSpPr/>
          <p:nvPr/>
        </p:nvSpPr>
        <p:spPr>
          <a:xfrm>
            <a:off x="3147822" y="2318004"/>
            <a:ext cx="201168" cy="201168"/>
          </a:xfrm>
          <a:prstGeom prst="rightArrow">
            <a:avLst/>
          </a:prstGeom>
          <a:solidFill>
            <a:srgbClr val="00A896"/>
          </a:solidFill>
          <a:ln w="6350">
            <a:solidFill>
              <a:srgbClr val="00A896"/>
            </a:solidFill>
            <a:prstDash val="solid"/>
          </a:ln>
        </p:spPr>
      </p:sp>
      <p:sp>
        <p:nvSpPr>
          <p:cNvPr id="10" name="Shape 8"/>
          <p:cNvSpPr/>
          <p:nvPr/>
        </p:nvSpPr>
        <p:spPr>
          <a:xfrm>
            <a:off x="3394710" y="1572768"/>
            <a:ext cx="2553462" cy="1691640"/>
          </a:xfrm>
          <a:prstGeom prst="roundRect">
            <a:avLst>
              <a:gd name="adj" fmla="val 3243"/>
            </a:avLst>
          </a:prstGeom>
          <a:solidFill>
            <a:srgbClr val="F2F8F7"/>
          </a:solidFill>
          <a:ln w="9525">
            <a:solidFill>
              <a:srgbClr val="C3DBD7"/>
            </a:solidFill>
            <a:prstDash val="solid"/>
          </a:ln>
        </p:spPr>
      </p:sp>
      <p:sp>
        <p:nvSpPr>
          <p:cNvPr id="11" name="Text 9"/>
          <p:cNvSpPr txBox="1"/>
          <p:nvPr/>
        </p:nvSpPr>
        <p:spPr>
          <a:xfrm>
            <a:off x="3522726" y="1664208"/>
            <a:ext cx="2297430" cy="182880"/>
          </a:xfrm>
          <a:prstGeom prst="rect">
            <a:avLst/>
          </a:prstGeom>
          <a:noFill/>
          <a:ln/>
        </p:spPr>
        <p:txBody>
          <a:bodyPr wrap="square" lIns="0" tIns="0" rIns="0" bIns="0" rtlCol="0" anchor="ctr"/>
          <a:lstStyle/>
          <a:p>
            <a:pPr marL="0" indent="0">
              <a:buNone/>
            </a:pPr>
            <a:r>
              <a:rPr lang="en-US" sz="900" b="1" kern="0" spc="100" dirty="0">
                <a:solidFill>
                  <a:srgbClr val="0A6E76"/>
                </a:solidFill>
                <a:latin typeface="Calibri" pitchFamily="34" charset="0"/>
                <a:ea typeface="Calibri" pitchFamily="34" charset="-122"/>
                <a:cs typeface="Calibri" pitchFamily="34" charset="-120"/>
              </a:rPr>
              <a:t>REDUCTION</a:t>
            </a:r>
            <a:endParaRPr lang="en-US" sz="900" dirty="0"/>
          </a:p>
        </p:txBody>
      </p:sp>
      <p:sp>
        <p:nvSpPr>
          <p:cNvPr id="12" name="Text 10"/>
          <p:cNvSpPr txBox="1"/>
          <p:nvPr/>
        </p:nvSpPr>
        <p:spPr>
          <a:xfrm>
            <a:off x="3522726" y="1865376"/>
            <a:ext cx="2297430" cy="384048"/>
          </a:xfrm>
          <a:prstGeom prst="rect">
            <a:avLst/>
          </a:prstGeom>
          <a:noFill/>
          <a:ln/>
        </p:spPr>
        <p:txBody>
          <a:bodyPr wrap="square" lIns="0" tIns="0" rIns="0" bIns="0" rtlCol="0" anchor="ctr"/>
          <a:lstStyle/>
          <a:p>
            <a:pPr marL="0" indent="0">
              <a:buNone/>
            </a:pPr>
            <a:r>
              <a:rPr lang="en-US" sz="1100" b="1" dirty="0">
                <a:solidFill>
                  <a:srgbClr val="11262B"/>
                </a:solidFill>
                <a:latin typeface="Calibri" pitchFamily="34" charset="0"/>
                <a:ea typeface="Calibri" pitchFamily="34" charset="-122"/>
                <a:cs typeface="Calibri" pitchFamily="34" charset="-120"/>
              </a:rPr>
              <a:t>β-mercaptoethanol or DTT</a:t>
            </a:r>
            <a:endParaRPr lang="en-US" sz="1100" dirty="0"/>
          </a:p>
        </p:txBody>
      </p:sp>
      <p:sp>
        <p:nvSpPr>
          <p:cNvPr id="13" name="Text 11"/>
          <p:cNvSpPr txBox="1"/>
          <p:nvPr/>
        </p:nvSpPr>
        <p:spPr>
          <a:xfrm>
            <a:off x="3522726" y="2276856"/>
            <a:ext cx="2297430" cy="914400"/>
          </a:xfrm>
          <a:prstGeom prst="rect">
            <a:avLst/>
          </a:prstGeom>
          <a:noFill/>
          <a:ln/>
        </p:spPr>
        <p:txBody>
          <a:bodyPr wrap="square" lIns="0" tIns="0" rIns="0" bIns="0" rtlCol="0" anchor="t"/>
          <a:lstStyle/>
          <a:p>
            <a:pPr marL="0" indent="0">
              <a:lnSpc>
                <a:spcPct val="100000"/>
              </a:lnSpc>
              <a:buNone/>
            </a:pPr>
            <a:r>
              <a:rPr lang="en-US" sz="950" dirty="0">
                <a:solidFill>
                  <a:srgbClr val="35535A"/>
                </a:solidFill>
                <a:latin typeface="Calibri" pitchFamily="34" charset="0"/>
                <a:ea typeface="Calibri" pitchFamily="34" charset="-122"/>
                <a:cs typeface="Calibri" pitchFamily="34" charset="-120"/>
              </a:rPr>
              <a:t>Breaks inter- and intra-chain disulphide bonds so multimers dissociate into their constituent polypeptides.</a:t>
            </a:r>
            <a:endParaRPr lang="en-US" sz="950" dirty="0"/>
          </a:p>
        </p:txBody>
      </p:sp>
      <p:sp>
        <p:nvSpPr>
          <p:cNvPr id="14" name="Shape 12"/>
          <p:cNvSpPr/>
          <p:nvPr/>
        </p:nvSpPr>
        <p:spPr>
          <a:xfrm>
            <a:off x="5993892" y="2318004"/>
            <a:ext cx="201168" cy="201168"/>
          </a:xfrm>
          <a:prstGeom prst="rightArrow">
            <a:avLst/>
          </a:prstGeom>
          <a:solidFill>
            <a:srgbClr val="00A896"/>
          </a:solidFill>
          <a:ln w="6350">
            <a:solidFill>
              <a:srgbClr val="00A896"/>
            </a:solidFill>
            <a:prstDash val="solid"/>
          </a:ln>
        </p:spPr>
      </p:sp>
      <p:sp>
        <p:nvSpPr>
          <p:cNvPr id="15" name="Shape 13"/>
          <p:cNvSpPr/>
          <p:nvPr/>
        </p:nvSpPr>
        <p:spPr>
          <a:xfrm>
            <a:off x="6240780" y="1572768"/>
            <a:ext cx="2553462" cy="1691640"/>
          </a:xfrm>
          <a:prstGeom prst="roundRect">
            <a:avLst>
              <a:gd name="adj" fmla="val 3243"/>
            </a:avLst>
          </a:prstGeom>
          <a:solidFill>
            <a:srgbClr val="DCEFEA"/>
          </a:solidFill>
          <a:ln w="9525">
            <a:solidFill>
              <a:srgbClr val="C3DBD7"/>
            </a:solidFill>
            <a:prstDash val="solid"/>
          </a:ln>
        </p:spPr>
      </p:sp>
      <p:sp>
        <p:nvSpPr>
          <p:cNvPr id="16" name="Text 14"/>
          <p:cNvSpPr txBox="1"/>
          <p:nvPr/>
        </p:nvSpPr>
        <p:spPr>
          <a:xfrm>
            <a:off x="6368796" y="1664208"/>
            <a:ext cx="2297430" cy="182880"/>
          </a:xfrm>
          <a:prstGeom prst="rect">
            <a:avLst/>
          </a:prstGeom>
          <a:noFill/>
          <a:ln/>
        </p:spPr>
        <p:txBody>
          <a:bodyPr wrap="square" lIns="0" tIns="0" rIns="0" bIns="0" rtlCol="0" anchor="ctr"/>
          <a:lstStyle/>
          <a:p>
            <a:pPr marL="0" indent="0">
              <a:buNone/>
            </a:pPr>
            <a:r>
              <a:rPr lang="en-US" sz="900" b="1" kern="0" spc="100" dirty="0">
                <a:solidFill>
                  <a:srgbClr val="0A6E76"/>
                </a:solidFill>
                <a:latin typeface="Calibri" pitchFamily="34" charset="0"/>
                <a:ea typeface="Calibri" pitchFamily="34" charset="-122"/>
                <a:cs typeface="Calibri" pitchFamily="34" charset="-120"/>
              </a:rPr>
              <a:t>DENATURATION</a:t>
            </a:r>
            <a:endParaRPr lang="en-US" sz="900" dirty="0"/>
          </a:p>
        </p:txBody>
      </p:sp>
      <p:sp>
        <p:nvSpPr>
          <p:cNvPr id="17" name="Text 15"/>
          <p:cNvSpPr txBox="1"/>
          <p:nvPr/>
        </p:nvSpPr>
        <p:spPr>
          <a:xfrm>
            <a:off x="6368796" y="1865376"/>
            <a:ext cx="2297430" cy="384048"/>
          </a:xfrm>
          <a:prstGeom prst="rect">
            <a:avLst/>
          </a:prstGeom>
          <a:noFill/>
          <a:ln/>
        </p:spPr>
        <p:txBody>
          <a:bodyPr wrap="square" lIns="0" tIns="0" rIns="0" bIns="0" rtlCol="0" anchor="ctr"/>
          <a:lstStyle/>
          <a:p>
            <a:pPr marL="0" indent="0">
              <a:buNone/>
            </a:pPr>
            <a:r>
              <a:rPr lang="en-US" sz="1100" b="1" dirty="0">
                <a:solidFill>
                  <a:srgbClr val="11262B"/>
                </a:solidFill>
                <a:latin typeface="Calibri" pitchFamily="34" charset="0"/>
                <a:ea typeface="Calibri" pitchFamily="34" charset="-122"/>
                <a:cs typeface="Calibri" pitchFamily="34" charset="-120"/>
              </a:rPr>
              <a:t>Heat 95 °C, 5 min</a:t>
            </a:r>
            <a:endParaRPr lang="en-US" sz="1100" dirty="0"/>
          </a:p>
        </p:txBody>
      </p:sp>
      <p:sp>
        <p:nvSpPr>
          <p:cNvPr id="18" name="Text 16"/>
          <p:cNvSpPr txBox="1"/>
          <p:nvPr/>
        </p:nvSpPr>
        <p:spPr>
          <a:xfrm>
            <a:off x="6368796" y="2276856"/>
            <a:ext cx="2297430" cy="914400"/>
          </a:xfrm>
          <a:prstGeom prst="rect">
            <a:avLst/>
          </a:prstGeom>
          <a:noFill/>
          <a:ln/>
        </p:spPr>
        <p:txBody>
          <a:bodyPr wrap="square" lIns="0" tIns="0" rIns="0" bIns="0" rtlCol="0" anchor="t"/>
          <a:lstStyle/>
          <a:p>
            <a:pPr marL="0" indent="0">
              <a:lnSpc>
                <a:spcPct val="100000"/>
              </a:lnSpc>
              <a:buNone/>
            </a:pPr>
            <a:r>
              <a:rPr lang="en-US" sz="950" dirty="0">
                <a:solidFill>
                  <a:srgbClr val="35535A"/>
                </a:solidFill>
                <a:latin typeface="Calibri" pitchFamily="34" charset="0"/>
                <a:ea typeface="Calibri" pitchFamily="34" charset="-122"/>
                <a:cs typeface="Calibri" pitchFamily="34" charset="-120"/>
              </a:rPr>
              <a:t>Unfolds tertiary and quaternary structure. Every protein becomes an extended SDS–polypeptide rod of similar shape — so the frictional coefficient now scales only with length.</a:t>
            </a:r>
            <a:endParaRPr lang="en-US" sz="950" dirty="0"/>
          </a:p>
        </p:txBody>
      </p:sp>
      <p:sp>
        <p:nvSpPr>
          <p:cNvPr id="19" name="Shape 17"/>
          <p:cNvSpPr/>
          <p:nvPr/>
        </p:nvSpPr>
        <p:spPr>
          <a:xfrm>
            <a:off x="8839962" y="2318004"/>
            <a:ext cx="201168" cy="201168"/>
          </a:xfrm>
          <a:prstGeom prst="rightArrow">
            <a:avLst/>
          </a:prstGeom>
          <a:solidFill>
            <a:srgbClr val="00A896"/>
          </a:solidFill>
          <a:ln w="6350">
            <a:solidFill>
              <a:srgbClr val="00A896"/>
            </a:solidFill>
            <a:prstDash val="solid"/>
          </a:ln>
        </p:spPr>
      </p:sp>
      <p:sp>
        <p:nvSpPr>
          <p:cNvPr id="20" name="Shape 18"/>
          <p:cNvSpPr/>
          <p:nvPr/>
        </p:nvSpPr>
        <p:spPr>
          <a:xfrm>
            <a:off x="9086850" y="1572768"/>
            <a:ext cx="2553462" cy="1691640"/>
          </a:xfrm>
          <a:prstGeom prst="roundRect">
            <a:avLst>
              <a:gd name="adj" fmla="val 3243"/>
            </a:avLst>
          </a:prstGeom>
          <a:solidFill>
            <a:srgbClr val="F2F8F7"/>
          </a:solidFill>
          <a:ln w="9525">
            <a:solidFill>
              <a:srgbClr val="C3DBD7"/>
            </a:solidFill>
            <a:prstDash val="solid"/>
          </a:ln>
        </p:spPr>
      </p:sp>
      <p:sp>
        <p:nvSpPr>
          <p:cNvPr id="21" name="Text 19"/>
          <p:cNvSpPr txBox="1"/>
          <p:nvPr/>
        </p:nvSpPr>
        <p:spPr>
          <a:xfrm>
            <a:off x="9214866" y="1664208"/>
            <a:ext cx="2297430" cy="182880"/>
          </a:xfrm>
          <a:prstGeom prst="rect">
            <a:avLst/>
          </a:prstGeom>
          <a:noFill/>
          <a:ln/>
        </p:spPr>
        <p:txBody>
          <a:bodyPr wrap="square" lIns="0" tIns="0" rIns="0" bIns="0" rtlCol="0" anchor="ctr"/>
          <a:lstStyle/>
          <a:p>
            <a:pPr marL="0" indent="0">
              <a:buNone/>
            </a:pPr>
            <a:r>
              <a:rPr lang="en-US" sz="900" b="1" kern="0" spc="100" dirty="0">
                <a:solidFill>
                  <a:srgbClr val="0A6E76"/>
                </a:solidFill>
                <a:latin typeface="Calibri" pitchFamily="34" charset="0"/>
                <a:ea typeface="Calibri" pitchFamily="34" charset="-122"/>
                <a:cs typeface="Calibri" pitchFamily="34" charset="-120"/>
              </a:rPr>
              <a:t>SIEVING</a:t>
            </a:r>
            <a:endParaRPr lang="en-US" sz="900" dirty="0"/>
          </a:p>
        </p:txBody>
      </p:sp>
      <p:sp>
        <p:nvSpPr>
          <p:cNvPr id="22" name="Text 20"/>
          <p:cNvSpPr txBox="1"/>
          <p:nvPr/>
        </p:nvSpPr>
        <p:spPr>
          <a:xfrm>
            <a:off x="9214866" y="1865376"/>
            <a:ext cx="2297430" cy="384048"/>
          </a:xfrm>
          <a:prstGeom prst="rect">
            <a:avLst/>
          </a:prstGeom>
          <a:noFill/>
          <a:ln/>
        </p:spPr>
        <p:txBody>
          <a:bodyPr wrap="square" lIns="0" tIns="0" rIns="0" bIns="0" rtlCol="0" anchor="ctr"/>
          <a:lstStyle/>
          <a:p>
            <a:pPr marL="0" indent="0">
              <a:buNone/>
            </a:pPr>
            <a:r>
              <a:rPr lang="en-US" sz="1100" b="1" dirty="0">
                <a:solidFill>
                  <a:srgbClr val="11262B"/>
                </a:solidFill>
                <a:latin typeface="Calibri" pitchFamily="34" charset="0"/>
                <a:ea typeface="Calibri" pitchFamily="34" charset="-122"/>
                <a:cs typeface="Calibri" pitchFamily="34" charset="-120"/>
              </a:rPr>
              <a:t>Polyacrylamide mesh</a:t>
            </a:r>
            <a:endParaRPr lang="en-US" sz="1100" dirty="0"/>
          </a:p>
        </p:txBody>
      </p:sp>
      <p:sp>
        <p:nvSpPr>
          <p:cNvPr id="23" name="Text 21"/>
          <p:cNvSpPr txBox="1"/>
          <p:nvPr/>
        </p:nvSpPr>
        <p:spPr>
          <a:xfrm>
            <a:off x="9214866" y="2276856"/>
            <a:ext cx="2297430" cy="914400"/>
          </a:xfrm>
          <a:prstGeom prst="rect">
            <a:avLst/>
          </a:prstGeom>
          <a:noFill/>
          <a:ln/>
        </p:spPr>
        <p:txBody>
          <a:bodyPr wrap="square" lIns="0" tIns="0" rIns="0" bIns="0" rtlCol="0" anchor="t"/>
          <a:lstStyle/>
          <a:p>
            <a:pPr marL="0" indent="0">
              <a:lnSpc>
                <a:spcPct val="100000"/>
              </a:lnSpc>
              <a:buNone/>
            </a:pPr>
            <a:r>
              <a:rPr lang="en-US" sz="950" dirty="0">
                <a:solidFill>
                  <a:srgbClr val="35535A"/>
                </a:solidFill>
                <a:latin typeface="Calibri" pitchFamily="34" charset="0"/>
                <a:ea typeface="Calibri" pitchFamily="34" charset="-122"/>
                <a:cs typeface="Calibri" pitchFamily="34" charset="-120"/>
              </a:rPr>
              <a:t>The gel retards long rods more than short ones. Relative mobility Rf plotted against log₁₀(molecular weight) is linear — the basis of MW estimation.</a:t>
            </a:r>
            <a:endParaRPr lang="en-US" sz="950" dirty="0"/>
          </a:p>
        </p:txBody>
      </p:sp>
      <p:sp>
        <p:nvSpPr>
          <p:cNvPr id="24" name="Shape 22"/>
          <p:cNvSpPr/>
          <p:nvPr/>
        </p:nvSpPr>
        <p:spPr>
          <a:xfrm>
            <a:off x="548640" y="3474720"/>
            <a:ext cx="3657600" cy="2651760"/>
          </a:xfrm>
          <a:prstGeom prst="roundRect">
            <a:avLst>
              <a:gd name="adj" fmla="val 2069"/>
            </a:avLst>
          </a:prstGeom>
          <a:solidFill>
            <a:srgbClr val="DCEFEA"/>
          </a:solidFill>
          <a:ln w="9525">
            <a:solidFill>
              <a:srgbClr val="C3DBD7"/>
            </a:solidFill>
            <a:prstDash val="solid"/>
          </a:ln>
        </p:spPr>
      </p:sp>
      <p:sp>
        <p:nvSpPr>
          <p:cNvPr id="25" name="Text 23"/>
          <p:cNvSpPr txBox="1"/>
          <p:nvPr/>
        </p:nvSpPr>
        <p:spPr>
          <a:xfrm>
            <a:off x="713232" y="3593592"/>
            <a:ext cx="3328416"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The gel matrix</a:t>
            </a:r>
            <a:endParaRPr lang="en-US" sz="1200" dirty="0"/>
          </a:p>
        </p:txBody>
      </p:sp>
      <p:sp>
        <p:nvSpPr>
          <p:cNvPr id="26" name="Text 24"/>
          <p:cNvSpPr txBox="1"/>
          <p:nvPr/>
        </p:nvSpPr>
        <p:spPr>
          <a:xfrm>
            <a:off x="713232" y="3877056"/>
            <a:ext cx="3328416" cy="2157984"/>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Acrylamide + N,N′-methylenebisacrylamide co-polymerise into a cross-linked mesh.</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APS (ammonium persulphate) supplies free radicals; TEMED catalyses their formation. Oxygen inhibits — hence degassing and overlaying.</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%T = total monomer, %C = proportion that is cross-linker. Both set pore size.</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Unpolymerised acrylamide is a potent neurotoxin — always handle with gloves.</a:t>
            </a:r>
            <a:endParaRPr lang="en-US" sz="105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4434840" y="3474720"/>
          <a:ext cx="3108960" cy="914400"/>
        </p:xfrm>
        <a:graphic>
          <a:graphicData uri="http://schemas.openxmlformats.org/drawingml/2006/table">
            <a:tbl>
              <a:tblPr/>
              <a:tblGrid>
                <a:gridCol w="146304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tblGrid>
              <a:tr h="292608">
                <a:tc>
                  <a:txBody>
                    <a:bodyPr/>
                    <a:lstStyle/>
                    <a:p>
                      <a:pPr marL="0" indent="0" algn="l">
                        <a:buNone/>
                      </a:pPr>
                      <a:r>
                        <a:rPr lang="en-US" sz="1000" b="1" dirty="0">
                          <a:solidFill>
                            <a:srgbClr val="FFFFFF"/>
                          </a:solidFill>
                          <a:latin typeface="Calibri" pitchFamily="34" charset="0"/>
                          <a:ea typeface="Calibri" pitchFamily="34" charset="-122"/>
                          <a:cs typeface="Calibri" pitchFamily="34" charset="-120"/>
                        </a:rPr>
                        <a:t>Gel (%T)</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1000" b="1" dirty="0">
                          <a:solidFill>
                            <a:srgbClr val="FFFFFF"/>
                          </a:solidFill>
                          <a:latin typeface="Calibri" pitchFamily="34" charset="0"/>
                          <a:ea typeface="Calibri" pitchFamily="34" charset="-122"/>
                          <a:cs typeface="Calibri" pitchFamily="34" charset="-120"/>
                        </a:rPr>
                        <a:t>Linear range (kDa)</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extLst>
                  <a:ext uri="{0D108BD9-81ED-4DB2-BD59-A6C34878D82A}">
                    <a16:rowId xmlns:a16="http://schemas.microsoft.com/office/drawing/2014/main" val="10000"/>
                  </a:ext>
                </a:extLst>
              </a:tr>
              <a:tr h="292608">
                <a:tc>
                  <a:txBody>
                    <a:bodyPr/>
                    <a:lstStyle/>
                    <a:p>
                      <a:pPr marL="0" indent="0">
                        <a:buNone/>
                      </a:pPr>
                      <a:r>
                        <a:rPr lang="en-US" sz="1000" b="1" dirty="0">
                          <a:solidFill>
                            <a:srgbClr val="073B39"/>
                          </a:solidFill>
                          <a:latin typeface="Calibri" pitchFamily="34" charset="0"/>
                          <a:ea typeface="Calibri" pitchFamily="34" charset="-122"/>
                          <a:cs typeface="Calibri" pitchFamily="34" charset="-120"/>
                        </a:rPr>
                        <a:t>15 %</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10 – 43</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92608">
                <a:tc>
                  <a:txBody>
                    <a:bodyPr/>
                    <a:lstStyle/>
                    <a:p>
                      <a:pPr marL="0" indent="0">
                        <a:buNone/>
                      </a:pPr>
                      <a:r>
                        <a:rPr lang="en-US" sz="1000" b="1" dirty="0">
                          <a:solidFill>
                            <a:srgbClr val="073B39"/>
                          </a:solidFill>
                          <a:latin typeface="Calibri" pitchFamily="34" charset="0"/>
                          <a:ea typeface="Calibri" pitchFamily="34" charset="-122"/>
                          <a:cs typeface="Calibri" pitchFamily="34" charset="-120"/>
                        </a:rPr>
                        <a:t>12 %</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12 – 60</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2"/>
                  </a:ext>
                </a:extLst>
              </a:tr>
              <a:tr h="292608">
                <a:tc>
                  <a:txBody>
                    <a:bodyPr/>
                    <a:lstStyle/>
                    <a:p>
                      <a:pPr marL="0" indent="0">
                        <a:buNone/>
                      </a:pPr>
                      <a:r>
                        <a:rPr lang="en-US" sz="1000" b="1" dirty="0">
                          <a:solidFill>
                            <a:srgbClr val="073B39"/>
                          </a:solidFill>
                          <a:latin typeface="Calibri" pitchFamily="34" charset="0"/>
                          <a:ea typeface="Calibri" pitchFamily="34" charset="-122"/>
                          <a:cs typeface="Calibri" pitchFamily="34" charset="-120"/>
                        </a:rPr>
                        <a:t>10 %</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20 – 80</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92608">
                <a:tc>
                  <a:txBody>
                    <a:bodyPr/>
                    <a:lstStyle/>
                    <a:p>
                      <a:pPr marL="0" indent="0">
                        <a:buNone/>
                      </a:pPr>
                      <a:r>
                        <a:rPr lang="en-US" sz="1000" b="1" dirty="0">
                          <a:solidFill>
                            <a:srgbClr val="073B39"/>
                          </a:solidFill>
                          <a:latin typeface="Calibri" pitchFamily="34" charset="0"/>
                          <a:ea typeface="Calibri" pitchFamily="34" charset="-122"/>
                          <a:cs typeface="Calibri" pitchFamily="34" charset="-120"/>
                        </a:rPr>
                        <a:t>7.5 %</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36 – 94</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4"/>
                  </a:ext>
                </a:extLst>
              </a:tr>
              <a:tr h="292608">
                <a:tc>
                  <a:txBody>
                    <a:bodyPr/>
                    <a:lstStyle/>
                    <a:p>
                      <a:pPr marL="0" indent="0">
                        <a:buNone/>
                      </a:pPr>
                      <a:r>
                        <a:rPr lang="en-US" sz="1000" b="1" dirty="0">
                          <a:solidFill>
                            <a:srgbClr val="073B39"/>
                          </a:solidFill>
                          <a:latin typeface="Calibri" pitchFamily="34" charset="0"/>
                          <a:ea typeface="Calibri" pitchFamily="34" charset="-122"/>
                          <a:cs typeface="Calibri" pitchFamily="34" charset="-120"/>
                        </a:rPr>
                        <a:t>4–20 % gradient</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5 – 250</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28" name="Text 25"/>
          <p:cNvSpPr txBox="1"/>
          <p:nvPr/>
        </p:nvSpPr>
        <p:spPr>
          <a:xfrm>
            <a:off x="4434840" y="5349240"/>
            <a:ext cx="3108960" cy="777240"/>
          </a:xfrm>
          <a:prstGeom prst="rect">
            <a:avLst/>
          </a:prstGeom>
          <a:noFill/>
          <a:ln/>
        </p:spPr>
        <p:txBody>
          <a:bodyPr wrap="square" lIns="0" tIns="0" rIns="0" bIns="0" rtlCol="0" anchor="t"/>
          <a:lstStyle/>
          <a:p>
            <a:pPr marL="0" indent="0">
              <a:buNone/>
            </a:pPr>
            <a:r>
              <a:rPr lang="en-US" sz="950" i="1" dirty="0">
                <a:solidFill>
                  <a:srgbClr val="5D7075"/>
                </a:solidFill>
                <a:latin typeface="Calibri" pitchFamily="34" charset="0"/>
                <a:ea typeface="Calibri" pitchFamily="34" charset="-122"/>
                <a:cs typeface="Calibri" pitchFamily="34" charset="-120"/>
              </a:rPr>
              <a:t>Anomalous migration: heavily glycosylated, very acidic/basic, and hydrophobic membrane proteins bind SDS abnormally and give incorrect apparent masses.</a:t>
            </a:r>
            <a:endParaRPr lang="en-US" sz="950" dirty="0"/>
          </a:p>
        </p:txBody>
      </p:sp>
      <p:sp>
        <p:nvSpPr>
          <p:cNvPr id="29" name="Shape 26"/>
          <p:cNvSpPr/>
          <p:nvPr/>
        </p:nvSpPr>
        <p:spPr>
          <a:xfrm>
            <a:off x="7772400" y="3474720"/>
            <a:ext cx="3867912" cy="2651760"/>
          </a:xfrm>
          <a:prstGeom prst="roundRect">
            <a:avLst>
              <a:gd name="adj" fmla="val 2069"/>
            </a:avLst>
          </a:prstGeom>
          <a:solidFill>
            <a:srgbClr val="F2F8F7"/>
          </a:solidFill>
          <a:ln w="9525">
            <a:solidFill>
              <a:srgbClr val="C3DBD7"/>
            </a:solidFill>
            <a:prstDash val="solid"/>
          </a:ln>
        </p:spPr>
      </p:sp>
      <p:sp>
        <p:nvSpPr>
          <p:cNvPr id="30" name="Text 27"/>
          <p:cNvSpPr txBox="1"/>
          <p:nvPr/>
        </p:nvSpPr>
        <p:spPr>
          <a:xfrm>
            <a:off x="7936992" y="3593592"/>
            <a:ext cx="3538728"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Detecting the bands</a:t>
            </a:r>
            <a:endParaRPr lang="en-US" sz="1200" dirty="0"/>
          </a:p>
        </p:txBody>
      </p:sp>
      <p:sp>
        <p:nvSpPr>
          <p:cNvPr id="31" name="Text 28"/>
          <p:cNvSpPr txBox="1"/>
          <p:nvPr/>
        </p:nvSpPr>
        <p:spPr>
          <a:xfrm>
            <a:off x="7936992" y="3877056"/>
            <a:ext cx="3538728" cy="2157984"/>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00" dirty="0">
                <a:solidFill>
                  <a:srgbClr val="11262B"/>
                </a:solidFill>
                <a:latin typeface="Calibri" pitchFamily="34" charset="0"/>
                <a:ea typeface="Calibri" pitchFamily="34" charset="-122"/>
                <a:cs typeface="Calibri" pitchFamily="34" charset="-120"/>
              </a:rPr>
              <a:t>Coomassie Brilliant Blue R-250 — ~50 ng per band; simple, quantitative enough for most work.</a:t>
            </a:r>
            <a:endParaRPr lang="en-US" sz="1000" dirty="0"/>
          </a:p>
          <a:p>
            <a:pPr marL="342900" indent="-342900">
              <a:lnSpc>
                <a:spcPct val="102000"/>
              </a:lnSpc>
              <a:spcAft>
                <a:spcPts val="300"/>
              </a:spcAft>
              <a:buSzPct val="100000"/>
              <a:buChar char="•"/>
            </a:pPr>
            <a:r>
              <a:rPr lang="en-US" sz="1000" dirty="0">
                <a:solidFill>
                  <a:srgbClr val="11262B"/>
                </a:solidFill>
                <a:latin typeface="Calibri" pitchFamily="34" charset="0"/>
                <a:ea typeface="Calibri" pitchFamily="34" charset="-122"/>
                <a:cs typeface="Calibri" pitchFamily="34" charset="-120"/>
              </a:rPr>
              <a:t>Colloidal Coomassie G-250 — ~10 ng, MS-compatible.</a:t>
            </a:r>
            <a:endParaRPr lang="en-US" sz="1000" dirty="0"/>
          </a:p>
          <a:p>
            <a:pPr marL="342900" indent="-342900">
              <a:lnSpc>
                <a:spcPct val="102000"/>
              </a:lnSpc>
              <a:spcAft>
                <a:spcPts val="300"/>
              </a:spcAft>
              <a:buSzPct val="100000"/>
              <a:buChar char="•"/>
            </a:pPr>
            <a:r>
              <a:rPr lang="en-US" sz="1000" dirty="0">
                <a:solidFill>
                  <a:srgbClr val="11262B"/>
                </a:solidFill>
                <a:latin typeface="Calibri" pitchFamily="34" charset="0"/>
                <a:ea typeface="Calibri" pitchFamily="34" charset="-122"/>
                <a:cs typeface="Calibri" pitchFamily="34" charset="-120"/>
              </a:rPr>
              <a:t>Silver stain — ~1 ng, extremely sensitive but non-linear and can interfere with mass spectrometry.</a:t>
            </a:r>
            <a:endParaRPr lang="en-US" sz="1000" dirty="0"/>
          </a:p>
          <a:p>
            <a:pPr marL="342900" indent="-342900">
              <a:lnSpc>
                <a:spcPct val="102000"/>
              </a:lnSpc>
              <a:spcAft>
                <a:spcPts val="300"/>
              </a:spcAft>
              <a:buSzPct val="100000"/>
              <a:buChar char="•"/>
            </a:pPr>
            <a:r>
              <a:rPr lang="en-US" sz="1000" dirty="0">
                <a:solidFill>
                  <a:srgbClr val="11262B"/>
                </a:solidFill>
                <a:latin typeface="Calibri" pitchFamily="34" charset="0"/>
                <a:ea typeface="Calibri" pitchFamily="34" charset="-122"/>
                <a:cs typeface="Calibri" pitchFamily="34" charset="-120"/>
              </a:rPr>
              <a:t>SYPRO Ruby / Flamingo — fluorescent, ~1 ng, wide linear range, MS-friendly.</a:t>
            </a:r>
            <a:endParaRPr lang="en-US" sz="1000" dirty="0"/>
          </a:p>
          <a:p>
            <a:pPr marL="342900" indent="-342900">
              <a:lnSpc>
                <a:spcPct val="102000"/>
              </a:lnSpc>
              <a:spcAft>
                <a:spcPts val="300"/>
              </a:spcAft>
              <a:buSzPct val="100000"/>
              <a:buChar char="•"/>
            </a:pPr>
            <a:r>
              <a:rPr lang="en-US" sz="1000" dirty="0">
                <a:solidFill>
                  <a:srgbClr val="11262B"/>
                </a:solidFill>
                <a:latin typeface="Calibri" pitchFamily="34" charset="0"/>
                <a:ea typeface="Calibri" pitchFamily="34" charset="-122"/>
                <a:cs typeface="Calibri" pitchFamily="34" charset="-120"/>
              </a:rPr>
              <a:t>Zinc–imidazole negative staining — reversible, for preparative recovery.</a:t>
            </a:r>
            <a:endParaRPr lang="en-US" sz="1000" dirty="0"/>
          </a:p>
          <a:p>
            <a:pPr marL="342900" indent="-342900">
              <a:lnSpc>
                <a:spcPct val="102000"/>
              </a:lnSpc>
              <a:spcAft>
                <a:spcPts val="300"/>
              </a:spcAft>
              <a:buSzPct val="100000"/>
              <a:buChar char="•"/>
            </a:pPr>
            <a:r>
              <a:rPr lang="en-US" sz="1000" dirty="0">
                <a:solidFill>
                  <a:srgbClr val="11262B"/>
                </a:solidFill>
                <a:latin typeface="Calibri" pitchFamily="34" charset="0"/>
                <a:ea typeface="Calibri" pitchFamily="34" charset="-122"/>
                <a:cs typeface="Calibri" pitchFamily="34" charset="-120"/>
              </a:rPr>
              <a:t>Western blotting — transfer to PVDF/nitrocellulose, then antibody detection for identity and abundance.</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11091672" cy="237744"/>
          </a:xfrm>
          <a:prstGeom prst="rect">
            <a:avLst/>
          </a:prstGeom>
          <a:noFill/>
          <a:ln/>
        </p:spPr>
        <p:txBody>
          <a:bodyPr wrap="square" lIns="0" tIns="0" rIns="0" bIns="0" rtlCol="0" anchor="ctr"/>
          <a:lstStyle/>
          <a:p>
            <a:pPr marL="0" indent="0">
              <a:buNone/>
            </a:pPr>
            <a:r>
              <a:rPr lang="en-US" sz="1050" b="1" kern="0" spc="200" dirty="0">
                <a:solidFill>
                  <a:srgbClr val="0A6E76"/>
                </a:solidFill>
                <a:latin typeface="Calibri" pitchFamily="34" charset="0"/>
                <a:ea typeface="Calibri" pitchFamily="34" charset="-122"/>
                <a:cs typeface="Calibri" pitchFamily="34" charset="-120"/>
              </a:rPr>
              <a:t>MODULE 02 · PROTEINS</a:t>
            </a:r>
            <a:endParaRPr lang="en-US" sz="1050" dirty="0"/>
          </a:p>
        </p:txBody>
      </p:sp>
      <p:sp>
        <p:nvSpPr>
          <p:cNvPr id="3" name="Text 1"/>
          <p:cNvSpPr txBox="1"/>
          <p:nvPr/>
        </p:nvSpPr>
        <p:spPr>
          <a:xfrm>
            <a:off x="548640" y="512064"/>
            <a:ext cx="11091672" cy="475488"/>
          </a:xfrm>
          <a:prstGeom prst="rect">
            <a:avLst/>
          </a:prstGeom>
          <a:noFill/>
          <a:ln/>
        </p:spPr>
        <p:txBody>
          <a:bodyPr wrap="square" lIns="0" tIns="0" rIns="0" bIns="0" rtlCol="0" anchor="ctr"/>
          <a:lstStyle/>
          <a:p>
            <a:pPr marL="0" indent="0">
              <a:buNone/>
            </a:pPr>
            <a:r>
              <a:rPr lang="en-US" sz="2600" b="1" dirty="0">
                <a:solidFill>
                  <a:srgbClr val="11262B"/>
                </a:solidFill>
                <a:latin typeface="Cambria" pitchFamily="34" charset="0"/>
                <a:ea typeface="Cambria" pitchFamily="34" charset="-122"/>
                <a:cs typeface="Cambria" pitchFamily="34" charset="-120"/>
              </a:rPr>
              <a:t>The Laemmli Discontinuous Buffer System — Why Bands Are Sharp</a:t>
            </a:r>
            <a:endParaRPr lang="en-US" sz="2600" dirty="0"/>
          </a:p>
        </p:txBody>
      </p:sp>
      <p:sp>
        <p:nvSpPr>
          <p:cNvPr id="4" name="Text 2"/>
          <p:cNvSpPr txBox="1"/>
          <p:nvPr/>
        </p:nvSpPr>
        <p:spPr>
          <a:xfrm>
            <a:off x="548640" y="1060704"/>
            <a:ext cx="11091672" cy="384048"/>
          </a:xfrm>
          <a:prstGeom prst="rect">
            <a:avLst/>
          </a:prstGeom>
          <a:noFill/>
          <a:ln/>
        </p:spPr>
        <p:txBody>
          <a:bodyPr wrap="square" lIns="0" tIns="0" rIns="0" bIns="0" rtlCol="0" anchor="t"/>
          <a:lstStyle/>
          <a:p>
            <a:pPr marL="0" indent="0">
              <a:buNone/>
            </a:pPr>
            <a:r>
              <a:rPr lang="en-US" sz="1200" dirty="0">
                <a:solidFill>
                  <a:srgbClr val="35535A"/>
                </a:solidFill>
                <a:latin typeface="Calibri" pitchFamily="34" charset="0"/>
                <a:ea typeface="Calibri" pitchFamily="34" charset="-122"/>
                <a:cs typeface="Calibri" pitchFamily="34" charset="-120"/>
              </a:rPr>
              <a:t>A sample loaded in 20 µL fills several millimetres of well, yet the bands are razor-thin. That is not the sieving gel’s doing — it is isotachophoresis in the stacking gel, driven by three deliberate discontinuities: in gel pore size, in pH, and in buffer ions.</a:t>
            </a:r>
            <a:endParaRPr lang="en-US" sz="12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548640" y="1536192"/>
          <a:ext cx="11091672" cy="914400"/>
        </p:xfrm>
        <a:graphic>
          <a:graphicData uri="http://schemas.openxmlformats.org/drawingml/2006/table">
            <a:tbl>
              <a:tblPr/>
              <a:tblGrid>
                <a:gridCol w="1828800">
                  <a:extLst>
                    <a:ext uri="{9D8B030D-6E8A-4147-A177-3AD203B41FA5}">
                      <a16:colId xmlns:a16="http://schemas.microsoft.com/office/drawing/2014/main" val="20000"/>
                    </a:ext>
                  </a:extLst>
                </a:gridCol>
                <a:gridCol w="3108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gridCol w="5330952">
                  <a:extLst>
                    <a:ext uri="{9D8B030D-6E8A-4147-A177-3AD203B41FA5}">
                      <a16:colId xmlns:a16="http://schemas.microsoft.com/office/drawing/2014/main" val="20003"/>
                    </a:ext>
                  </a:extLst>
                </a:gridCol>
              </a:tblGrid>
              <a:tr h="365760">
                <a:tc>
                  <a:txBody>
                    <a:bodyPr/>
                    <a:lstStyle/>
                    <a:p>
                      <a:pPr marL="0" indent="0" algn="l">
                        <a:buNone/>
                      </a:pPr>
                      <a:r>
                        <a:rPr lang="en-US" sz="1000" b="1" dirty="0">
                          <a:solidFill>
                            <a:srgbClr val="FFFFFF"/>
                          </a:solidFill>
                          <a:latin typeface="Calibri" pitchFamily="34" charset="0"/>
                          <a:ea typeface="Calibri" pitchFamily="34" charset="-122"/>
                          <a:cs typeface="Calibri" pitchFamily="34" charset="-120"/>
                        </a:rPr>
                        <a:t>Layer</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1000" b="1" dirty="0">
                          <a:solidFill>
                            <a:srgbClr val="FFFFFF"/>
                          </a:solidFill>
                          <a:latin typeface="Calibri" pitchFamily="34" charset="0"/>
                          <a:ea typeface="Calibri" pitchFamily="34" charset="-122"/>
                          <a:cs typeface="Calibri" pitchFamily="34" charset="-120"/>
                        </a:rPr>
                        <a:t>Composition</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1000" b="1" dirty="0">
                          <a:solidFill>
                            <a:srgbClr val="FFFFFF"/>
                          </a:solidFill>
                          <a:latin typeface="Calibri" pitchFamily="34" charset="0"/>
                          <a:ea typeface="Calibri" pitchFamily="34" charset="-122"/>
                          <a:cs typeface="Calibri" pitchFamily="34" charset="-120"/>
                        </a:rPr>
                        <a:t>pH</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1000" b="1" dirty="0">
                          <a:solidFill>
                            <a:srgbClr val="FFFFFF"/>
                          </a:solidFill>
                          <a:latin typeface="Calibri" pitchFamily="34" charset="0"/>
                          <a:ea typeface="Calibri" pitchFamily="34" charset="-122"/>
                          <a:cs typeface="Calibri" pitchFamily="34" charset="-120"/>
                        </a:rPr>
                        <a:t>Role</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extLst>
                  <a:ext uri="{0D108BD9-81ED-4DB2-BD59-A6C34878D82A}">
                    <a16:rowId xmlns:a16="http://schemas.microsoft.com/office/drawing/2014/main" val="10000"/>
                  </a:ext>
                </a:extLst>
              </a:tr>
              <a:tr h="365760">
                <a:tc>
                  <a:txBody>
                    <a:bodyPr/>
                    <a:lstStyle/>
                    <a:p>
                      <a:pPr marL="0" indent="0">
                        <a:buNone/>
                      </a:pPr>
                      <a:r>
                        <a:rPr lang="en-US" sz="1000" b="1" dirty="0">
                          <a:solidFill>
                            <a:srgbClr val="073B39"/>
                          </a:solidFill>
                          <a:latin typeface="Calibri" pitchFamily="34" charset="0"/>
                          <a:ea typeface="Calibri" pitchFamily="34" charset="-122"/>
                          <a:cs typeface="Calibri" pitchFamily="34" charset="-120"/>
                        </a:rPr>
                        <a:t>Stacking gel</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4–5 %T acrylamide, Tris-HCl</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6.8</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Large pores — no sieving. Concentrates the sample into a thin starting zone</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65760">
                <a:tc>
                  <a:txBody>
                    <a:bodyPr/>
                    <a:lstStyle/>
                    <a:p>
                      <a:pPr marL="0" indent="0">
                        <a:buNone/>
                      </a:pPr>
                      <a:r>
                        <a:rPr lang="en-US" sz="1000" b="1" dirty="0">
                          <a:solidFill>
                            <a:srgbClr val="073B39"/>
                          </a:solidFill>
                          <a:latin typeface="Calibri" pitchFamily="34" charset="0"/>
                          <a:ea typeface="Calibri" pitchFamily="34" charset="-122"/>
                          <a:cs typeface="Calibri" pitchFamily="34" charset="-120"/>
                        </a:rPr>
                        <a:t>Resolving gel</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8–15 %T acrylamide, Tris-HCl</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8.8</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Small pores — sieves the stacked proteins by size</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2"/>
                  </a:ext>
                </a:extLst>
              </a:tr>
              <a:tr h="365760">
                <a:tc>
                  <a:txBody>
                    <a:bodyPr/>
                    <a:lstStyle/>
                    <a:p>
                      <a:pPr marL="0" indent="0">
                        <a:buNone/>
                      </a:pPr>
                      <a:r>
                        <a:rPr lang="en-US" sz="1000" b="1" dirty="0">
                          <a:solidFill>
                            <a:srgbClr val="073B39"/>
                          </a:solidFill>
                          <a:latin typeface="Calibri" pitchFamily="34" charset="0"/>
                          <a:ea typeface="Calibri" pitchFamily="34" charset="-122"/>
                          <a:cs typeface="Calibri" pitchFamily="34" charset="-120"/>
                        </a:rPr>
                        <a:t>Tank (running) buffer</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Tris–glycine + 0.1 % SDS</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8.3</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Supplies glycine, the trailing ion; SDS keeps proteins saturated</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6" name="Text 3"/>
          <p:cNvSpPr txBox="1"/>
          <p:nvPr/>
        </p:nvSpPr>
        <p:spPr>
          <a:xfrm>
            <a:off x="548640" y="3035808"/>
            <a:ext cx="7315200" cy="237744"/>
          </a:xfrm>
          <a:prstGeom prst="rect">
            <a:avLst/>
          </a:prstGeom>
          <a:noFill/>
          <a:ln/>
        </p:spPr>
        <p:txBody>
          <a:bodyPr wrap="square" lIns="0" tIns="0" rIns="0" bIns="0" rtlCol="0" anchor="ctr"/>
          <a:lstStyle/>
          <a:p>
            <a:pPr marL="0" indent="0">
              <a:buNone/>
            </a:pPr>
            <a:r>
              <a:rPr lang="en-US" sz="1000" b="1" kern="0" spc="150" dirty="0">
                <a:solidFill>
                  <a:srgbClr val="C4761A"/>
                </a:solidFill>
                <a:latin typeface="Calibri" pitchFamily="34" charset="0"/>
                <a:ea typeface="Calibri" pitchFamily="34" charset="-122"/>
                <a:cs typeface="Calibri" pitchFamily="34" charset="-120"/>
              </a:rPr>
              <a:t>The stacking mechanism, step by step</a:t>
            </a:r>
            <a:endParaRPr lang="en-US" sz="1000" dirty="0"/>
          </a:p>
        </p:txBody>
      </p:sp>
      <p:sp>
        <p:nvSpPr>
          <p:cNvPr id="7" name="Shape 4"/>
          <p:cNvSpPr/>
          <p:nvPr/>
        </p:nvSpPr>
        <p:spPr>
          <a:xfrm>
            <a:off x="548640" y="3310128"/>
            <a:ext cx="2567178" cy="1965960"/>
          </a:xfrm>
          <a:prstGeom prst="roundRect">
            <a:avLst>
              <a:gd name="adj" fmla="val 2791"/>
            </a:avLst>
          </a:prstGeom>
          <a:solidFill>
            <a:srgbClr val="DCEFEA"/>
          </a:solidFill>
          <a:ln w="9525">
            <a:solidFill>
              <a:srgbClr val="C3DBD7"/>
            </a:solidFill>
            <a:prstDash val="solid"/>
          </a:ln>
        </p:spPr>
      </p:sp>
      <p:sp>
        <p:nvSpPr>
          <p:cNvPr id="8" name="Text 5"/>
          <p:cNvSpPr txBox="1"/>
          <p:nvPr/>
        </p:nvSpPr>
        <p:spPr>
          <a:xfrm>
            <a:off x="676656" y="3401568"/>
            <a:ext cx="2311146" cy="310896"/>
          </a:xfrm>
          <a:prstGeom prst="rect">
            <a:avLst/>
          </a:prstGeom>
          <a:noFill/>
          <a:ln/>
        </p:spPr>
        <p:txBody>
          <a:bodyPr wrap="square" lIns="0" tIns="0" rIns="0" bIns="0" rtlCol="0" anchor="ctr"/>
          <a:lstStyle/>
          <a:p>
            <a:pPr marL="0" indent="0">
              <a:buNone/>
            </a:pPr>
            <a:r>
              <a:rPr lang="en-US" sz="1100" b="1" dirty="0">
                <a:solidFill>
                  <a:srgbClr val="11262B"/>
                </a:solidFill>
                <a:latin typeface="Calibri" pitchFamily="34" charset="0"/>
                <a:ea typeface="Calibri" pitchFamily="34" charset="-122"/>
                <a:cs typeface="Calibri" pitchFamily="34" charset="-120"/>
              </a:rPr>
              <a:t>Two ions of very different mobility</a:t>
            </a:r>
            <a:endParaRPr lang="en-US" sz="1100" dirty="0"/>
          </a:p>
        </p:txBody>
      </p:sp>
      <p:sp>
        <p:nvSpPr>
          <p:cNvPr id="9" name="Text 6"/>
          <p:cNvSpPr txBox="1"/>
          <p:nvPr/>
        </p:nvSpPr>
        <p:spPr>
          <a:xfrm>
            <a:off x="676656" y="3739896"/>
            <a:ext cx="2311146" cy="1463040"/>
          </a:xfrm>
          <a:prstGeom prst="rect">
            <a:avLst/>
          </a:prstGeom>
          <a:noFill/>
          <a:ln/>
        </p:spPr>
        <p:txBody>
          <a:bodyPr wrap="square" lIns="0" tIns="0" rIns="0" bIns="0" rtlCol="0" anchor="t"/>
          <a:lstStyle/>
          <a:p>
            <a:pPr marL="0" indent="0">
              <a:lnSpc>
                <a:spcPct val="100000"/>
              </a:lnSpc>
              <a:buNone/>
            </a:pPr>
            <a:r>
              <a:rPr lang="en-US" sz="950" dirty="0">
                <a:solidFill>
                  <a:srgbClr val="35535A"/>
                </a:solidFill>
                <a:latin typeface="Calibri" pitchFamily="34" charset="0"/>
                <a:ea typeface="Calibri" pitchFamily="34" charset="-122"/>
                <a:cs typeface="Calibri" pitchFamily="34" charset="-120"/>
              </a:rPr>
              <a:t>Chloride from the gel buffer is the LEADING ion — small and fully charged. Glycine from the tank is the TRAILING ion; at pH 6.8 it is largely a zwitterion with almost no net charge, so its mobility is very low.</a:t>
            </a:r>
            <a:endParaRPr lang="en-US" sz="950" dirty="0"/>
          </a:p>
        </p:txBody>
      </p:sp>
      <p:sp>
        <p:nvSpPr>
          <p:cNvPr id="10" name="Shape 7"/>
          <p:cNvSpPr/>
          <p:nvPr/>
        </p:nvSpPr>
        <p:spPr>
          <a:xfrm>
            <a:off x="3161538" y="4192524"/>
            <a:ext cx="182880" cy="201168"/>
          </a:xfrm>
          <a:prstGeom prst="rightArrow">
            <a:avLst/>
          </a:prstGeom>
          <a:solidFill>
            <a:srgbClr val="00A896"/>
          </a:solidFill>
          <a:ln w="6350">
            <a:solidFill>
              <a:srgbClr val="00A896"/>
            </a:solidFill>
            <a:prstDash val="solid"/>
          </a:ln>
        </p:spPr>
      </p:sp>
      <p:sp>
        <p:nvSpPr>
          <p:cNvPr id="11" name="Shape 8"/>
          <p:cNvSpPr/>
          <p:nvPr/>
        </p:nvSpPr>
        <p:spPr>
          <a:xfrm>
            <a:off x="3390138" y="3310128"/>
            <a:ext cx="2567178" cy="1965960"/>
          </a:xfrm>
          <a:prstGeom prst="roundRect">
            <a:avLst>
              <a:gd name="adj" fmla="val 2791"/>
            </a:avLst>
          </a:prstGeom>
          <a:solidFill>
            <a:srgbClr val="F2F8F7"/>
          </a:solidFill>
          <a:ln w="9525">
            <a:solidFill>
              <a:srgbClr val="C3DBD7"/>
            </a:solidFill>
            <a:prstDash val="solid"/>
          </a:ln>
        </p:spPr>
      </p:sp>
      <p:sp>
        <p:nvSpPr>
          <p:cNvPr id="12" name="Text 9"/>
          <p:cNvSpPr txBox="1"/>
          <p:nvPr/>
        </p:nvSpPr>
        <p:spPr>
          <a:xfrm>
            <a:off x="3518154" y="3401568"/>
            <a:ext cx="2311146" cy="310896"/>
          </a:xfrm>
          <a:prstGeom prst="rect">
            <a:avLst/>
          </a:prstGeom>
          <a:noFill/>
          <a:ln/>
        </p:spPr>
        <p:txBody>
          <a:bodyPr wrap="square" lIns="0" tIns="0" rIns="0" bIns="0" rtlCol="0" anchor="ctr"/>
          <a:lstStyle/>
          <a:p>
            <a:pPr marL="0" indent="0">
              <a:buNone/>
            </a:pPr>
            <a:r>
              <a:rPr lang="en-US" sz="1100" b="1" dirty="0">
                <a:solidFill>
                  <a:srgbClr val="11262B"/>
                </a:solidFill>
                <a:latin typeface="Calibri" pitchFamily="34" charset="0"/>
                <a:ea typeface="Calibri" pitchFamily="34" charset="-122"/>
                <a:cs typeface="Calibri" pitchFamily="34" charset="-120"/>
              </a:rPr>
              <a:t>A voltage gradient forms</a:t>
            </a:r>
            <a:endParaRPr lang="en-US" sz="1100" dirty="0"/>
          </a:p>
        </p:txBody>
      </p:sp>
      <p:sp>
        <p:nvSpPr>
          <p:cNvPr id="13" name="Text 10"/>
          <p:cNvSpPr txBox="1"/>
          <p:nvPr/>
        </p:nvSpPr>
        <p:spPr>
          <a:xfrm>
            <a:off x="3518154" y="3739896"/>
            <a:ext cx="2311146" cy="1463040"/>
          </a:xfrm>
          <a:prstGeom prst="rect">
            <a:avLst/>
          </a:prstGeom>
          <a:noFill/>
          <a:ln/>
        </p:spPr>
        <p:txBody>
          <a:bodyPr wrap="square" lIns="0" tIns="0" rIns="0" bIns="0" rtlCol="0" anchor="t"/>
          <a:lstStyle/>
          <a:p>
            <a:pPr marL="0" indent="0">
              <a:lnSpc>
                <a:spcPct val="100000"/>
              </a:lnSpc>
              <a:buNone/>
            </a:pPr>
            <a:r>
              <a:rPr lang="en-US" sz="950" dirty="0">
                <a:solidFill>
                  <a:srgbClr val="35535A"/>
                </a:solidFill>
                <a:latin typeface="Calibri" pitchFamily="34" charset="0"/>
                <a:ea typeface="Calibri" pitchFamily="34" charset="-122"/>
                <a:cs typeface="Calibri" pitchFamily="34" charset="-120"/>
              </a:rPr>
              <a:t>Cl⁻ races ahead, leaving a zone depleted of charge carriers behind it. Resistance there rises, so the local voltage gradient becomes steep — the Kohlrausch discontinuity — which accelerates the slow glycinate to match the chloride front.</a:t>
            </a:r>
            <a:endParaRPr lang="en-US" sz="950" dirty="0"/>
          </a:p>
        </p:txBody>
      </p:sp>
      <p:sp>
        <p:nvSpPr>
          <p:cNvPr id="14" name="Shape 11"/>
          <p:cNvSpPr/>
          <p:nvPr/>
        </p:nvSpPr>
        <p:spPr>
          <a:xfrm>
            <a:off x="6003036" y="4192524"/>
            <a:ext cx="182880" cy="201168"/>
          </a:xfrm>
          <a:prstGeom prst="rightArrow">
            <a:avLst/>
          </a:prstGeom>
          <a:solidFill>
            <a:srgbClr val="00A896"/>
          </a:solidFill>
          <a:ln w="6350">
            <a:solidFill>
              <a:srgbClr val="00A896"/>
            </a:solidFill>
            <a:prstDash val="solid"/>
          </a:ln>
        </p:spPr>
      </p:sp>
      <p:sp>
        <p:nvSpPr>
          <p:cNvPr id="15" name="Shape 12"/>
          <p:cNvSpPr/>
          <p:nvPr/>
        </p:nvSpPr>
        <p:spPr>
          <a:xfrm>
            <a:off x="6231636" y="3310128"/>
            <a:ext cx="2567178" cy="1965960"/>
          </a:xfrm>
          <a:prstGeom prst="roundRect">
            <a:avLst>
              <a:gd name="adj" fmla="val 2791"/>
            </a:avLst>
          </a:prstGeom>
          <a:solidFill>
            <a:srgbClr val="DCEFEA"/>
          </a:solidFill>
          <a:ln w="9525">
            <a:solidFill>
              <a:srgbClr val="C3DBD7"/>
            </a:solidFill>
            <a:prstDash val="solid"/>
          </a:ln>
        </p:spPr>
      </p:sp>
      <p:sp>
        <p:nvSpPr>
          <p:cNvPr id="16" name="Text 13"/>
          <p:cNvSpPr txBox="1"/>
          <p:nvPr/>
        </p:nvSpPr>
        <p:spPr>
          <a:xfrm>
            <a:off x="6359652" y="3401568"/>
            <a:ext cx="2311146" cy="310896"/>
          </a:xfrm>
          <a:prstGeom prst="rect">
            <a:avLst/>
          </a:prstGeom>
          <a:noFill/>
          <a:ln/>
        </p:spPr>
        <p:txBody>
          <a:bodyPr wrap="square" lIns="0" tIns="0" rIns="0" bIns="0" rtlCol="0" anchor="ctr"/>
          <a:lstStyle/>
          <a:p>
            <a:pPr marL="0" indent="0">
              <a:buNone/>
            </a:pPr>
            <a:r>
              <a:rPr lang="en-US" sz="1100" b="1" dirty="0">
                <a:solidFill>
                  <a:srgbClr val="11262B"/>
                </a:solidFill>
                <a:latin typeface="Calibri" pitchFamily="34" charset="0"/>
                <a:ea typeface="Calibri" pitchFamily="34" charset="-122"/>
                <a:cs typeface="Calibri" pitchFamily="34" charset="-120"/>
              </a:rPr>
              <a:t>Proteins are stacked</a:t>
            </a:r>
            <a:endParaRPr lang="en-US" sz="1100" dirty="0"/>
          </a:p>
        </p:txBody>
      </p:sp>
      <p:sp>
        <p:nvSpPr>
          <p:cNvPr id="17" name="Text 14"/>
          <p:cNvSpPr txBox="1"/>
          <p:nvPr/>
        </p:nvSpPr>
        <p:spPr>
          <a:xfrm>
            <a:off x="6359652" y="3739896"/>
            <a:ext cx="2311146" cy="1463040"/>
          </a:xfrm>
          <a:prstGeom prst="rect">
            <a:avLst/>
          </a:prstGeom>
          <a:noFill/>
          <a:ln/>
        </p:spPr>
        <p:txBody>
          <a:bodyPr wrap="square" lIns="0" tIns="0" rIns="0" bIns="0" rtlCol="0" anchor="t"/>
          <a:lstStyle/>
          <a:p>
            <a:pPr marL="0" indent="0">
              <a:lnSpc>
                <a:spcPct val="100000"/>
              </a:lnSpc>
              <a:buNone/>
            </a:pPr>
            <a:r>
              <a:rPr lang="en-US" sz="950" dirty="0">
                <a:solidFill>
                  <a:srgbClr val="35535A"/>
                </a:solidFill>
                <a:latin typeface="Calibri" pitchFamily="34" charset="0"/>
                <a:ea typeface="Calibri" pitchFamily="34" charset="-122"/>
                <a:cs typeface="Calibri" pitchFamily="34" charset="-120"/>
              </a:rPr>
              <a:t>SDS-coated proteins have mobilities between Cl⁻ and glycinate, so they are trapped between the two moving boundaries and compressed into a stack of micrometre-thin discs, ordered by mobility.</a:t>
            </a:r>
            <a:endParaRPr lang="en-US" sz="950" dirty="0"/>
          </a:p>
        </p:txBody>
      </p:sp>
      <p:sp>
        <p:nvSpPr>
          <p:cNvPr id="18" name="Shape 15"/>
          <p:cNvSpPr/>
          <p:nvPr/>
        </p:nvSpPr>
        <p:spPr>
          <a:xfrm>
            <a:off x="8844534" y="4192524"/>
            <a:ext cx="182880" cy="201168"/>
          </a:xfrm>
          <a:prstGeom prst="rightArrow">
            <a:avLst/>
          </a:prstGeom>
          <a:solidFill>
            <a:srgbClr val="00A896"/>
          </a:solidFill>
          <a:ln w="6350">
            <a:solidFill>
              <a:srgbClr val="00A896"/>
            </a:solidFill>
            <a:prstDash val="solid"/>
          </a:ln>
        </p:spPr>
      </p:sp>
      <p:sp>
        <p:nvSpPr>
          <p:cNvPr id="19" name="Shape 16"/>
          <p:cNvSpPr/>
          <p:nvPr/>
        </p:nvSpPr>
        <p:spPr>
          <a:xfrm>
            <a:off x="9073134" y="3310128"/>
            <a:ext cx="2567178" cy="1965960"/>
          </a:xfrm>
          <a:prstGeom prst="roundRect">
            <a:avLst>
              <a:gd name="adj" fmla="val 2791"/>
            </a:avLst>
          </a:prstGeom>
          <a:solidFill>
            <a:srgbClr val="F2F8F7"/>
          </a:solidFill>
          <a:ln w="9525">
            <a:solidFill>
              <a:srgbClr val="C3DBD7"/>
            </a:solidFill>
            <a:prstDash val="solid"/>
          </a:ln>
        </p:spPr>
      </p:sp>
      <p:sp>
        <p:nvSpPr>
          <p:cNvPr id="20" name="Text 17"/>
          <p:cNvSpPr txBox="1"/>
          <p:nvPr/>
        </p:nvSpPr>
        <p:spPr>
          <a:xfrm>
            <a:off x="9201150" y="3401568"/>
            <a:ext cx="2311146" cy="310896"/>
          </a:xfrm>
          <a:prstGeom prst="rect">
            <a:avLst/>
          </a:prstGeom>
          <a:noFill/>
          <a:ln/>
        </p:spPr>
        <p:txBody>
          <a:bodyPr wrap="square" lIns="0" tIns="0" rIns="0" bIns="0" rtlCol="0" anchor="ctr"/>
          <a:lstStyle/>
          <a:p>
            <a:pPr marL="0" indent="0">
              <a:buNone/>
            </a:pPr>
            <a:r>
              <a:rPr lang="en-US" sz="1100" b="1" dirty="0">
                <a:solidFill>
                  <a:srgbClr val="11262B"/>
                </a:solidFill>
                <a:latin typeface="Calibri" pitchFamily="34" charset="0"/>
                <a:ea typeface="Calibri" pitchFamily="34" charset="-122"/>
                <a:cs typeface="Calibri" pitchFamily="34" charset="-120"/>
              </a:rPr>
              <a:t>Unstacking at pH 8.8</a:t>
            </a:r>
            <a:endParaRPr lang="en-US" sz="1100" dirty="0"/>
          </a:p>
        </p:txBody>
      </p:sp>
      <p:sp>
        <p:nvSpPr>
          <p:cNvPr id="5" name="Text 18"/>
          <p:cNvSpPr txBox="1"/>
          <p:nvPr/>
        </p:nvSpPr>
        <p:spPr>
          <a:xfrm>
            <a:off x="9201150" y="3739896"/>
            <a:ext cx="2311146" cy="1463040"/>
          </a:xfrm>
          <a:prstGeom prst="rect">
            <a:avLst/>
          </a:prstGeom>
          <a:noFill/>
          <a:ln/>
        </p:spPr>
        <p:txBody>
          <a:bodyPr wrap="square" lIns="0" tIns="0" rIns="0" bIns="0" rtlCol="0" anchor="t"/>
          <a:lstStyle/>
          <a:p>
            <a:pPr marL="0" indent="0">
              <a:lnSpc>
                <a:spcPct val="100000"/>
              </a:lnSpc>
              <a:buNone/>
            </a:pPr>
            <a:r>
              <a:rPr lang="en-US" sz="950" dirty="0">
                <a:solidFill>
                  <a:srgbClr val="35535A"/>
                </a:solidFill>
                <a:latin typeface="Calibri" pitchFamily="34" charset="0"/>
                <a:ea typeface="Calibri" pitchFamily="34" charset="-122"/>
                <a:cs typeface="Calibri" pitchFamily="34" charset="-120"/>
              </a:rPr>
              <a:t>Entering the resolving gel, glycine ionises fully; its mobility jumps and glycinate overtakes the proteins. The uniform field is restored, stacking ends, and every protein begins sieving from the same sharp start line.</a:t>
            </a:r>
            <a:endParaRPr lang="en-US" sz="950" dirty="0"/>
          </a:p>
        </p:txBody>
      </p:sp>
      <p:sp>
        <p:nvSpPr>
          <p:cNvPr id="22" name="Shape 19"/>
          <p:cNvSpPr/>
          <p:nvPr/>
        </p:nvSpPr>
        <p:spPr>
          <a:xfrm>
            <a:off x="548640" y="5394960"/>
            <a:ext cx="11091672" cy="868680"/>
          </a:xfrm>
          <a:prstGeom prst="roundRect">
            <a:avLst>
              <a:gd name="adj" fmla="val 6316"/>
            </a:avLst>
          </a:prstGeom>
          <a:solidFill>
            <a:srgbClr val="FBEEDD"/>
          </a:solidFill>
          <a:ln w="9525">
            <a:solidFill>
              <a:srgbClr val="E9CDA6"/>
            </a:solidFill>
            <a:prstDash val="solid"/>
          </a:ln>
        </p:spPr>
      </p:sp>
      <p:sp>
        <p:nvSpPr>
          <p:cNvPr id="23" name="Text 20"/>
          <p:cNvSpPr txBox="1"/>
          <p:nvPr/>
        </p:nvSpPr>
        <p:spPr>
          <a:xfrm>
            <a:off x="713232" y="5513832"/>
            <a:ext cx="10762488" cy="237744"/>
          </a:xfrm>
          <a:prstGeom prst="rect">
            <a:avLst/>
          </a:prstGeom>
          <a:noFill/>
          <a:ln/>
        </p:spPr>
        <p:txBody>
          <a:bodyPr wrap="square" lIns="0" tIns="0" rIns="0" bIns="0" rtlCol="0" anchor="ctr"/>
          <a:lstStyle/>
          <a:p>
            <a:pPr marL="0" indent="0">
              <a:buNone/>
            </a:pPr>
            <a:r>
              <a:rPr lang="en-US" sz="1150" b="1" dirty="0">
                <a:solidFill>
                  <a:srgbClr val="C4761A"/>
                </a:solidFill>
                <a:latin typeface="Calibri" pitchFamily="34" charset="0"/>
                <a:ea typeface="Calibri" pitchFamily="34" charset="-122"/>
                <a:cs typeface="Calibri" pitchFamily="34" charset="-120"/>
              </a:rPr>
              <a:t>Related buffer systems</a:t>
            </a:r>
            <a:endParaRPr lang="en-US" sz="1150" dirty="0"/>
          </a:p>
        </p:txBody>
      </p:sp>
      <p:sp>
        <p:nvSpPr>
          <p:cNvPr id="24" name="Text 21"/>
          <p:cNvSpPr txBox="1"/>
          <p:nvPr/>
        </p:nvSpPr>
        <p:spPr>
          <a:xfrm>
            <a:off x="713232" y="5797296"/>
            <a:ext cx="10762488" cy="374904"/>
          </a:xfrm>
          <a:prstGeom prst="rect">
            <a:avLst/>
          </a:prstGeom>
          <a:noFill/>
          <a:ln/>
        </p:spPr>
        <p:txBody>
          <a:bodyPr wrap="square" lIns="0" tIns="0" rIns="0" bIns="0" rtlCol="0" anchor="t"/>
          <a:lstStyle/>
          <a:p>
            <a:pPr marL="0" indent="0">
              <a:lnSpc>
                <a:spcPct val="102000"/>
              </a:lnSpc>
              <a:spcAft>
                <a:spcPts val="300"/>
              </a:spcAft>
              <a:buNone/>
            </a:pPr>
            <a:r>
              <a:rPr lang="en-US" sz="1000" dirty="0">
                <a:solidFill>
                  <a:srgbClr val="11262B"/>
                </a:solidFill>
                <a:latin typeface="Calibri" pitchFamily="34" charset="0"/>
                <a:ea typeface="Calibri" pitchFamily="34" charset="-122"/>
                <a:cs typeface="Calibri" pitchFamily="34" charset="-120"/>
              </a:rPr>
              <a:t>Tris–tricine (Schägger–von Jagow) replaces glycine with tricine and resolves peptides below 20 kDa, where Laemmli gels fail.   ·   Bis-Tris gels run near neutral pH, so the gel does not hydrolyse and shelf life is long; paired with MES buffer for small proteins and MOPS for large.   ·   Continuous (single-buffer) systems are simpler but give broad bands, because there is no stacking step.</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11091672" cy="237744"/>
          </a:xfrm>
          <a:prstGeom prst="rect">
            <a:avLst/>
          </a:prstGeom>
          <a:noFill/>
          <a:ln/>
        </p:spPr>
        <p:txBody>
          <a:bodyPr wrap="square" lIns="0" tIns="0" rIns="0" bIns="0" rtlCol="0" anchor="ctr"/>
          <a:lstStyle/>
          <a:p>
            <a:pPr marL="0" indent="0">
              <a:buNone/>
            </a:pPr>
            <a:r>
              <a:rPr lang="en-US" sz="1050" b="1" kern="0" spc="200" dirty="0">
                <a:solidFill>
                  <a:srgbClr val="0A6E76"/>
                </a:solidFill>
                <a:latin typeface="Calibri" pitchFamily="34" charset="0"/>
                <a:ea typeface="Calibri" pitchFamily="34" charset="-122"/>
                <a:cs typeface="Calibri" pitchFamily="34" charset="-120"/>
              </a:rPr>
              <a:t>MODULE 02 · PROTEOMICS</a:t>
            </a:r>
            <a:endParaRPr lang="en-US" sz="1050" dirty="0"/>
          </a:p>
        </p:txBody>
      </p:sp>
      <p:sp>
        <p:nvSpPr>
          <p:cNvPr id="3" name="Text 1"/>
          <p:cNvSpPr txBox="1"/>
          <p:nvPr/>
        </p:nvSpPr>
        <p:spPr>
          <a:xfrm>
            <a:off x="548640" y="512064"/>
            <a:ext cx="11091672" cy="475488"/>
          </a:xfrm>
          <a:prstGeom prst="rect">
            <a:avLst/>
          </a:prstGeom>
          <a:noFill/>
          <a:ln/>
        </p:spPr>
        <p:txBody>
          <a:bodyPr wrap="square" lIns="0" tIns="0" rIns="0" bIns="0" rtlCol="0" anchor="ctr"/>
          <a:lstStyle/>
          <a:p>
            <a:pPr marL="0" indent="0">
              <a:buNone/>
            </a:pPr>
            <a:r>
              <a:rPr lang="en-US" sz="2600" b="1" dirty="0">
                <a:solidFill>
                  <a:srgbClr val="11262B"/>
                </a:solidFill>
                <a:latin typeface="Cambria" pitchFamily="34" charset="0"/>
                <a:ea typeface="Cambria" pitchFamily="34" charset="-122"/>
                <a:cs typeface="Cambria" pitchFamily="34" charset="-120"/>
              </a:rPr>
              <a:t>Two-Dimensional Gel Electrophoresis — Workflow</a:t>
            </a:r>
            <a:endParaRPr lang="en-US" sz="2600" dirty="0"/>
          </a:p>
        </p:txBody>
      </p:sp>
      <p:sp>
        <p:nvSpPr>
          <p:cNvPr id="4" name="Text 2"/>
          <p:cNvSpPr txBox="1"/>
          <p:nvPr/>
        </p:nvSpPr>
        <p:spPr>
          <a:xfrm>
            <a:off x="548640" y="1060704"/>
            <a:ext cx="11091672" cy="384048"/>
          </a:xfrm>
          <a:prstGeom prst="rect">
            <a:avLst/>
          </a:prstGeom>
          <a:noFill/>
          <a:ln/>
        </p:spPr>
        <p:txBody>
          <a:bodyPr wrap="square" lIns="0" tIns="0" rIns="0" bIns="0" rtlCol="0" anchor="t"/>
          <a:lstStyle/>
          <a:p>
            <a:pPr marL="0" indent="0">
              <a:buNone/>
            </a:pPr>
            <a:r>
              <a:rPr lang="en-US" sz="1200" dirty="0">
                <a:solidFill>
                  <a:srgbClr val="35535A"/>
                </a:solidFill>
                <a:latin typeface="Calibri" pitchFamily="34" charset="0"/>
                <a:ea typeface="Calibri" pitchFamily="34" charset="-122"/>
                <a:cs typeface="Calibri" pitchFamily="34" charset="-120"/>
              </a:rPr>
              <a:t>Two independent (orthogonal) properties, separated in sequence at right angles: isoelectric point along the horizontal axis, then molecular weight down the vertical axis. Because the two criteria are uncorrelated, resolving power multiplies rather than adds.</a:t>
            </a:r>
            <a:endParaRPr lang="en-US" sz="1200" dirty="0"/>
          </a:p>
        </p:txBody>
      </p:sp>
      <p:sp>
        <p:nvSpPr>
          <p:cNvPr id="5" name="Shape 3"/>
          <p:cNvSpPr/>
          <p:nvPr/>
        </p:nvSpPr>
        <p:spPr>
          <a:xfrm>
            <a:off x="548640" y="1572768"/>
            <a:ext cx="6766560" cy="525127"/>
          </a:xfrm>
          <a:prstGeom prst="roundRect">
            <a:avLst>
              <a:gd name="adj" fmla="val 8706"/>
            </a:avLst>
          </a:prstGeom>
          <a:solidFill>
            <a:srgbClr val="DCEFEA"/>
          </a:solidFill>
          <a:ln w="9525">
            <a:solidFill>
              <a:srgbClr val="C3DBD7"/>
            </a:solidFill>
            <a:prstDash val="solid"/>
          </a:ln>
        </p:spPr>
      </p:sp>
      <p:sp>
        <p:nvSpPr>
          <p:cNvPr id="6" name="Text 4"/>
          <p:cNvSpPr txBox="1"/>
          <p:nvPr/>
        </p:nvSpPr>
        <p:spPr>
          <a:xfrm>
            <a:off x="676656" y="1618488"/>
            <a:ext cx="6510528" cy="433687"/>
          </a:xfrm>
          <a:prstGeom prst="rect">
            <a:avLst/>
          </a:prstGeom>
          <a:noFill/>
          <a:ln/>
        </p:spPr>
        <p:txBody>
          <a:bodyPr wrap="square" lIns="0" tIns="0" rIns="0" bIns="0" rtlCol="0" anchor="ctr"/>
          <a:lstStyle/>
          <a:p>
            <a:pPr marL="0" indent="0">
              <a:buNone/>
            </a:pPr>
            <a:r>
              <a:rPr lang="en-US" sz="1050" dirty="0">
                <a:solidFill>
                  <a:srgbClr val="11262B"/>
                </a:solidFill>
                <a:latin typeface="Calibri" pitchFamily="34" charset="0"/>
                <a:ea typeface="Calibri" pitchFamily="34" charset="-122"/>
                <a:cs typeface="Calibri" pitchFamily="34" charset="-120"/>
              </a:rPr>
              <a:t>SAMPLE PREPARATION — lyse in 7 M urea + 2 M thiourea, 2–4 % CHAPS, DTT, carrier ampholytes and protease inhibitors. Remove salts, lipids and nucleic acids (they cause horizontal streaking).</a:t>
            </a:r>
            <a:endParaRPr lang="en-US" sz="1050" dirty="0"/>
          </a:p>
        </p:txBody>
      </p:sp>
      <p:sp>
        <p:nvSpPr>
          <p:cNvPr id="7" name="Shape 5"/>
          <p:cNvSpPr/>
          <p:nvPr/>
        </p:nvSpPr>
        <p:spPr>
          <a:xfrm>
            <a:off x="3849624" y="2116183"/>
            <a:ext cx="164592" cy="109728"/>
          </a:xfrm>
          <a:prstGeom prst="downArrow">
            <a:avLst/>
          </a:prstGeom>
          <a:solidFill>
            <a:srgbClr val="00A896"/>
          </a:solidFill>
          <a:ln w="6350">
            <a:solidFill>
              <a:srgbClr val="00A896"/>
            </a:solidFill>
            <a:prstDash val="solid"/>
          </a:ln>
        </p:spPr>
      </p:sp>
      <p:sp>
        <p:nvSpPr>
          <p:cNvPr id="8" name="Shape 6"/>
          <p:cNvSpPr/>
          <p:nvPr/>
        </p:nvSpPr>
        <p:spPr>
          <a:xfrm>
            <a:off x="548640" y="2244199"/>
            <a:ext cx="6766560" cy="525127"/>
          </a:xfrm>
          <a:prstGeom prst="roundRect">
            <a:avLst>
              <a:gd name="adj" fmla="val 8706"/>
            </a:avLst>
          </a:prstGeom>
          <a:solidFill>
            <a:srgbClr val="F2F8F7"/>
          </a:solidFill>
          <a:ln w="9525">
            <a:solidFill>
              <a:srgbClr val="C3DBD7"/>
            </a:solidFill>
            <a:prstDash val="solid"/>
          </a:ln>
        </p:spPr>
      </p:sp>
      <p:sp>
        <p:nvSpPr>
          <p:cNvPr id="9" name="Text 7"/>
          <p:cNvSpPr txBox="1"/>
          <p:nvPr/>
        </p:nvSpPr>
        <p:spPr>
          <a:xfrm>
            <a:off x="676656" y="2289919"/>
            <a:ext cx="6510528" cy="433687"/>
          </a:xfrm>
          <a:prstGeom prst="rect">
            <a:avLst/>
          </a:prstGeom>
          <a:noFill/>
          <a:ln/>
        </p:spPr>
        <p:txBody>
          <a:bodyPr wrap="square" lIns="0" tIns="0" rIns="0" bIns="0" rtlCol="0" anchor="ctr"/>
          <a:lstStyle/>
          <a:p>
            <a:pPr marL="0" indent="0">
              <a:buNone/>
            </a:pPr>
            <a:r>
              <a:rPr lang="en-US" sz="1050" dirty="0">
                <a:solidFill>
                  <a:srgbClr val="11262B"/>
                </a:solidFill>
                <a:latin typeface="Calibri" pitchFamily="34" charset="0"/>
                <a:ea typeface="Calibri" pitchFamily="34" charset="-122"/>
                <a:cs typeface="Calibri" pitchFamily="34" charset="-120"/>
              </a:rPr>
              <a:t>FIRST DIMENSION — ISOELECTRIC FOCUSING. Load onto an IPG strip by passive or active rehydration; focus at up to 8,000 V to a total of 20–100 kVh. Each protein stops where the gel pH equals its pI.</a:t>
            </a:r>
            <a:endParaRPr lang="en-US" sz="1050" dirty="0"/>
          </a:p>
        </p:txBody>
      </p:sp>
      <p:sp>
        <p:nvSpPr>
          <p:cNvPr id="10" name="Shape 8"/>
          <p:cNvSpPr/>
          <p:nvPr/>
        </p:nvSpPr>
        <p:spPr>
          <a:xfrm>
            <a:off x="3849624" y="2787614"/>
            <a:ext cx="164592" cy="109728"/>
          </a:xfrm>
          <a:prstGeom prst="downArrow">
            <a:avLst/>
          </a:prstGeom>
          <a:solidFill>
            <a:srgbClr val="00A896"/>
          </a:solidFill>
          <a:ln w="6350">
            <a:solidFill>
              <a:srgbClr val="00A896"/>
            </a:solidFill>
            <a:prstDash val="solid"/>
          </a:ln>
        </p:spPr>
      </p:sp>
      <p:sp>
        <p:nvSpPr>
          <p:cNvPr id="11" name="Shape 9"/>
          <p:cNvSpPr/>
          <p:nvPr/>
        </p:nvSpPr>
        <p:spPr>
          <a:xfrm>
            <a:off x="548640" y="2915630"/>
            <a:ext cx="6766560" cy="525127"/>
          </a:xfrm>
          <a:prstGeom prst="roundRect">
            <a:avLst>
              <a:gd name="adj" fmla="val 8706"/>
            </a:avLst>
          </a:prstGeom>
          <a:solidFill>
            <a:srgbClr val="DCEFEA"/>
          </a:solidFill>
          <a:ln w="9525">
            <a:solidFill>
              <a:srgbClr val="C3DBD7"/>
            </a:solidFill>
            <a:prstDash val="solid"/>
          </a:ln>
        </p:spPr>
      </p:sp>
      <p:sp>
        <p:nvSpPr>
          <p:cNvPr id="12" name="Text 10"/>
          <p:cNvSpPr txBox="1"/>
          <p:nvPr/>
        </p:nvSpPr>
        <p:spPr>
          <a:xfrm>
            <a:off x="676656" y="2961350"/>
            <a:ext cx="6510528" cy="433687"/>
          </a:xfrm>
          <a:prstGeom prst="rect">
            <a:avLst/>
          </a:prstGeom>
          <a:noFill/>
          <a:ln/>
        </p:spPr>
        <p:txBody>
          <a:bodyPr wrap="square" lIns="0" tIns="0" rIns="0" bIns="0" rtlCol="0" anchor="ctr"/>
          <a:lstStyle/>
          <a:p>
            <a:pPr marL="0" indent="0">
              <a:buNone/>
            </a:pPr>
            <a:r>
              <a:rPr lang="en-US" sz="1050" dirty="0">
                <a:solidFill>
                  <a:srgbClr val="11262B"/>
                </a:solidFill>
                <a:latin typeface="Calibri" pitchFamily="34" charset="0"/>
                <a:ea typeface="Calibri" pitchFamily="34" charset="-122"/>
                <a:cs typeface="Calibri" pitchFamily="34" charset="-120"/>
              </a:rPr>
              <a:t>EQUILIBRATION I (15 min) — 2 % SDS, 6 M urea, 30 % glycerol, 50 mM Tris-HCl pH 8.8 + 1 % DTT. Saturates proteins with SDS and reduces disulphide bonds.</a:t>
            </a:r>
            <a:endParaRPr lang="en-US" sz="1050" dirty="0"/>
          </a:p>
        </p:txBody>
      </p:sp>
      <p:sp>
        <p:nvSpPr>
          <p:cNvPr id="13" name="Shape 11"/>
          <p:cNvSpPr/>
          <p:nvPr/>
        </p:nvSpPr>
        <p:spPr>
          <a:xfrm>
            <a:off x="3849624" y="3459045"/>
            <a:ext cx="164592" cy="109728"/>
          </a:xfrm>
          <a:prstGeom prst="downArrow">
            <a:avLst/>
          </a:prstGeom>
          <a:solidFill>
            <a:srgbClr val="00A896"/>
          </a:solidFill>
          <a:ln w="6350">
            <a:solidFill>
              <a:srgbClr val="00A896"/>
            </a:solidFill>
            <a:prstDash val="solid"/>
          </a:ln>
        </p:spPr>
      </p:sp>
      <p:sp>
        <p:nvSpPr>
          <p:cNvPr id="14" name="Shape 12"/>
          <p:cNvSpPr/>
          <p:nvPr/>
        </p:nvSpPr>
        <p:spPr>
          <a:xfrm>
            <a:off x="548640" y="3587061"/>
            <a:ext cx="6766560" cy="525127"/>
          </a:xfrm>
          <a:prstGeom prst="roundRect">
            <a:avLst>
              <a:gd name="adj" fmla="val 8706"/>
            </a:avLst>
          </a:prstGeom>
          <a:solidFill>
            <a:srgbClr val="F2F8F7"/>
          </a:solidFill>
          <a:ln w="9525">
            <a:solidFill>
              <a:srgbClr val="C3DBD7"/>
            </a:solidFill>
            <a:prstDash val="solid"/>
          </a:ln>
        </p:spPr>
      </p:sp>
      <p:sp>
        <p:nvSpPr>
          <p:cNvPr id="15" name="Text 13"/>
          <p:cNvSpPr txBox="1"/>
          <p:nvPr/>
        </p:nvSpPr>
        <p:spPr>
          <a:xfrm>
            <a:off x="676656" y="3632781"/>
            <a:ext cx="6510528" cy="433687"/>
          </a:xfrm>
          <a:prstGeom prst="rect">
            <a:avLst/>
          </a:prstGeom>
          <a:noFill/>
          <a:ln/>
        </p:spPr>
        <p:txBody>
          <a:bodyPr wrap="square" lIns="0" tIns="0" rIns="0" bIns="0" rtlCol="0" anchor="ctr"/>
          <a:lstStyle/>
          <a:p>
            <a:pPr marL="0" indent="0">
              <a:buNone/>
            </a:pPr>
            <a:r>
              <a:rPr lang="en-US" sz="1050" dirty="0">
                <a:solidFill>
                  <a:srgbClr val="11262B"/>
                </a:solidFill>
                <a:latin typeface="Calibri" pitchFamily="34" charset="0"/>
                <a:ea typeface="Calibri" pitchFamily="34" charset="-122"/>
                <a:cs typeface="Calibri" pitchFamily="34" charset="-120"/>
              </a:rPr>
              <a:t>EQUILIBRATION II (15 min) — the same buffer with 2.5 % iodoacetamide replacing DTT. Alkylates free cysteines so they cannot re-oxidise; prevents vertical point-streaking.</a:t>
            </a:r>
            <a:endParaRPr lang="en-US" sz="1050" dirty="0"/>
          </a:p>
        </p:txBody>
      </p:sp>
      <p:sp>
        <p:nvSpPr>
          <p:cNvPr id="16" name="Shape 14"/>
          <p:cNvSpPr/>
          <p:nvPr/>
        </p:nvSpPr>
        <p:spPr>
          <a:xfrm>
            <a:off x="3849624" y="4130475"/>
            <a:ext cx="164592" cy="109728"/>
          </a:xfrm>
          <a:prstGeom prst="downArrow">
            <a:avLst/>
          </a:prstGeom>
          <a:solidFill>
            <a:srgbClr val="00A896"/>
          </a:solidFill>
          <a:ln w="6350">
            <a:solidFill>
              <a:srgbClr val="00A896"/>
            </a:solidFill>
            <a:prstDash val="solid"/>
          </a:ln>
        </p:spPr>
      </p:sp>
      <p:sp>
        <p:nvSpPr>
          <p:cNvPr id="17" name="Shape 15"/>
          <p:cNvSpPr/>
          <p:nvPr/>
        </p:nvSpPr>
        <p:spPr>
          <a:xfrm>
            <a:off x="548640" y="4258491"/>
            <a:ext cx="6766560" cy="525127"/>
          </a:xfrm>
          <a:prstGeom prst="roundRect">
            <a:avLst>
              <a:gd name="adj" fmla="val 8706"/>
            </a:avLst>
          </a:prstGeom>
          <a:solidFill>
            <a:srgbClr val="DCEFEA"/>
          </a:solidFill>
          <a:ln w="9525">
            <a:solidFill>
              <a:srgbClr val="C3DBD7"/>
            </a:solidFill>
            <a:prstDash val="solid"/>
          </a:ln>
        </p:spPr>
      </p:sp>
      <p:sp>
        <p:nvSpPr>
          <p:cNvPr id="18" name="Text 16"/>
          <p:cNvSpPr txBox="1"/>
          <p:nvPr/>
        </p:nvSpPr>
        <p:spPr>
          <a:xfrm>
            <a:off x="676656" y="4304211"/>
            <a:ext cx="6510528" cy="433687"/>
          </a:xfrm>
          <a:prstGeom prst="rect">
            <a:avLst/>
          </a:prstGeom>
          <a:noFill/>
          <a:ln/>
        </p:spPr>
        <p:txBody>
          <a:bodyPr wrap="square" lIns="0" tIns="0" rIns="0" bIns="0" rtlCol="0" anchor="ctr"/>
          <a:lstStyle/>
          <a:p>
            <a:pPr marL="0" indent="0">
              <a:buNone/>
            </a:pPr>
            <a:r>
              <a:rPr lang="en-US" sz="1050" dirty="0">
                <a:solidFill>
                  <a:srgbClr val="11262B"/>
                </a:solidFill>
                <a:latin typeface="Calibri" pitchFamily="34" charset="0"/>
                <a:ea typeface="Calibri" pitchFamily="34" charset="-122"/>
                <a:cs typeface="Calibri" pitchFamily="34" charset="-120"/>
              </a:rPr>
              <a:t>SECOND DIMENSION — SDS-PAGE. The strip is laid across the top of a slab gel and sealed with 0.5 % agarose; proteins migrate down and separate by molecular weight.</a:t>
            </a:r>
            <a:endParaRPr lang="en-US" sz="1050" dirty="0"/>
          </a:p>
        </p:txBody>
      </p:sp>
      <p:sp>
        <p:nvSpPr>
          <p:cNvPr id="19" name="Shape 17"/>
          <p:cNvSpPr/>
          <p:nvPr/>
        </p:nvSpPr>
        <p:spPr>
          <a:xfrm>
            <a:off x="3849624" y="4801906"/>
            <a:ext cx="164592" cy="109728"/>
          </a:xfrm>
          <a:prstGeom prst="downArrow">
            <a:avLst/>
          </a:prstGeom>
          <a:solidFill>
            <a:srgbClr val="00A896"/>
          </a:solidFill>
          <a:ln w="6350">
            <a:solidFill>
              <a:srgbClr val="00A896"/>
            </a:solidFill>
            <a:prstDash val="solid"/>
          </a:ln>
        </p:spPr>
      </p:sp>
      <p:sp>
        <p:nvSpPr>
          <p:cNvPr id="20" name="Shape 18"/>
          <p:cNvSpPr/>
          <p:nvPr/>
        </p:nvSpPr>
        <p:spPr>
          <a:xfrm>
            <a:off x="548640" y="4929922"/>
            <a:ext cx="6766560" cy="525127"/>
          </a:xfrm>
          <a:prstGeom prst="roundRect">
            <a:avLst>
              <a:gd name="adj" fmla="val 8706"/>
            </a:avLst>
          </a:prstGeom>
          <a:solidFill>
            <a:srgbClr val="F2F8F7"/>
          </a:solidFill>
          <a:ln w="9525">
            <a:solidFill>
              <a:srgbClr val="C3DBD7"/>
            </a:solidFill>
            <a:prstDash val="solid"/>
          </a:ln>
        </p:spPr>
      </p:sp>
      <p:sp>
        <p:nvSpPr>
          <p:cNvPr id="21" name="Text 19"/>
          <p:cNvSpPr txBox="1"/>
          <p:nvPr/>
        </p:nvSpPr>
        <p:spPr>
          <a:xfrm>
            <a:off x="676656" y="4975642"/>
            <a:ext cx="6510528" cy="433687"/>
          </a:xfrm>
          <a:prstGeom prst="rect">
            <a:avLst/>
          </a:prstGeom>
          <a:noFill/>
          <a:ln/>
        </p:spPr>
        <p:txBody>
          <a:bodyPr wrap="square" lIns="0" tIns="0" rIns="0" bIns="0" rtlCol="0" anchor="ctr"/>
          <a:lstStyle/>
          <a:p>
            <a:pPr marL="0" indent="0">
              <a:buNone/>
            </a:pPr>
            <a:r>
              <a:rPr lang="en-US" sz="1050" dirty="0">
                <a:solidFill>
                  <a:srgbClr val="11262B"/>
                </a:solidFill>
                <a:latin typeface="Calibri" pitchFamily="34" charset="0"/>
                <a:ea typeface="Calibri" pitchFamily="34" charset="-122"/>
                <a:cs typeface="Calibri" pitchFamily="34" charset="-120"/>
              </a:rPr>
              <a:t>VISUALISATION — Coomassie, silver, SYPRO Ruby, or pre-electrophoretic Cy-dye labelling (2D-DIGE). Then image analysis: spot detection, gel-to-gel matching, normalisation, statistics.</a:t>
            </a:r>
            <a:endParaRPr lang="en-US" sz="1050" dirty="0"/>
          </a:p>
        </p:txBody>
      </p:sp>
      <p:sp>
        <p:nvSpPr>
          <p:cNvPr id="22" name="Shape 20"/>
          <p:cNvSpPr/>
          <p:nvPr/>
        </p:nvSpPr>
        <p:spPr>
          <a:xfrm>
            <a:off x="3849624" y="5473337"/>
            <a:ext cx="164592" cy="109728"/>
          </a:xfrm>
          <a:prstGeom prst="downArrow">
            <a:avLst/>
          </a:prstGeom>
          <a:solidFill>
            <a:srgbClr val="00A896"/>
          </a:solidFill>
          <a:ln w="6350">
            <a:solidFill>
              <a:srgbClr val="00A896"/>
            </a:solidFill>
            <a:prstDash val="solid"/>
          </a:ln>
        </p:spPr>
      </p:sp>
      <p:sp>
        <p:nvSpPr>
          <p:cNvPr id="23" name="Shape 21"/>
          <p:cNvSpPr/>
          <p:nvPr/>
        </p:nvSpPr>
        <p:spPr>
          <a:xfrm>
            <a:off x="548640" y="5601353"/>
            <a:ext cx="6766560" cy="525127"/>
          </a:xfrm>
          <a:prstGeom prst="roundRect">
            <a:avLst>
              <a:gd name="adj" fmla="val 8706"/>
            </a:avLst>
          </a:prstGeom>
          <a:solidFill>
            <a:srgbClr val="DCEFEA"/>
          </a:solidFill>
          <a:ln w="9525">
            <a:solidFill>
              <a:srgbClr val="C3DBD7"/>
            </a:solidFill>
            <a:prstDash val="solid"/>
          </a:ln>
        </p:spPr>
      </p:sp>
      <p:sp>
        <p:nvSpPr>
          <p:cNvPr id="24" name="Text 22"/>
          <p:cNvSpPr txBox="1"/>
          <p:nvPr/>
        </p:nvSpPr>
        <p:spPr>
          <a:xfrm>
            <a:off x="676656" y="5647073"/>
            <a:ext cx="6510528" cy="433687"/>
          </a:xfrm>
          <a:prstGeom prst="rect">
            <a:avLst/>
          </a:prstGeom>
          <a:noFill/>
          <a:ln/>
        </p:spPr>
        <p:txBody>
          <a:bodyPr wrap="square" lIns="0" tIns="0" rIns="0" bIns="0" rtlCol="0" anchor="ctr"/>
          <a:lstStyle/>
          <a:p>
            <a:pPr marL="0" indent="0">
              <a:buNone/>
            </a:pPr>
            <a:r>
              <a:rPr lang="en-US" sz="1050" dirty="0">
                <a:solidFill>
                  <a:srgbClr val="11262B"/>
                </a:solidFill>
                <a:latin typeface="Calibri" pitchFamily="34" charset="0"/>
                <a:ea typeface="Calibri" pitchFamily="34" charset="-122"/>
                <a:cs typeface="Calibri" pitchFamily="34" charset="-120"/>
              </a:rPr>
              <a:t>IDENTIFICATION — excise the spot, in-gel trypsin digestion, and mass spectrometry (MALDI-TOF peptide mass fingerprint, or LC-MS/MS) against a sequence database.</a:t>
            </a:r>
            <a:endParaRPr lang="en-US" sz="1050" dirty="0"/>
          </a:p>
        </p:txBody>
      </p:sp>
      <p:sp>
        <p:nvSpPr>
          <p:cNvPr id="25" name="Shape 23"/>
          <p:cNvSpPr/>
          <p:nvPr/>
        </p:nvSpPr>
        <p:spPr>
          <a:xfrm>
            <a:off x="7543800" y="1572768"/>
            <a:ext cx="4096512" cy="2194560"/>
          </a:xfrm>
          <a:prstGeom prst="roundRect">
            <a:avLst>
              <a:gd name="adj" fmla="val 2500"/>
            </a:avLst>
          </a:prstGeom>
          <a:solidFill>
            <a:srgbClr val="DCEFEA"/>
          </a:solidFill>
          <a:ln w="9525">
            <a:solidFill>
              <a:srgbClr val="C3DBD7"/>
            </a:solidFill>
            <a:prstDash val="solid"/>
          </a:ln>
        </p:spPr>
      </p:sp>
      <p:sp>
        <p:nvSpPr>
          <p:cNvPr id="26" name="Text 24"/>
          <p:cNvSpPr txBox="1"/>
          <p:nvPr/>
        </p:nvSpPr>
        <p:spPr>
          <a:xfrm>
            <a:off x="7708392" y="1691640"/>
            <a:ext cx="3767328"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Reading the finished gel</a:t>
            </a:r>
            <a:endParaRPr lang="en-US" sz="1200" dirty="0"/>
          </a:p>
        </p:txBody>
      </p:sp>
      <p:sp>
        <p:nvSpPr>
          <p:cNvPr id="27" name="Text 25"/>
          <p:cNvSpPr txBox="1"/>
          <p:nvPr/>
        </p:nvSpPr>
        <p:spPr>
          <a:xfrm>
            <a:off x="7708392" y="1975104"/>
            <a:ext cx="3767328" cy="1700784"/>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Horizontal axis = pI, acidic on the left, basic on the right (typically pH 3–10).</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Vertical axis = molecular weight, large at the top, small at the bottom.</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A horizontal "charge train" of spots at constant MW indicates post-translational modification — phosphorylation, deamidation, glycosylation.</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Spot intensity is a semi-quantitative measure of abundance.</a:t>
            </a:r>
            <a:endParaRPr lang="en-US" sz="1050" dirty="0"/>
          </a:p>
        </p:txBody>
      </p:sp>
      <p:sp>
        <p:nvSpPr>
          <p:cNvPr id="28" name="Shape 26"/>
          <p:cNvSpPr/>
          <p:nvPr/>
        </p:nvSpPr>
        <p:spPr>
          <a:xfrm>
            <a:off x="7543800" y="3931920"/>
            <a:ext cx="4096512" cy="2194560"/>
          </a:xfrm>
          <a:prstGeom prst="roundRect">
            <a:avLst>
              <a:gd name="adj" fmla="val 2500"/>
            </a:avLst>
          </a:prstGeom>
          <a:solidFill>
            <a:srgbClr val="FBEEDD"/>
          </a:solidFill>
          <a:ln w="9525">
            <a:solidFill>
              <a:srgbClr val="E9CDA6"/>
            </a:solidFill>
            <a:prstDash val="solid"/>
          </a:ln>
        </p:spPr>
      </p:sp>
      <p:sp>
        <p:nvSpPr>
          <p:cNvPr id="29" name="Text 27"/>
          <p:cNvSpPr txBox="1"/>
          <p:nvPr/>
        </p:nvSpPr>
        <p:spPr>
          <a:xfrm>
            <a:off x="7708392" y="4050792"/>
            <a:ext cx="3767328" cy="237744"/>
          </a:xfrm>
          <a:prstGeom prst="rect">
            <a:avLst/>
          </a:prstGeom>
          <a:noFill/>
          <a:ln/>
        </p:spPr>
        <p:txBody>
          <a:bodyPr wrap="square" lIns="0" tIns="0" rIns="0" bIns="0" rtlCol="0" anchor="ctr"/>
          <a:lstStyle/>
          <a:p>
            <a:pPr marL="0" indent="0">
              <a:buNone/>
            </a:pPr>
            <a:r>
              <a:rPr lang="en-US" sz="1200" b="1" dirty="0">
                <a:solidFill>
                  <a:srgbClr val="C4761A"/>
                </a:solidFill>
                <a:latin typeface="Calibri" pitchFamily="34" charset="0"/>
                <a:ea typeface="Calibri" pitchFamily="34" charset="-122"/>
                <a:cs typeface="Calibri" pitchFamily="34" charset="-120"/>
              </a:rPr>
              <a:t>2D-DIGE — the modern refinement</a:t>
            </a:r>
            <a:endParaRPr lang="en-US" sz="1200" dirty="0"/>
          </a:p>
        </p:txBody>
      </p:sp>
      <p:sp>
        <p:nvSpPr>
          <p:cNvPr id="30" name="Text 28"/>
          <p:cNvSpPr txBox="1"/>
          <p:nvPr/>
        </p:nvSpPr>
        <p:spPr>
          <a:xfrm>
            <a:off x="7708392" y="4334256"/>
            <a:ext cx="3767328" cy="1700784"/>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Up to three samples are labelled before running with size- and charge-matched fluorophores: Cy2, Cy3 and Cy5.</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All three are run on ONE gel, so gel-to-gel variation — the historic weakness of 2D-PAGE — is eliminated.</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Cy2 typically carries a pooled internal standard present on every gel, allowing rigorous cross-gel normalisation.</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Detection limit ~0.2 ng, with 4–5 logs of linear dynamic range.</a:t>
            </a:r>
            <a:endParaRPr lang="en-US" sz="10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11091672" cy="237744"/>
          </a:xfrm>
          <a:prstGeom prst="rect">
            <a:avLst/>
          </a:prstGeom>
          <a:noFill/>
          <a:ln/>
        </p:spPr>
        <p:txBody>
          <a:bodyPr wrap="square" lIns="0" tIns="0" rIns="0" bIns="0" rtlCol="0" anchor="ctr"/>
          <a:lstStyle/>
          <a:p>
            <a:pPr marL="0" indent="0">
              <a:buNone/>
            </a:pPr>
            <a:r>
              <a:rPr lang="en-US" sz="1050" b="1" kern="0" spc="200" dirty="0">
                <a:solidFill>
                  <a:srgbClr val="0A6E76"/>
                </a:solidFill>
                <a:latin typeface="Calibri" pitchFamily="34" charset="0"/>
                <a:ea typeface="Calibri" pitchFamily="34" charset="-122"/>
                <a:cs typeface="Calibri" pitchFamily="34" charset="-120"/>
              </a:rPr>
              <a:t>MODULE 02 · PROTEOMICS</a:t>
            </a:r>
            <a:endParaRPr lang="en-US" sz="1050" dirty="0"/>
          </a:p>
        </p:txBody>
      </p:sp>
      <p:sp>
        <p:nvSpPr>
          <p:cNvPr id="3" name="Text 1"/>
          <p:cNvSpPr txBox="1"/>
          <p:nvPr/>
        </p:nvSpPr>
        <p:spPr>
          <a:xfrm>
            <a:off x="548640" y="512064"/>
            <a:ext cx="11091672" cy="475488"/>
          </a:xfrm>
          <a:prstGeom prst="rect">
            <a:avLst/>
          </a:prstGeom>
          <a:noFill/>
          <a:ln/>
        </p:spPr>
        <p:txBody>
          <a:bodyPr wrap="square" lIns="0" tIns="0" rIns="0" bIns="0" rtlCol="0" anchor="ctr"/>
          <a:lstStyle/>
          <a:p>
            <a:pPr marL="0" indent="0">
              <a:buNone/>
            </a:pPr>
            <a:r>
              <a:rPr lang="en-US" sz="2600" b="1" dirty="0">
                <a:solidFill>
                  <a:srgbClr val="11262B"/>
                </a:solidFill>
                <a:latin typeface="Cambria" pitchFamily="34" charset="0"/>
                <a:ea typeface="Cambria" pitchFamily="34" charset="-122"/>
                <a:cs typeface="Cambria" pitchFamily="34" charset="-120"/>
              </a:rPr>
              <a:t>Isoelectric Focusing in Detail — Strengths and Limits of 2D-PAGE</a:t>
            </a:r>
            <a:endParaRPr lang="en-US" sz="2600" dirty="0"/>
          </a:p>
        </p:txBody>
      </p:sp>
      <p:sp>
        <p:nvSpPr>
          <p:cNvPr id="4" name="Text 2"/>
          <p:cNvSpPr txBox="1"/>
          <p:nvPr/>
        </p:nvSpPr>
        <p:spPr>
          <a:xfrm>
            <a:off x="548640" y="1060704"/>
            <a:ext cx="11091672" cy="384048"/>
          </a:xfrm>
          <a:prstGeom prst="rect">
            <a:avLst/>
          </a:prstGeom>
          <a:noFill/>
          <a:ln/>
        </p:spPr>
        <p:txBody>
          <a:bodyPr wrap="square" lIns="0" tIns="0" rIns="0" bIns="0" rtlCol="0" anchor="t"/>
          <a:lstStyle/>
          <a:p>
            <a:pPr marL="0" indent="0">
              <a:buNone/>
            </a:pPr>
            <a:r>
              <a:rPr lang="en-US" sz="1200" dirty="0">
                <a:solidFill>
                  <a:srgbClr val="35535A"/>
                </a:solidFill>
                <a:latin typeface="Calibri" pitchFamily="34" charset="0"/>
                <a:ea typeface="Calibri" pitchFamily="34" charset="-122"/>
                <a:cs typeface="Calibri" pitchFamily="34" charset="-120"/>
              </a:rPr>
              <a:t>IEF is the only electrophoretic method that is a true equilibrium technique: molecules do not simply migrate, they converge on a fixed position and stay there. That is why its bands are so sharp and why it can resolve proteins differing by ~0.01 of a pH unit.</a:t>
            </a:r>
            <a:endParaRPr lang="en-US" sz="1200" dirty="0"/>
          </a:p>
        </p:txBody>
      </p:sp>
      <p:sp>
        <p:nvSpPr>
          <p:cNvPr id="5" name="Shape 3"/>
          <p:cNvSpPr/>
          <p:nvPr/>
        </p:nvSpPr>
        <p:spPr>
          <a:xfrm>
            <a:off x="548640" y="1554480"/>
            <a:ext cx="5486400" cy="2121408"/>
          </a:xfrm>
          <a:prstGeom prst="roundRect">
            <a:avLst>
              <a:gd name="adj" fmla="val 2586"/>
            </a:avLst>
          </a:prstGeom>
          <a:solidFill>
            <a:srgbClr val="DCEFEA"/>
          </a:solidFill>
          <a:ln w="9525">
            <a:solidFill>
              <a:srgbClr val="C3DBD7"/>
            </a:solidFill>
            <a:prstDash val="solid"/>
          </a:ln>
        </p:spPr>
      </p:sp>
      <p:sp>
        <p:nvSpPr>
          <p:cNvPr id="6" name="Text 4"/>
          <p:cNvSpPr txBox="1"/>
          <p:nvPr/>
        </p:nvSpPr>
        <p:spPr>
          <a:xfrm>
            <a:off x="713232" y="1673352"/>
            <a:ext cx="5157216"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How focusing works</a:t>
            </a:r>
            <a:endParaRPr lang="en-US" sz="1200" dirty="0"/>
          </a:p>
        </p:txBody>
      </p:sp>
      <p:sp>
        <p:nvSpPr>
          <p:cNvPr id="7" name="Text 5"/>
          <p:cNvSpPr txBox="1"/>
          <p:nvPr/>
        </p:nvSpPr>
        <p:spPr>
          <a:xfrm>
            <a:off x="713232" y="1956816"/>
            <a:ext cx="5157216" cy="1627632"/>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Proteins are ampholytes — their net charge depends on pH. Below its pI a protein is net positive, above its pI net negative.</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In a stable pH gradient a protein migrates until it reaches the pH equal to its pI, where net charge is zero and migration stops.</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Diffusion away from that point regains charge and drives the protein back — the zone is SELF-SHARPENING and stable at equilibrium.</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Resolution improves with narrower gradients: "zoom" strips of pH 4.2–4.4 separate what a pH 3–10 strip cannot.</a:t>
            </a:r>
            <a:endParaRPr lang="en-US" sz="1050" dirty="0"/>
          </a:p>
        </p:txBody>
      </p:sp>
      <p:sp>
        <p:nvSpPr>
          <p:cNvPr id="8" name="Shape 6"/>
          <p:cNvSpPr/>
          <p:nvPr/>
        </p:nvSpPr>
        <p:spPr>
          <a:xfrm>
            <a:off x="6153912" y="1554480"/>
            <a:ext cx="5486400" cy="2121408"/>
          </a:xfrm>
          <a:prstGeom prst="roundRect">
            <a:avLst>
              <a:gd name="adj" fmla="val 2586"/>
            </a:avLst>
          </a:prstGeom>
          <a:solidFill>
            <a:srgbClr val="F2F8F7"/>
          </a:solidFill>
          <a:ln w="9525">
            <a:solidFill>
              <a:srgbClr val="C3DBD7"/>
            </a:solidFill>
            <a:prstDash val="solid"/>
          </a:ln>
        </p:spPr>
      </p:sp>
      <p:sp>
        <p:nvSpPr>
          <p:cNvPr id="9" name="Text 7"/>
          <p:cNvSpPr txBox="1"/>
          <p:nvPr/>
        </p:nvSpPr>
        <p:spPr>
          <a:xfrm>
            <a:off x="6318504" y="1673352"/>
            <a:ext cx="5157216"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Carrier ampholytes versus immobilised pH gradients (IPG)</a:t>
            </a:r>
            <a:endParaRPr lang="en-US" sz="1200" dirty="0"/>
          </a:p>
        </p:txBody>
      </p:sp>
      <p:sp>
        <p:nvSpPr>
          <p:cNvPr id="10" name="Text 8"/>
          <p:cNvSpPr txBox="1"/>
          <p:nvPr/>
        </p:nvSpPr>
        <p:spPr>
          <a:xfrm>
            <a:off x="6318504" y="1956816"/>
            <a:ext cx="5157216" cy="1627632"/>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CARRIER AMPHOLYTES — small synthetic polyamino-polycarboxylic acids that form the gradient themselves under the field. Cheap, but the gradient DRIFTS toward the cathode during long runs, so reproducibility and basic-protein recovery are poor.</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IPG STRIPS — Immobiline acrylamido buffers are covalently copolymerised into the gel, so the gradient is fixed. No drift, excellent gel-to-gel reproducibility, tailor-made and very narrow ranges possible, and much higher protein loading. IPG is the modern standard.</a:t>
            </a:r>
            <a:endParaRPr lang="en-US" sz="1050" dirty="0"/>
          </a:p>
        </p:txBody>
      </p:sp>
      <p:graphicFrame>
        <p:nvGraphicFramePr>
          <p:cNvPr id="23" name="Table 0"/>
          <p:cNvGraphicFramePr>
            <a:graphicFrameLocks noGrp="1"/>
          </p:cNvGraphicFramePr>
          <p:nvPr>
            <p:extLst>
              <p:ext uri="{D42A27DB-BD31-4B8C-83A1-F6EECF244321}">
                <p14:modId xmlns:p14="http://schemas.microsoft.com/office/powerpoint/2010/main" val="1579011935"/>
              </p:ext>
            </p:extLst>
          </p:nvPr>
        </p:nvGraphicFramePr>
        <p:xfrm>
          <a:off x="548640" y="3794760"/>
          <a:ext cx="11091672" cy="914400"/>
        </p:xfrm>
        <a:graphic>
          <a:graphicData uri="http://schemas.openxmlformats.org/drawingml/2006/table">
            <a:tbl>
              <a:tblPr/>
              <a:tblGrid>
                <a:gridCol w="5541264">
                  <a:extLst>
                    <a:ext uri="{9D8B030D-6E8A-4147-A177-3AD203B41FA5}">
                      <a16:colId xmlns:a16="http://schemas.microsoft.com/office/drawing/2014/main" val="20000"/>
                    </a:ext>
                  </a:extLst>
                </a:gridCol>
                <a:gridCol w="5550408">
                  <a:extLst>
                    <a:ext uri="{9D8B030D-6E8A-4147-A177-3AD203B41FA5}">
                      <a16:colId xmlns:a16="http://schemas.microsoft.com/office/drawing/2014/main" val="20001"/>
                    </a:ext>
                  </a:extLst>
                </a:gridCol>
              </a:tblGrid>
              <a:tr h="365760">
                <a:tc>
                  <a:txBody>
                    <a:bodyPr/>
                    <a:lstStyle/>
                    <a:p>
                      <a:pPr marL="0" indent="0" algn="l">
                        <a:buNone/>
                      </a:pPr>
                      <a:r>
                        <a:rPr lang="en-US" sz="1000" b="1" dirty="0">
                          <a:solidFill>
                            <a:srgbClr val="FFFFFF"/>
                          </a:solidFill>
                          <a:latin typeface="Calibri" pitchFamily="34" charset="0"/>
                          <a:ea typeface="Calibri" pitchFamily="34" charset="-122"/>
                          <a:cs typeface="Calibri" pitchFamily="34" charset="-120"/>
                        </a:rPr>
                        <a:t>Strength of 2D-PAGE</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1000" b="1" dirty="0">
                          <a:solidFill>
                            <a:srgbClr val="FFFFFF"/>
                          </a:solidFill>
                          <a:latin typeface="Calibri" pitchFamily="34" charset="0"/>
                          <a:ea typeface="Calibri" pitchFamily="34" charset="-122"/>
                          <a:cs typeface="Calibri" pitchFamily="34" charset="-120"/>
                        </a:rPr>
                        <a:t>Corresponding limitation</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extLst>
                  <a:ext uri="{0D108BD9-81ED-4DB2-BD59-A6C34878D82A}">
                    <a16:rowId xmlns:a16="http://schemas.microsoft.com/office/drawing/2014/main" val="10000"/>
                  </a:ext>
                </a:extLst>
              </a:tr>
              <a:tr h="365760">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Resolves ~2,000–10,000 spots on a large-format gel — still the highest-resolution protein separation available</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Labour-intensive, slow, and demanding of technical skill; a full experiment takes days</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65760">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Separates protein ISOFORMS and post-translationally modified forms that MS of a digest alone would merge</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Poor with hydrophobic membrane proteins — they precipitate at their pI despite urea and CHAPS</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2"/>
                  </a:ext>
                </a:extLst>
              </a:tr>
              <a:tr h="365760">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Directly visualises relative abundance across the whole proteome at once</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Very acidic (pI &lt; 3), very basic (pI &gt; 10), very large (&gt;200 kDa) and very small (&lt;10 kDa) proteins are lost</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65760">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Provides intact protein spots that can be excised for MS identification</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Dynamic range problem: abundant proteins such as albumin mask low-copy regulatory proteins</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4"/>
                  </a:ext>
                </a:extLst>
              </a:tr>
              <a:tr h="365760">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Compatible with DIGE multiplexing for rigorous quantitative comparison</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1000" dirty="0">
                          <a:solidFill>
                            <a:srgbClr val="11262B"/>
                          </a:solidFill>
                          <a:latin typeface="Calibri" pitchFamily="34" charset="0"/>
                          <a:ea typeface="Calibri" pitchFamily="34" charset="-122"/>
                          <a:cs typeface="Calibri" pitchFamily="34" charset="-120"/>
                        </a:rPr>
                        <a:t>Gel-to-gel variability without DIGE; quantification is semi-quantitative at best</a:t>
                      </a:r>
                      <a:endParaRPr lang="en-US" sz="10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12" name="Text 9"/>
          <p:cNvSpPr txBox="1"/>
          <p:nvPr/>
        </p:nvSpPr>
        <p:spPr>
          <a:xfrm>
            <a:off x="548640" y="6263640"/>
            <a:ext cx="11091672" cy="411480"/>
          </a:xfrm>
          <a:prstGeom prst="rect">
            <a:avLst/>
          </a:prstGeom>
          <a:noFill/>
          <a:ln/>
        </p:spPr>
        <p:txBody>
          <a:bodyPr wrap="square" lIns="0" tIns="0" rIns="0" bIns="0" rtlCol="0" anchor="t"/>
          <a:lstStyle/>
          <a:p>
            <a:pPr marL="0" indent="0">
              <a:buNone/>
            </a:pPr>
            <a:r>
              <a:rPr lang="en-US" sz="950" i="1" dirty="0">
                <a:solidFill>
                  <a:srgbClr val="C4761A"/>
                </a:solidFill>
                <a:latin typeface="Calibri" pitchFamily="34" charset="0"/>
                <a:ea typeface="Calibri" pitchFamily="34" charset="-122"/>
                <a:cs typeface="Calibri" pitchFamily="34" charset="-120"/>
              </a:rPr>
              <a:t>Applications: biomarker discovery in serum, CSF and tissue · differential proteomics of treated versus control cells · detection and mapping of post-translational modifications · purity and isoform analysis of recombinant biopharmaceuticals · microbial and plant proteome mapping.</a:t>
            </a:r>
            <a:endParaRPr lang="en-US" sz="9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11091672" cy="237744"/>
          </a:xfrm>
          <a:prstGeom prst="rect">
            <a:avLst/>
          </a:prstGeom>
          <a:noFill/>
          <a:ln/>
        </p:spPr>
        <p:txBody>
          <a:bodyPr wrap="square" lIns="0" tIns="0" rIns="0" bIns="0" rtlCol="0" anchor="ctr"/>
          <a:lstStyle/>
          <a:p>
            <a:pPr marL="0" indent="0">
              <a:buNone/>
            </a:pPr>
            <a:r>
              <a:rPr lang="en-US" sz="1050" b="1" kern="0" spc="200" dirty="0">
                <a:solidFill>
                  <a:srgbClr val="0A6E76"/>
                </a:solidFill>
                <a:latin typeface="Calibri" pitchFamily="34" charset="0"/>
                <a:ea typeface="Calibri" pitchFamily="34" charset="-122"/>
                <a:cs typeface="Calibri" pitchFamily="34" charset="-120"/>
              </a:rPr>
              <a:t>MODULE 02 · SUMMARY</a:t>
            </a:r>
            <a:endParaRPr lang="en-US" sz="1050" dirty="0"/>
          </a:p>
        </p:txBody>
      </p:sp>
      <p:sp>
        <p:nvSpPr>
          <p:cNvPr id="3" name="Text 1"/>
          <p:cNvSpPr txBox="1"/>
          <p:nvPr/>
        </p:nvSpPr>
        <p:spPr>
          <a:xfrm>
            <a:off x="548640" y="512064"/>
            <a:ext cx="11091672" cy="475488"/>
          </a:xfrm>
          <a:prstGeom prst="rect">
            <a:avLst/>
          </a:prstGeom>
          <a:noFill/>
          <a:ln/>
        </p:spPr>
        <p:txBody>
          <a:bodyPr wrap="square" lIns="0" tIns="0" rIns="0" bIns="0" rtlCol="0" anchor="ctr"/>
          <a:lstStyle/>
          <a:p>
            <a:pPr marL="0" indent="0">
              <a:buNone/>
            </a:pPr>
            <a:r>
              <a:rPr lang="en-US" sz="2600" b="1" dirty="0">
                <a:solidFill>
                  <a:srgbClr val="11262B"/>
                </a:solidFill>
                <a:latin typeface="Cambria" pitchFamily="34" charset="0"/>
                <a:ea typeface="Cambria" pitchFamily="34" charset="-122"/>
                <a:cs typeface="Cambria" pitchFamily="34" charset="-120"/>
              </a:rPr>
              <a:t>Master Comparison — Electrophoretic Techniques</a:t>
            </a:r>
            <a:endParaRPr lang="en-US" sz="2600" dirty="0"/>
          </a:p>
        </p:txBody>
      </p:sp>
      <p:graphicFrame>
        <p:nvGraphicFramePr>
          <p:cNvPr id="24" name="Table 0"/>
          <p:cNvGraphicFramePr>
            <a:graphicFrameLocks noGrp="1"/>
          </p:cNvGraphicFramePr>
          <p:nvPr>
            <p:extLst>
              <p:ext uri="{D42A27DB-BD31-4B8C-83A1-F6EECF244321}">
                <p14:modId xmlns:p14="http://schemas.microsoft.com/office/powerpoint/2010/main" val="1579011935"/>
              </p:ext>
            </p:extLst>
          </p:nvPr>
        </p:nvGraphicFramePr>
        <p:xfrm>
          <a:off x="502920" y="1234440"/>
          <a:ext cx="11183112" cy="914400"/>
        </p:xfrm>
        <a:graphic>
          <a:graphicData uri="http://schemas.openxmlformats.org/drawingml/2006/table">
            <a:tbl>
              <a:tblPr/>
              <a:tblGrid>
                <a:gridCol w="2011680">
                  <a:extLst>
                    <a:ext uri="{9D8B030D-6E8A-4147-A177-3AD203B41FA5}">
                      <a16:colId xmlns:a16="http://schemas.microsoft.com/office/drawing/2014/main" val="20000"/>
                    </a:ext>
                  </a:extLst>
                </a:gridCol>
                <a:gridCol w="2423160">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508760">
                  <a:extLst>
                    <a:ext uri="{9D8B030D-6E8A-4147-A177-3AD203B41FA5}">
                      <a16:colId xmlns:a16="http://schemas.microsoft.com/office/drawing/2014/main" val="20004"/>
                    </a:ext>
                  </a:extLst>
                </a:gridCol>
                <a:gridCol w="1764792">
                  <a:extLst>
                    <a:ext uri="{9D8B030D-6E8A-4147-A177-3AD203B41FA5}">
                      <a16:colId xmlns:a16="http://schemas.microsoft.com/office/drawing/2014/main" val="20005"/>
                    </a:ext>
                  </a:extLst>
                </a:gridCol>
              </a:tblGrid>
              <a:tr h="640080">
                <a:tc>
                  <a:txBody>
                    <a:bodyPr/>
                    <a:lstStyle/>
                    <a:p>
                      <a:pPr marL="0" indent="0" algn="l">
                        <a:buNone/>
                      </a:pPr>
                      <a:r>
                        <a:rPr lang="en-US" sz="900" b="1" dirty="0">
                          <a:solidFill>
                            <a:srgbClr val="FFFFFF"/>
                          </a:solidFill>
                          <a:latin typeface="Calibri" pitchFamily="34" charset="0"/>
                          <a:ea typeface="Calibri" pitchFamily="34" charset="-122"/>
                          <a:cs typeface="Calibri" pitchFamily="34" charset="-120"/>
                        </a:rPr>
                        <a:t>Technique</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900" b="1" dirty="0">
                          <a:solidFill>
                            <a:srgbClr val="FFFFFF"/>
                          </a:solidFill>
                          <a:latin typeface="Calibri" pitchFamily="34" charset="0"/>
                          <a:ea typeface="Calibri" pitchFamily="34" charset="-122"/>
                          <a:cs typeface="Calibri" pitchFamily="34" charset="-120"/>
                        </a:rPr>
                        <a:t>Separates on the basis of</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900" b="1" dirty="0">
                          <a:solidFill>
                            <a:srgbClr val="FFFFFF"/>
                          </a:solidFill>
                          <a:latin typeface="Calibri" pitchFamily="34" charset="0"/>
                          <a:ea typeface="Calibri" pitchFamily="34" charset="-122"/>
                          <a:cs typeface="Calibri" pitchFamily="34" charset="-120"/>
                        </a:rPr>
                        <a:t>Matrix</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900" b="1" dirty="0">
                          <a:solidFill>
                            <a:srgbClr val="FFFFFF"/>
                          </a:solidFill>
                          <a:latin typeface="Calibri" pitchFamily="34" charset="0"/>
                          <a:ea typeface="Calibri" pitchFamily="34" charset="-122"/>
                          <a:cs typeface="Calibri" pitchFamily="34" charset="-120"/>
                        </a:rPr>
                        <a:t>Typical sample</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900" b="1" dirty="0">
                          <a:solidFill>
                            <a:srgbClr val="FFFFFF"/>
                          </a:solidFill>
                          <a:latin typeface="Calibri" pitchFamily="34" charset="0"/>
                          <a:ea typeface="Calibri" pitchFamily="34" charset="-122"/>
                          <a:cs typeface="Calibri" pitchFamily="34" charset="-120"/>
                        </a:rPr>
                        <a:t>Range / resolution</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900" b="1" dirty="0">
                          <a:solidFill>
                            <a:srgbClr val="FFFFFF"/>
                          </a:solidFill>
                          <a:latin typeface="Calibri" pitchFamily="34" charset="0"/>
                          <a:ea typeface="Calibri" pitchFamily="34" charset="-122"/>
                          <a:cs typeface="Calibri" pitchFamily="34" charset="-120"/>
                        </a:rPr>
                        <a:t>Principal use</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extLst>
                  <a:ext uri="{0D108BD9-81ED-4DB2-BD59-A6C34878D82A}">
                    <a16:rowId xmlns:a16="http://schemas.microsoft.com/office/drawing/2014/main" val="10000"/>
                  </a:ext>
                </a:extLst>
              </a:tr>
              <a:tr h="640080">
                <a:tc>
                  <a:txBody>
                    <a:bodyPr/>
                    <a:lstStyle/>
                    <a:p>
                      <a:pPr marL="0" indent="0">
                        <a:buNone/>
                      </a:pPr>
                      <a:r>
                        <a:rPr lang="en-US" sz="900" b="1" dirty="0">
                          <a:solidFill>
                            <a:srgbClr val="073B39"/>
                          </a:solidFill>
                          <a:latin typeface="Calibri" pitchFamily="34" charset="0"/>
                          <a:ea typeface="Calibri" pitchFamily="34" charset="-122"/>
                          <a:cs typeface="Calibri" pitchFamily="34" charset="-120"/>
                        </a:rPr>
                        <a:t>Agarose gel electrophoresis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Size only (charge:mass is constant)</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Agarose, 0.3–3 %</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DNA, RNA</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50 bp – 60 kb</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PCR checks, digests, blotting, preparative recovery</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40080">
                <a:tc>
                  <a:txBody>
                    <a:bodyPr/>
                    <a:lstStyle/>
                    <a:p>
                      <a:pPr marL="0" indent="0">
                        <a:buNone/>
                      </a:pPr>
                      <a:r>
                        <a:rPr lang="en-US" sz="900" b="1" dirty="0">
                          <a:solidFill>
                            <a:srgbClr val="073B39"/>
                          </a:solidFill>
                          <a:latin typeface="Calibri" pitchFamily="34" charset="0"/>
                          <a:ea typeface="Calibri" pitchFamily="34" charset="-122"/>
                          <a:cs typeface="Calibri" pitchFamily="34" charset="-120"/>
                        </a:rPr>
                        <a:t>Pulsed-field gel electrophoresis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Size, using periodic re-orientation of the field</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Agarose, low %</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Very large DNA</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50 kb – 10 Mb</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Chromosome separation, bacterial strain typing</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2"/>
                  </a:ext>
                </a:extLst>
              </a:tr>
              <a:tr h="640080">
                <a:tc>
                  <a:txBody>
                    <a:bodyPr/>
                    <a:lstStyle/>
                    <a:p>
                      <a:pPr marL="0" indent="0">
                        <a:buNone/>
                      </a:pPr>
                      <a:r>
                        <a:rPr lang="en-US" sz="900" b="1" dirty="0">
                          <a:solidFill>
                            <a:srgbClr val="073B39"/>
                          </a:solidFill>
                          <a:latin typeface="Calibri" pitchFamily="34" charset="0"/>
                          <a:ea typeface="Calibri" pitchFamily="34" charset="-122"/>
                          <a:cs typeface="Calibri" pitchFamily="34" charset="-120"/>
                        </a:rPr>
                        <a:t>Native (non-denaturing) PAGE</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Charge, size AND shape together; activity retained</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Polyacrylamide</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Folded proteins, complexes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Complex-dependent</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Zymography, EMSA / gel shift, oligomeric state, native activity</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40080">
                <a:tc>
                  <a:txBody>
                    <a:bodyPr/>
                    <a:lstStyle/>
                    <a:p>
                      <a:pPr marL="0" indent="0">
                        <a:buNone/>
                      </a:pPr>
                      <a:r>
                        <a:rPr lang="en-US" sz="900" b="1" dirty="0">
                          <a:solidFill>
                            <a:srgbClr val="073B39"/>
                          </a:solidFill>
                          <a:latin typeface="Calibri" pitchFamily="34" charset="0"/>
                          <a:ea typeface="Calibri" pitchFamily="34" charset="-122"/>
                          <a:cs typeface="Calibri" pitchFamily="34" charset="-120"/>
                        </a:rPr>
                        <a:t>SDS-PAGE</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Molecular weight only</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Polyacrylamide, 7.5–15 %</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Denatured, reduced proteins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~5 – 250 kDa</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MW estimation, purity, the first step of western blotting</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4"/>
                  </a:ext>
                </a:extLst>
              </a:tr>
              <a:tr h="640080">
                <a:tc>
                  <a:txBody>
                    <a:bodyPr/>
                    <a:lstStyle/>
                    <a:p>
                      <a:pPr marL="0" indent="0">
                        <a:buNone/>
                      </a:pPr>
                      <a:r>
                        <a:rPr lang="en-US" sz="900" b="1" dirty="0">
                          <a:solidFill>
                            <a:srgbClr val="073B39"/>
                          </a:solidFill>
                          <a:latin typeface="Calibri" pitchFamily="34" charset="0"/>
                          <a:ea typeface="Calibri" pitchFamily="34" charset="-122"/>
                          <a:cs typeface="Calibri" pitchFamily="34" charset="-120"/>
                        </a:rPr>
                        <a:t>Isoelectric focusing (IEF)</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Isoelectric point (pI)</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IPG strip or ampholyte gel</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Native or urea-solubilised proteins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Δ pI ≈ 0.01 unit</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Charge isoforms, first dimension of 2D, protein characterisation</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640080">
                <a:tc>
                  <a:txBody>
                    <a:bodyPr/>
                    <a:lstStyle/>
                    <a:p>
                      <a:pPr marL="0" indent="0">
                        <a:buNone/>
                      </a:pPr>
                      <a:r>
                        <a:rPr lang="en-US" sz="900" b="1" dirty="0">
                          <a:solidFill>
                            <a:srgbClr val="073B39"/>
                          </a:solidFill>
                          <a:latin typeface="Calibri" pitchFamily="34" charset="0"/>
                          <a:ea typeface="Calibri" pitchFamily="34" charset="-122"/>
                          <a:cs typeface="Calibri" pitchFamily="34" charset="-120"/>
                        </a:rPr>
                        <a:t>2D gel electrophoresis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pI first, then molecular weight (orthogonal)</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IPG strip + polyacrylamide slab</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Whole proteomes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2,000–10,000 spots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Differential proteomics, PTM mapping, biomarker discovery</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6"/>
                  </a:ext>
                </a:extLst>
              </a:tr>
              <a:tr h="640080">
                <a:tc>
                  <a:txBody>
                    <a:bodyPr/>
                    <a:lstStyle/>
                    <a:p>
                      <a:pPr marL="0" indent="0">
                        <a:buNone/>
                      </a:pPr>
                      <a:r>
                        <a:rPr lang="en-US" sz="900" b="1" dirty="0">
                          <a:solidFill>
                            <a:srgbClr val="073B39"/>
                          </a:solidFill>
                          <a:latin typeface="Calibri" pitchFamily="34" charset="0"/>
                          <a:ea typeface="Calibri" pitchFamily="34" charset="-122"/>
                          <a:cs typeface="Calibri" pitchFamily="34" charset="-120"/>
                        </a:rPr>
                        <a:t>Capillary electrophoresis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Charge-to-size ratio in free solution or a polymer sieve</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Fused-silica capillary</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DNA fragments, proteins, small molecules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Single-base resolution</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Sanger sequencing, fragment analysis, STR profiling, quality control</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73B39"/>
        </a:solidFill>
        <a:effectLst/>
      </p:bgPr>
    </p:bg>
    <p:spTree>
      <p:nvGrpSpPr>
        <p:cNvPr id="1" name=""/>
        <p:cNvGrpSpPr/>
        <p:nvPr/>
      </p:nvGrpSpPr>
      <p:grpSpPr>
        <a:xfrm>
          <a:off x="0" y="0"/>
          <a:ext cx="0" cy="0"/>
          <a:chOff x="0" y="0"/>
          <a:chExt cx="0" cy="0"/>
        </a:xfrm>
      </p:grpSpPr>
      <p:sp>
        <p:nvSpPr>
          <p:cNvPr id="2" name="Text 0"/>
          <p:cNvSpPr txBox="1"/>
          <p:nvPr/>
        </p:nvSpPr>
        <p:spPr>
          <a:xfrm>
            <a:off x="685800" y="960120"/>
            <a:ext cx="2011680" cy="1371600"/>
          </a:xfrm>
          <a:prstGeom prst="rect">
            <a:avLst/>
          </a:prstGeom>
          <a:noFill/>
          <a:ln/>
        </p:spPr>
        <p:txBody>
          <a:bodyPr wrap="square" lIns="0" tIns="0" rIns="0" bIns="0" rtlCol="0" anchor="ctr"/>
          <a:lstStyle/>
          <a:p>
            <a:pPr marL="0" indent="0">
              <a:buNone/>
            </a:pPr>
            <a:r>
              <a:rPr lang="en-US" sz="8400" b="1" dirty="0">
                <a:solidFill>
                  <a:srgbClr val="00A896"/>
                </a:solidFill>
                <a:latin typeface="Cambria" pitchFamily="34" charset="0"/>
                <a:ea typeface="Cambria" pitchFamily="34" charset="-122"/>
                <a:cs typeface="Cambria" pitchFamily="34" charset="-120"/>
              </a:rPr>
              <a:t>03</a:t>
            </a:r>
            <a:endParaRPr lang="en-US" sz="8400" dirty="0"/>
          </a:p>
        </p:txBody>
      </p:sp>
      <p:sp>
        <p:nvSpPr>
          <p:cNvPr id="3" name="Text 1"/>
          <p:cNvSpPr txBox="1"/>
          <p:nvPr/>
        </p:nvSpPr>
        <p:spPr>
          <a:xfrm>
            <a:off x="685800" y="2423160"/>
            <a:ext cx="5852160" cy="1371600"/>
          </a:xfrm>
          <a:prstGeom prst="rect">
            <a:avLst/>
          </a:prstGeom>
          <a:noFill/>
          <a:ln/>
        </p:spPr>
        <p:txBody>
          <a:bodyPr wrap="square" lIns="0" tIns="0" rIns="0" bIns="0" rtlCol="0" anchor="t"/>
          <a:lstStyle/>
          <a:p>
            <a:pPr marL="0" indent="0">
              <a:lnSpc>
                <a:spcPct val="105000"/>
              </a:lnSpc>
              <a:buNone/>
            </a:pPr>
            <a:r>
              <a:rPr lang="en-US" sz="3600" b="1" dirty="0">
                <a:solidFill>
                  <a:srgbClr val="FFFFFF"/>
                </a:solidFill>
                <a:latin typeface="Cambria" pitchFamily="34" charset="0"/>
                <a:ea typeface="Cambria" pitchFamily="34" charset="-122"/>
                <a:cs typeface="Cambria" pitchFamily="34" charset="-120"/>
              </a:rPr>
              <a:t>Centrifugation</a:t>
            </a:r>
            <a:endParaRPr lang="en-US" sz="3600" dirty="0"/>
          </a:p>
        </p:txBody>
      </p:sp>
      <p:sp>
        <p:nvSpPr>
          <p:cNvPr id="4" name="Text 2"/>
          <p:cNvSpPr txBox="1"/>
          <p:nvPr/>
        </p:nvSpPr>
        <p:spPr>
          <a:xfrm>
            <a:off x="713232" y="3977640"/>
            <a:ext cx="5669280" cy="1005840"/>
          </a:xfrm>
          <a:prstGeom prst="rect">
            <a:avLst/>
          </a:prstGeom>
          <a:noFill/>
          <a:ln/>
        </p:spPr>
        <p:txBody>
          <a:bodyPr wrap="square" lIns="0" tIns="0" rIns="0" bIns="0" rtlCol="0" anchor="t"/>
          <a:lstStyle/>
          <a:p>
            <a:pPr marL="0" indent="0">
              <a:buNone/>
            </a:pPr>
            <a:r>
              <a:rPr lang="en-US" sz="1300" dirty="0">
                <a:solidFill>
                  <a:srgbClr val="DCEFEA"/>
                </a:solidFill>
                <a:latin typeface="Calibri" pitchFamily="34" charset="0"/>
                <a:ea typeface="Calibri" pitchFamily="34" charset="-122"/>
                <a:cs typeface="Calibri" pitchFamily="34" charset="-120"/>
              </a:rPr>
              <a:t>Separation in an artificial gravitational field. A rotor converts rotational speed into a force thousands to a million times gravity, and particles sort by how fast — or how far — they sediment.</a:t>
            </a:r>
            <a:endParaRPr lang="en-US" sz="1300" dirty="0"/>
          </a:p>
        </p:txBody>
      </p:sp>
      <p:sp>
        <p:nvSpPr>
          <p:cNvPr id="5" name="Shape 3"/>
          <p:cNvSpPr/>
          <p:nvPr/>
        </p:nvSpPr>
        <p:spPr>
          <a:xfrm>
            <a:off x="7040880" y="1636776"/>
            <a:ext cx="292608" cy="292608"/>
          </a:xfrm>
          <a:prstGeom prst="ellipse">
            <a:avLst/>
          </a:prstGeom>
          <a:solidFill>
            <a:srgbClr val="00A896"/>
          </a:solidFill>
          <a:ln w="6350">
            <a:solidFill>
              <a:srgbClr val="00A896"/>
            </a:solidFill>
            <a:prstDash val="solid"/>
          </a:ln>
        </p:spPr>
      </p:sp>
      <p:sp>
        <p:nvSpPr>
          <p:cNvPr id="6" name="Text 4"/>
          <p:cNvSpPr txBox="1"/>
          <p:nvPr/>
        </p:nvSpPr>
        <p:spPr>
          <a:xfrm>
            <a:off x="7040880" y="1636776"/>
            <a:ext cx="292608" cy="292608"/>
          </a:xfrm>
          <a:prstGeom prst="rect">
            <a:avLst/>
          </a:prstGeom>
          <a:noFill/>
          <a:ln/>
        </p:spPr>
        <p:txBody>
          <a:bodyPr wrap="square" lIns="0" tIns="0" rIns="0" bIns="0" rtlCol="0" anchor="ctr"/>
          <a:lstStyle/>
          <a:p>
            <a:pPr marL="0" indent="0" algn="ctr">
              <a:buNone/>
            </a:pPr>
            <a:r>
              <a:rPr lang="en-US" sz="1100" b="1" dirty="0">
                <a:solidFill>
                  <a:srgbClr val="073B39"/>
                </a:solidFill>
                <a:latin typeface="Calibri" pitchFamily="34" charset="0"/>
                <a:ea typeface="Calibri" pitchFamily="34" charset="-122"/>
                <a:cs typeface="Calibri" pitchFamily="34" charset="-120"/>
              </a:rPr>
              <a:t>1</a:t>
            </a:r>
            <a:endParaRPr lang="en-US" sz="1100" dirty="0"/>
          </a:p>
        </p:txBody>
      </p:sp>
      <p:sp>
        <p:nvSpPr>
          <p:cNvPr id="7" name="Text 5"/>
          <p:cNvSpPr txBox="1"/>
          <p:nvPr/>
        </p:nvSpPr>
        <p:spPr>
          <a:xfrm>
            <a:off x="7479792" y="1600200"/>
            <a:ext cx="4041648" cy="658368"/>
          </a:xfrm>
          <a:prstGeom prst="rect">
            <a:avLst/>
          </a:prstGeom>
          <a:noFill/>
          <a:ln/>
        </p:spPr>
        <p:txBody>
          <a:bodyPr wrap="square" lIns="0" tIns="0" rIns="0" bIns="0" rtlCol="0" anchor="ctr"/>
          <a:lstStyle/>
          <a:p>
            <a:pPr marL="0" indent="0">
              <a:buNone/>
            </a:pPr>
            <a:r>
              <a:rPr lang="en-US" sz="1250" dirty="0">
                <a:solidFill>
                  <a:srgbClr val="FFFFFF"/>
                </a:solidFill>
                <a:latin typeface="Calibri" pitchFamily="34" charset="0"/>
                <a:ea typeface="Calibri" pitchFamily="34" charset="-122"/>
                <a:cs typeface="Calibri" pitchFamily="34" charset="-120"/>
              </a:rPr>
              <a:t>Principles — RCF, the Svedberg equation and rotor design</a:t>
            </a:r>
            <a:endParaRPr lang="en-US" sz="1250" dirty="0"/>
          </a:p>
        </p:txBody>
      </p:sp>
      <p:sp>
        <p:nvSpPr>
          <p:cNvPr id="8" name="Shape 6"/>
          <p:cNvSpPr/>
          <p:nvPr/>
        </p:nvSpPr>
        <p:spPr>
          <a:xfrm>
            <a:off x="7040880" y="2386584"/>
            <a:ext cx="292608" cy="292608"/>
          </a:xfrm>
          <a:prstGeom prst="ellipse">
            <a:avLst/>
          </a:prstGeom>
          <a:solidFill>
            <a:srgbClr val="00A896"/>
          </a:solidFill>
          <a:ln w="6350">
            <a:solidFill>
              <a:srgbClr val="00A896"/>
            </a:solidFill>
            <a:prstDash val="solid"/>
          </a:ln>
        </p:spPr>
      </p:sp>
      <p:sp>
        <p:nvSpPr>
          <p:cNvPr id="9" name="Text 7"/>
          <p:cNvSpPr txBox="1"/>
          <p:nvPr/>
        </p:nvSpPr>
        <p:spPr>
          <a:xfrm>
            <a:off x="7040880" y="2386584"/>
            <a:ext cx="292608" cy="292608"/>
          </a:xfrm>
          <a:prstGeom prst="rect">
            <a:avLst/>
          </a:prstGeom>
          <a:noFill/>
          <a:ln/>
        </p:spPr>
        <p:txBody>
          <a:bodyPr wrap="square" lIns="0" tIns="0" rIns="0" bIns="0" rtlCol="0" anchor="ctr"/>
          <a:lstStyle/>
          <a:p>
            <a:pPr marL="0" indent="0" algn="ctr">
              <a:buNone/>
            </a:pPr>
            <a:r>
              <a:rPr lang="en-US" sz="1100" b="1" dirty="0">
                <a:solidFill>
                  <a:srgbClr val="073B39"/>
                </a:solidFill>
                <a:latin typeface="Calibri" pitchFamily="34" charset="0"/>
                <a:ea typeface="Calibri" pitchFamily="34" charset="-122"/>
                <a:cs typeface="Calibri" pitchFamily="34" charset="-120"/>
              </a:rPr>
              <a:t>2</a:t>
            </a:r>
            <a:endParaRPr lang="en-US" sz="1100" dirty="0"/>
          </a:p>
        </p:txBody>
      </p:sp>
      <p:sp>
        <p:nvSpPr>
          <p:cNvPr id="10" name="Text 8"/>
          <p:cNvSpPr txBox="1"/>
          <p:nvPr/>
        </p:nvSpPr>
        <p:spPr>
          <a:xfrm>
            <a:off x="7479792" y="2350008"/>
            <a:ext cx="4041648" cy="658368"/>
          </a:xfrm>
          <a:prstGeom prst="rect">
            <a:avLst/>
          </a:prstGeom>
          <a:noFill/>
          <a:ln/>
        </p:spPr>
        <p:txBody>
          <a:bodyPr wrap="square" lIns="0" tIns="0" rIns="0" bIns="0" rtlCol="0" anchor="ctr"/>
          <a:lstStyle/>
          <a:p>
            <a:pPr marL="0" indent="0">
              <a:buNone/>
            </a:pPr>
            <a:r>
              <a:rPr lang="en-US" sz="1250" dirty="0">
                <a:solidFill>
                  <a:srgbClr val="FFFFFF"/>
                </a:solidFill>
                <a:latin typeface="Calibri" pitchFamily="34" charset="0"/>
                <a:ea typeface="Calibri" pitchFamily="34" charset="-122"/>
                <a:cs typeface="Calibri" pitchFamily="34" charset="-120"/>
              </a:rPr>
              <a:t>Differential centrifugation and subcellular fractionation</a:t>
            </a:r>
            <a:endParaRPr lang="en-US" sz="1250" dirty="0"/>
          </a:p>
        </p:txBody>
      </p:sp>
      <p:sp>
        <p:nvSpPr>
          <p:cNvPr id="11" name="Shape 9"/>
          <p:cNvSpPr/>
          <p:nvPr/>
        </p:nvSpPr>
        <p:spPr>
          <a:xfrm>
            <a:off x="7040880" y="3136392"/>
            <a:ext cx="292608" cy="292608"/>
          </a:xfrm>
          <a:prstGeom prst="ellipse">
            <a:avLst/>
          </a:prstGeom>
          <a:solidFill>
            <a:srgbClr val="00A896"/>
          </a:solidFill>
          <a:ln w="6350">
            <a:solidFill>
              <a:srgbClr val="00A896"/>
            </a:solidFill>
            <a:prstDash val="solid"/>
          </a:ln>
        </p:spPr>
      </p:sp>
      <p:sp>
        <p:nvSpPr>
          <p:cNvPr id="12" name="Text 10"/>
          <p:cNvSpPr txBox="1"/>
          <p:nvPr/>
        </p:nvSpPr>
        <p:spPr>
          <a:xfrm>
            <a:off x="7040880" y="3136392"/>
            <a:ext cx="292608" cy="292608"/>
          </a:xfrm>
          <a:prstGeom prst="rect">
            <a:avLst/>
          </a:prstGeom>
          <a:noFill/>
          <a:ln/>
        </p:spPr>
        <p:txBody>
          <a:bodyPr wrap="square" lIns="0" tIns="0" rIns="0" bIns="0" rtlCol="0" anchor="ctr"/>
          <a:lstStyle/>
          <a:p>
            <a:pPr marL="0" indent="0" algn="ctr">
              <a:buNone/>
            </a:pPr>
            <a:r>
              <a:rPr lang="en-US" sz="1100" b="1" dirty="0">
                <a:solidFill>
                  <a:srgbClr val="073B39"/>
                </a:solidFill>
                <a:latin typeface="Calibri" pitchFamily="34" charset="0"/>
                <a:ea typeface="Calibri" pitchFamily="34" charset="-122"/>
                <a:cs typeface="Calibri" pitchFamily="34" charset="-120"/>
              </a:rPr>
              <a:t>3</a:t>
            </a:r>
            <a:endParaRPr lang="en-US" sz="1100" dirty="0"/>
          </a:p>
        </p:txBody>
      </p:sp>
      <p:sp>
        <p:nvSpPr>
          <p:cNvPr id="13" name="Text 11"/>
          <p:cNvSpPr txBox="1"/>
          <p:nvPr/>
        </p:nvSpPr>
        <p:spPr>
          <a:xfrm>
            <a:off x="7479792" y="3099816"/>
            <a:ext cx="4041648" cy="658368"/>
          </a:xfrm>
          <a:prstGeom prst="rect">
            <a:avLst/>
          </a:prstGeom>
          <a:noFill/>
          <a:ln/>
        </p:spPr>
        <p:txBody>
          <a:bodyPr wrap="square" lIns="0" tIns="0" rIns="0" bIns="0" rtlCol="0" anchor="ctr"/>
          <a:lstStyle/>
          <a:p>
            <a:pPr marL="0" indent="0">
              <a:buNone/>
            </a:pPr>
            <a:r>
              <a:rPr lang="en-US" sz="1250" dirty="0">
                <a:solidFill>
                  <a:srgbClr val="FFFFFF"/>
                </a:solidFill>
                <a:latin typeface="Calibri" pitchFamily="34" charset="0"/>
                <a:ea typeface="Calibri" pitchFamily="34" charset="-122"/>
                <a:cs typeface="Calibri" pitchFamily="34" charset="-120"/>
              </a:rPr>
              <a:t>Rate-zonal density gradient centrifugation (separation by s value)</a:t>
            </a:r>
            <a:endParaRPr lang="en-US" sz="1250" dirty="0"/>
          </a:p>
        </p:txBody>
      </p:sp>
      <p:sp>
        <p:nvSpPr>
          <p:cNvPr id="14" name="Shape 12"/>
          <p:cNvSpPr/>
          <p:nvPr/>
        </p:nvSpPr>
        <p:spPr>
          <a:xfrm>
            <a:off x="7040880" y="3886200"/>
            <a:ext cx="292608" cy="292608"/>
          </a:xfrm>
          <a:prstGeom prst="ellipse">
            <a:avLst/>
          </a:prstGeom>
          <a:solidFill>
            <a:srgbClr val="00A896"/>
          </a:solidFill>
          <a:ln w="6350">
            <a:solidFill>
              <a:srgbClr val="00A896"/>
            </a:solidFill>
            <a:prstDash val="solid"/>
          </a:ln>
        </p:spPr>
      </p:sp>
      <p:sp>
        <p:nvSpPr>
          <p:cNvPr id="15" name="Text 13"/>
          <p:cNvSpPr txBox="1"/>
          <p:nvPr/>
        </p:nvSpPr>
        <p:spPr>
          <a:xfrm>
            <a:off x="7040880" y="3886200"/>
            <a:ext cx="292608" cy="292608"/>
          </a:xfrm>
          <a:prstGeom prst="rect">
            <a:avLst/>
          </a:prstGeom>
          <a:noFill/>
          <a:ln/>
        </p:spPr>
        <p:txBody>
          <a:bodyPr wrap="square" lIns="0" tIns="0" rIns="0" bIns="0" rtlCol="0" anchor="ctr"/>
          <a:lstStyle/>
          <a:p>
            <a:pPr marL="0" indent="0" algn="ctr">
              <a:buNone/>
            </a:pPr>
            <a:r>
              <a:rPr lang="en-US" sz="1100" b="1" dirty="0">
                <a:solidFill>
                  <a:srgbClr val="073B39"/>
                </a:solidFill>
                <a:latin typeface="Calibri" pitchFamily="34" charset="0"/>
                <a:ea typeface="Calibri" pitchFamily="34" charset="-122"/>
                <a:cs typeface="Calibri" pitchFamily="34" charset="-120"/>
              </a:rPr>
              <a:t>4</a:t>
            </a:r>
            <a:endParaRPr lang="en-US" sz="1100" dirty="0"/>
          </a:p>
        </p:txBody>
      </p:sp>
      <p:sp>
        <p:nvSpPr>
          <p:cNvPr id="16" name="Text 14"/>
          <p:cNvSpPr txBox="1"/>
          <p:nvPr/>
        </p:nvSpPr>
        <p:spPr>
          <a:xfrm>
            <a:off x="7479792" y="3849624"/>
            <a:ext cx="4041648" cy="658368"/>
          </a:xfrm>
          <a:prstGeom prst="rect">
            <a:avLst/>
          </a:prstGeom>
          <a:noFill/>
          <a:ln/>
        </p:spPr>
        <p:txBody>
          <a:bodyPr wrap="square" lIns="0" tIns="0" rIns="0" bIns="0" rtlCol="0" anchor="ctr"/>
          <a:lstStyle/>
          <a:p>
            <a:pPr marL="0" indent="0">
              <a:buNone/>
            </a:pPr>
            <a:r>
              <a:rPr lang="en-US" sz="1250" dirty="0">
                <a:solidFill>
                  <a:srgbClr val="FFFFFF"/>
                </a:solidFill>
                <a:latin typeface="Calibri" pitchFamily="34" charset="0"/>
                <a:ea typeface="Calibri" pitchFamily="34" charset="-122"/>
                <a:cs typeface="Calibri" pitchFamily="34" charset="-120"/>
              </a:rPr>
              <a:t>Isopycnic density gradient centrifugation (separation by buoyant density)</a:t>
            </a:r>
            <a:endParaRPr lang="en-US" sz="1250" dirty="0"/>
          </a:p>
        </p:txBody>
      </p:sp>
      <p:sp>
        <p:nvSpPr>
          <p:cNvPr id="17" name="Shape 15"/>
          <p:cNvSpPr/>
          <p:nvPr/>
        </p:nvSpPr>
        <p:spPr>
          <a:xfrm>
            <a:off x="7040880" y="4636008"/>
            <a:ext cx="292608" cy="292608"/>
          </a:xfrm>
          <a:prstGeom prst="ellipse">
            <a:avLst/>
          </a:prstGeom>
          <a:solidFill>
            <a:srgbClr val="00A896"/>
          </a:solidFill>
          <a:ln w="6350">
            <a:solidFill>
              <a:srgbClr val="00A896"/>
            </a:solidFill>
            <a:prstDash val="solid"/>
          </a:ln>
        </p:spPr>
      </p:sp>
      <p:sp>
        <p:nvSpPr>
          <p:cNvPr id="18" name="Text 16"/>
          <p:cNvSpPr txBox="1"/>
          <p:nvPr/>
        </p:nvSpPr>
        <p:spPr>
          <a:xfrm>
            <a:off x="7040880" y="4636008"/>
            <a:ext cx="292608" cy="292608"/>
          </a:xfrm>
          <a:prstGeom prst="rect">
            <a:avLst/>
          </a:prstGeom>
          <a:noFill/>
          <a:ln/>
        </p:spPr>
        <p:txBody>
          <a:bodyPr wrap="square" lIns="0" tIns="0" rIns="0" bIns="0" rtlCol="0" anchor="ctr"/>
          <a:lstStyle/>
          <a:p>
            <a:pPr marL="0" indent="0" algn="ctr">
              <a:buNone/>
            </a:pPr>
            <a:r>
              <a:rPr lang="en-US" sz="1100" b="1" dirty="0">
                <a:solidFill>
                  <a:srgbClr val="073B39"/>
                </a:solidFill>
                <a:latin typeface="Calibri" pitchFamily="34" charset="0"/>
                <a:ea typeface="Calibri" pitchFamily="34" charset="-122"/>
                <a:cs typeface="Calibri" pitchFamily="34" charset="-120"/>
              </a:rPr>
              <a:t>5</a:t>
            </a:r>
            <a:endParaRPr lang="en-US" sz="1100" dirty="0"/>
          </a:p>
        </p:txBody>
      </p:sp>
      <p:sp>
        <p:nvSpPr>
          <p:cNvPr id="19" name="Text 17"/>
          <p:cNvSpPr txBox="1"/>
          <p:nvPr/>
        </p:nvSpPr>
        <p:spPr>
          <a:xfrm>
            <a:off x="7479792" y="4599432"/>
            <a:ext cx="4041648" cy="658368"/>
          </a:xfrm>
          <a:prstGeom prst="rect">
            <a:avLst/>
          </a:prstGeom>
          <a:noFill/>
          <a:ln/>
        </p:spPr>
        <p:txBody>
          <a:bodyPr wrap="square" lIns="0" tIns="0" rIns="0" bIns="0" rtlCol="0" anchor="ctr"/>
          <a:lstStyle/>
          <a:p>
            <a:pPr marL="0" indent="0">
              <a:buNone/>
            </a:pPr>
            <a:r>
              <a:rPr lang="en-US" sz="1250" dirty="0">
                <a:solidFill>
                  <a:srgbClr val="FFFFFF"/>
                </a:solidFill>
                <a:latin typeface="Calibri" pitchFamily="34" charset="0"/>
                <a:ea typeface="Calibri" pitchFamily="34" charset="-122"/>
                <a:cs typeface="Calibri" pitchFamily="34" charset="-120"/>
              </a:rPr>
              <a:t>Gradient media, applications and a direct comparison</a:t>
            </a:r>
            <a:endParaRPr lang="en-US" sz="12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11091672" cy="237744"/>
          </a:xfrm>
          <a:prstGeom prst="rect">
            <a:avLst/>
          </a:prstGeom>
          <a:noFill/>
          <a:ln/>
        </p:spPr>
        <p:txBody>
          <a:bodyPr wrap="square" lIns="0" tIns="0" rIns="0" bIns="0" rtlCol="0" anchor="ctr"/>
          <a:lstStyle/>
          <a:p>
            <a:pPr marL="0" indent="0">
              <a:buNone/>
            </a:pPr>
            <a:r>
              <a:rPr lang="en-US" sz="1050" b="1" kern="0" spc="200" dirty="0">
                <a:solidFill>
                  <a:srgbClr val="0A6E76"/>
                </a:solidFill>
                <a:latin typeface="Calibri" pitchFamily="34" charset="0"/>
                <a:ea typeface="Calibri" pitchFamily="34" charset="-122"/>
                <a:cs typeface="Calibri" pitchFamily="34" charset="-120"/>
              </a:rPr>
              <a:t>MODULE 03 · PRINCIPLES</a:t>
            </a:r>
            <a:endParaRPr lang="en-US" sz="1050" dirty="0"/>
          </a:p>
        </p:txBody>
      </p:sp>
      <p:sp>
        <p:nvSpPr>
          <p:cNvPr id="3" name="Text 1"/>
          <p:cNvSpPr txBox="1"/>
          <p:nvPr/>
        </p:nvSpPr>
        <p:spPr>
          <a:xfrm>
            <a:off x="548640" y="512064"/>
            <a:ext cx="11091672" cy="475488"/>
          </a:xfrm>
          <a:prstGeom prst="rect">
            <a:avLst/>
          </a:prstGeom>
          <a:noFill/>
          <a:ln/>
        </p:spPr>
        <p:txBody>
          <a:bodyPr wrap="square" lIns="0" tIns="0" rIns="0" bIns="0" rtlCol="0" anchor="ctr"/>
          <a:lstStyle/>
          <a:p>
            <a:pPr marL="0" indent="0">
              <a:buNone/>
            </a:pPr>
            <a:r>
              <a:rPr lang="en-US" sz="2600" b="1" dirty="0">
                <a:solidFill>
                  <a:srgbClr val="11262B"/>
                </a:solidFill>
                <a:latin typeface="Cambria" pitchFamily="34" charset="0"/>
                <a:ea typeface="Cambria" pitchFamily="34" charset="-122"/>
                <a:cs typeface="Cambria" pitchFamily="34" charset="-120"/>
              </a:rPr>
              <a:t>Sedimentation, RCF and the Svedberg Equation</a:t>
            </a:r>
            <a:endParaRPr lang="en-US" sz="2600" dirty="0"/>
          </a:p>
        </p:txBody>
      </p:sp>
      <p:sp>
        <p:nvSpPr>
          <p:cNvPr id="4" name="Text 2"/>
          <p:cNvSpPr txBox="1"/>
          <p:nvPr/>
        </p:nvSpPr>
        <p:spPr>
          <a:xfrm>
            <a:off x="548640" y="1060704"/>
            <a:ext cx="11091672" cy="384048"/>
          </a:xfrm>
          <a:prstGeom prst="rect">
            <a:avLst/>
          </a:prstGeom>
          <a:noFill/>
          <a:ln/>
        </p:spPr>
        <p:txBody>
          <a:bodyPr wrap="square" lIns="0" tIns="0" rIns="0" bIns="0" rtlCol="0" anchor="t"/>
          <a:lstStyle/>
          <a:p>
            <a:pPr marL="0" indent="0">
              <a:buNone/>
            </a:pPr>
            <a:r>
              <a:rPr lang="en-US" sz="1200" dirty="0">
                <a:solidFill>
                  <a:srgbClr val="35535A"/>
                </a:solidFill>
                <a:latin typeface="Calibri" pitchFamily="34" charset="0"/>
                <a:ea typeface="Calibri" pitchFamily="34" charset="-122"/>
                <a:cs typeface="Calibri" pitchFamily="34" charset="-120"/>
              </a:rPr>
              <a:t>A particle in a spinning rotor experiences an outward centrifugal field ω²r. Whether it moves outward, stays put, or floats depends on its mass, its density relative to the medium, and its shape.</a:t>
            </a:r>
            <a:endParaRPr lang="en-US" sz="1200" dirty="0"/>
          </a:p>
        </p:txBody>
      </p:sp>
      <p:sp>
        <p:nvSpPr>
          <p:cNvPr id="5" name="Shape 3"/>
          <p:cNvSpPr/>
          <p:nvPr/>
        </p:nvSpPr>
        <p:spPr>
          <a:xfrm>
            <a:off x="548640" y="1517904"/>
            <a:ext cx="5486400" cy="2121408"/>
          </a:xfrm>
          <a:prstGeom prst="roundRect">
            <a:avLst>
              <a:gd name="adj" fmla="val 2586"/>
            </a:avLst>
          </a:prstGeom>
          <a:solidFill>
            <a:srgbClr val="DCEFEA"/>
          </a:solidFill>
          <a:ln w="9525">
            <a:solidFill>
              <a:srgbClr val="C3DBD7"/>
            </a:solidFill>
            <a:prstDash val="solid"/>
          </a:ln>
        </p:spPr>
      </p:sp>
      <p:sp>
        <p:nvSpPr>
          <p:cNvPr id="6" name="Text 4"/>
          <p:cNvSpPr txBox="1"/>
          <p:nvPr/>
        </p:nvSpPr>
        <p:spPr>
          <a:xfrm>
            <a:off x="713232" y="1636776"/>
            <a:ext cx="5157216"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The equations you must be able to use</a:t>
            </a:r>
            <a:endParaRPr lang="en-US" sz="1200" dirty="0"/>
          </a:p>
        </p:txBody>
      </p:sp>
      <p:sp>
        <p:nvSpPr>
          <p:cNvPr id="7" name="Text 5"/>
          <p:cNvSpPr txBox="1"/>
          <p:nvPr/>
        </p:nvSpPr>
        <p:spPr>
          <a:xfrm>
            <a:off x="713232" y="1920240"/>
            <a:ext cx="5157216" cy="1627632"/>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Relative centrifugal field:  RCF (× g) = 1.118 × 10⁻⁵ × r(cm) × (rpm)².  Always quote g, never rpm alone — the same rpm in a wider rotor gives a much larger force.</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Sedimentation velocity:  v = ω²r · s</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Svedberg equation:  s = v /(ω²r) = m(1 − v̄ρ) / f,  where m = particle mass, v̄ = partial specific volume, ρ = medium density, f = frictional coefficient.</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One svedberg unit, 1 S = 10⁻¹³ seconds.</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If ρ_medium &gt; 1/v̄ the term (1 − v̄ρ) becomes negative and the particle FLOATS instead of sedimenting — the basis of flotation methods.</a:t>
            </a:r>
            <a:endParaRPr lang="en-US" sz="1050" dirty="0"/>
          </a:p>
        </p:txBody>
      </p:sp>
      <p:sp>
        <p:nvSpPr>
          <p:cNvPr id="8" name="Shape 6"/>
          <p:cNvSpPr/>
          <p:nvPr/>
        </p:nvSpPr>
        <p:spPr>
          <a:xfrm>
            <a:off x="6153912" y="1517904"/>
            <a:ext cx="5486400" cy="2121408"/>
          </a:xfrm>
          <a:prstGeom prst="roundRect">
            <a:avLst>
              <a:gd name="adj" fmla="val 2586"/>
            </a:avLst>
          </a:prstGeom>
          <a:solidFill>
            <a:srgbClr val="FBEEDD"/>
          </a:solidFill>
          <a:ln w="9525">
            <a:solidFill>
              <a:srgbClr val="E9CDA6"/>
            </a:solidFill>
            <a:prstDash val="solid"/>
          </a:ln>
        </p:spPr>
      </p:sp>
      <p:sp>
        <p:nvSpPr>
          <p:cNvPr id="9" name="Text 7"/>
          <p:cNvSpPr txBox="1"/>
          <p:nvPr/>
        </p:nvSpPr>
        <p:spPr>
          <a:xfrm>
            <a:off x="6318504" y="1636776"/>
            <a:ext cx="5157216" cy="237744"/>
          </a:xfrm>
          <a:prstGeom prst="rect">
            <a:avLst/>
          </a:prstGeom>
          <a:noFill/>
          <a:ln/>
        </p:spPr>
        <p:txBody>
          <a:bodyPr wrap="square" lIns="0" tIns="0" rIns="0" bIns="0" rtlCol="0" anchor="ctr"/>
          <a:lstStyle/>
          <a:p>
            <a:pPr marL="0" indent="0">
              <a:buNone/>
            </a:pPr>
            <a:r>
              <a:rPr lang="en-US" sz="1200" b="1" dirty="0">
                <a:solidFill>
                  <a:srgbClr val="C4761A"/>
                </a:solidFill>
                <a:latin typeface="Calibri" pitchFamily="34" charset="0"/>
                <a:ea typeface="Calibri" pitchFamily="34" charset="-122"/>
                <a:cs typeface="Calibri" pitchFamily="34" charset="-120"/>
              </a:rPr>
              <a:t>Why S values are not additive</a:t>
            </a:r>
            <a:endParaRPr lang="en-US" sz="1200" dirty="0"/>
          </a:p>
        </p:txBody>
      </p:sp>
      <p:sp>
        <p:nvSpPr>
          <p:cNvPr id="10" name="Text 8"/>
          <p:cNvSpPr txBox="1"/>
          <p:nvPr/>
        </p:nvSpPr>
        <p:spPr>
          <a:xfrm>
            <a:off x="6318504" y="1920240"/>
            <a:ext cx="5157216" cy="1627632"/>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The classic example: a 50S subunit plus a 30S subunit gives a 70S ribosome, not an 80S one.</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s depends on mass AND on the frictional coefficient f, which is a function of size and shape.</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When the two subunits associate, the complex becomes more compact than the sum of its parts: the mass adds, but f rises less than proportionally, so s increases sub-additively.</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Same logic: eukaryotic 60S + 40S = 80S.</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Consequence: an S value describes sedimentation behaviour, NOT molecular weight — two molecules of equal mass but different shape have different S values.</a:t>
            </a:r>
            <a:endParaRPr lang="en-US" sz="1050" dirty="0"/>
          </a:p>
        </p:txBody>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548640" y="3785616"/>
          <a:ext cx="11091672" cy="914400"/>
        </p:xfrm>
        <a:graphic>
          <a:graphicData uri="http://schemas.openxmlformats.org/drawingml/2006/table">
            <a:tbl>
              <a:tblPr/>
              <a:tblGrid>
                <a:gridCol w="22860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1097280">
                  <a:extLst>
                    <a:ext uri="{9D8B030D-6E8A-4147-A177-3AD203B41FA5}">
                      <a16:colId xmlns:a16="http://schemas.microsoft.com/office/drawing/2014/main" val="20002"/>
                    </a:ext>
                  </a:extLst>
                </a:gridCol>
                <a:gridCol w="4050792">
                  <a:extLst>
                    <a:ext uri="{9D8B030D-6E8A-4147-A177-3AD203B41FA5}">
                      <a16:colId xmlns:a16="http://schemas.microsoft.com/office/drawing/2014/main" val="20003"/>
                    </a:ext>
                  </a:extLst>
                </a:gridCol>
              </a:tblGrid>
              <a:tr h="246888">
                <a:tc>
                  <a:txBody>
                    <a:bodyPr/>
                    <a:lstStyle/>
                    <a:p>
                      <a:pPr marL="0" indent="0" algn="l">
                        <a:buNone/>
                      </a:pPr>
                      <a:r>
                        <a:rPr lang="en-US" sz="900" b="1" dirty="0">
                          <a:solidFill>
                            <a:srgbClr val="FFFFFF"/>
                          </a:solidFill>
                          <a:latin typeface="Calibri" pitchFamily="34" charset="0"/>
                          <a:ea typeface="Calibri" pitchFamily="34" charset="-122"/>
                          <a:cs typeface="Calibri" pitchFamily="34" charset="-120"/>
                        </a:rPr>
                        <a:t>Rotor / class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900" b="1" dirty="0">
                          <a:solidFill>
                            <a:srgbClr val="FFFFFF"/>
                          </a:solidFill>
                          <a:latin typeface="Calibri" pitchFamily="34" charset="0"/>
                          <a:ea typeface="Calibri" pitchFamily="34" charset="-122"/>
                          <a:cs typeface="Calibri" pitchFamily="34" charset="-120"/>
                        </a:rPr>
                        <a:t>Design</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900" b="1" dirty="0">
                          <a:solidFill>
                            <a:srgbClr val="FFFFFF"/>
                          </a:solidFill>
                          <a:latin typeface="Calibri" pitchFamily="34" charset="0"/>
                          <a:ea typeface="Calibri" pitchFamily="34" charset="-122"/>
                          <a:cs typeface="Calibri" pitchFamily="34" charset="-120"/>
                        </a:rPr>
                        <a:t>Path length</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900" b="1" dirty="0">
                          <a:solidFill>
                            <a:srgbClr val="FFFFFF"/>
                          </a:solidFill>
                          <a:latin typeface="Calibri" pitchFamily="34" charset="0"/>
                          <a:ea typeface="Calibri" pitchFamily="34" charset="-122"/>
                          <a:cs typeface="Calibri" pitchFamily="34" charset="-120"/>
                        </a:rPr>
                        <a:t>Best suited to</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extLst>
                  <a:ext uri="{0D108BD9-81ED-4DB2-BD59-A6C34878D82A}">
                    <a16:rowId xmlns:a16="http://schemas.microsoft.com/office/drawing/2014/main" val="10000"/>
                  </a:ext>
                </a:extLst>
              </a:tr>
              <a:tr h="246888">
                <a:tc>
                  <a:txBody>
                    <a:bodyPr/>
                    <a:lstStyle/>
                    <a:p>
                      <a:pPr marL="0" indent="0">
                        <a:buNone/>
                      </a:pPr>
                      <a:r>
                        <a:rPr lang="en-US" sz="900" b="1" dirty="0">
                          <a:solidFill>
                            <a:srgbClr val="073B39"/>
                          </a:solidFill>
                          <a:latin typeface="Calibri" pitchFamily="34" charset="0"/>
                          <a:ea typeface="Calibri" pitchFamily="34" charset="-122"/>
                          <a:cs typeface="Calibri" pitchFamily="34" charset="-120"/>
                        </a:rPr>
                        <a:t>Fixed-angle rotor</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Tubes held at 20–45° to the axis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Short</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Rapid pelleting; differential centrifugation; self-forming CsCl gradients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46888">
                <a:tc>
                  <a:txBody>
                    <a:bodyPr/>
                    <a:lstStyle/>
                    <a:p>
                      <a:pPr marL="0" indent="0">
                        <a:buNone/>
                      </a:pPr>
                      <a:r>
                        <a:rPr lang="en-US" sz="900" b="1" dirty="0">
                          <a:solidFill>
                            <a:srgbClr val="073B39"/>
                          </a:solidFill>
                          <a:latin typeface="Calibri" pitchFamily="34" charset="0"/>
                          <a:ea typeface="Calibri" pitchFamily="34" charset="-122"/>
                          <a:cs typeface="Calibri" pitchFamily="34" charset="-120"/>
                        </a:rPr>
                        <a:t>Swinging-bucket rotor</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Buckets swing to horizontal during the spin</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Long</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Rate-zonal gradients; sharp band resolution; sample layered on top</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2"/>
                  </a:ext>
                </a:extLst>
              </a:tr>
              <a:tr h="246888">
                <a:tc>
                  <a:txBody>
                    <a:bodyPr/>
                    <a:lstStyle/>
                    <a:p>
                      <a:pPr marL="0" indent="0">
                        <a:buNone/>
                      </a:pPr>
                      <a:r>
                        <a:rPr lang="en-US" sz="900" b="1" dirty="0">
                          <a:solidFill>
                            <a:srgbClr val="073B39"/>
                          </a:solidFill>
                          <a:latin typeface="Calibri" pitchFamily="34" charset="0"/>
                          <a:ea typeface="Calibri" pitchFamily="34" charset="-122"/>
                          <a:cs typeface="Calibri" pitchFamily="34" charset="-120"/>
                        </a:rPr>
                        <a:t>Vertical rotor</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Tubes parallel to the axis of rotation</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Shortest</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Fastest isopycnic banding — the gradient forms across the tube diameter</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46888">
                <a:tc>
                  <a:txBody>
                    <a:bodyPr/>
                    <a:lstStyle/>
                    <a:p>
                      <a:pPr marL="0" indent="0">
                        <a:buNone/>
                      </a:pPr>
                      <a:r>
                        <a:rPr lang="en-US" sz="900" b="1" dirty="0">
                          <a:solidFill>
                            <a:srgbClr val="073B39"/>
                          </a:solidFill>
                          <a:latin typeface="Calibri" pitchFamily="34" charset="0"/>
                          <a:ea typeface="Calibri" pitchFamily="34" charset="-122"/>
                          <a:cs typeface="Calibri" pitchFamily="34" charset="-120"/>
                        </a:rPr>
                        <a:t>Continuous-flow rotor</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Sample fed in and out while spinning</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Industrial-scale harvesting of cells and virus particles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4"/>
                  </a:ext>
                </a:extLst>
              </a:tr>
              <a:tr h="246888">
                <a:tc>
                  <a:txBody>
                    <a:bodyPr/>
                    <a:lstStyle/>
                    <a:p>
                      <a:pPr marL="0" indent="0">
                        <a:buNone/>
                      </a:pPr>
                      <a:r>
                        <a:rPr lang="en-US" sz="900" b="1" dirty="0">
                          <a:solidFill>
                            <a:srgbClr val="073B39"/>
                          </a:solidFill>
                          <a:latin typeface="Calibri" pitchFamily="34" charset="0"/>
                          <a:ea typeface="Calibri" pitchFamily="34" charset="-122"/>
                          <a:cs typeface="Calibri" pitchFamily="34" charset="-120"/>
                        </a:rPr>
                        <a:t>Low-speed / benchtop</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&lt; 6,000 rpm, ≈ 6,000 × g</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Whole cells, nuclei, crude precipitates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46888">
                <a:tc>
                  <a:txBody>
                    <a:bodyPr/>
                    <a:lstStyle/>
                    <a:p>
                      <a:pPr marL="0" indent="0">
                        <a:buNone/>
                      </a:pPr>
                      <a:r>
                        <a:rPr lang="en-US" sz="900" b="1" dirty="0">
                          <a:solidFill>
                            <a:srgbClr val="073B39"/>
                          </a:solidFill>
                          <a:latin typeface="Calibri" pitchFamily="34" charset="0"/>
                          <a:ea typeface="Calibri" pitchFamily="34" charset="-122"/>
                          <a:cs typeface="Calibri" pitchFamily="34" charset="-120"/>
                        </a:rPr>
                        <a:t>High-speed centrifuge</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up to ~25,000 rpm, ≈ 60,000 × g, refrigerated</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Mitochondria, chloroplasts, lysosomes, large membranes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6"/>
                  </a:ext>
                </a:extLst>
              </a:tr>
              <a:tr h="246888">
                <a:tc>
                  <a:txBody>
                    <a:bodyPr/>
                    <a:lstStyle/>
                    <a:p>
                      <a:pPr marL="0" indent="0">
                        <a:buNone/>
                      </a:pPr>
                      <a:r>
                        <a:rPr lang="en-US" sz="900" b="1" dirty="0">
                          <a:solidFill>
                            <a:srgbClr val="073B39"/>
                          </a:solidFill>
                          <a:latin typeface="Calibri" pitchFamily="34" charset="0"/>
                          <a:ea typeface="Calibri" pitchFamily="34" charset="-122"/>
                          <a:cs typeface="Calibri" pitchFamily="34" charset="-120"/>
                        </a:rPr>
                        <a:t>Preparative ultracentrifuge</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up to ~100,000 rpm, ≈ 800,000–1,000,000 × g; refrigerated and evacuated</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Ribosomes, microsomes, viruses, nucleic acids, macromolecules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46888">
                <a:tc>
                  <a:txBody>
                    <a:bodyPr/>
                    <a:lstStyle/>
                    <a:p>
                      <a:pPr marL="0" indent="0">
                        <a:buNone/>
                      </a:pPr>
                      <a:r>
                        <a:rPr lang="en-US" sz="900" b="1" dirty="0">
                          <a:solidFill>
                            <a:srgbClr val="073B39"/>
                          </a:solidFill>
                          <a:latin typeface="Calibri" pitchFamily="34" charset="0"/>
                          <a:ea typeface="Calibri" pitchFamily="34" charset="-122"/>
                          <a:cs typeface="Calibri" pitchFamily="34" charset="-120"/>
                        </a:rPr>
                        <a:t>Analytical ultracentrifuge</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Optical (UV / Schlieren / interference) detection during the spin</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Sedimentation velocity and equilibrium runs → MW, purity, shape, association constants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11091672" cy="237744"/>
          </a:xfrm>
          <a:prstGeom prst="rect">
            <a:avLst/>
          </a:prstGeom>
          <a:noFill/>
          <a:ln/>
        </p:spPr>
        <p:txBody>
          <a:bodyPr wrap="square" lIns="0" tIns="0" rIns="0" bIns="0" rtlCol="0" anchor="ctr"/>
          <a:lstStyle/>
          <a:p>
            <a:pPr marL="0" indent="0">
              <a:buNone/>
            </a:pPr>
            <a:r>
              <a:rPr lang="en-US" sz="1050" b="1" kern="0" spc="200" dirty="0">
                <a:solidFill>
                  <a:srgbClr val="0A6E76"/>
                </a:solidFill>
                <a:latin typeface="Calibri" pitchFamily="34" charset="0"/>
                <a:ea typeface="Calibri" pitchFamily="34" charset="-122"/>
                <a:cs typeface="Calibri" pitchFamily="34" charset="-120"/>
              </a:rPr>
              <a:t>MODULE 03 · PREPARATIVE</a:t>
            </a:r>
            <a:endParaRPr lang="en-US" sz="1050" dirty="0"/>
          </a:p>
        </p:txBody>
      </p:sp>
      <p:sp>
        <p:nvSpPr>
          <p:cNvPr id="3" name="Text 1"/>
          <p:cNvSpPr txBox="1"/>
          <p:nvPr/>
        </p:nvSpPr>
        <p:spPr>
          <a:xfrm>
            <a:off x="548640" y="512064"/>
            <a:ext cx="11091672" cy="475488"/>
          </a:xfrm>
          <a:prstGeom prst="rect">
            <a:avLst/>
          </a:prstGeom>
          <a:noFill/>
          <a:ln/>
        </p:spPr>
        <p:txBody>
          <a:bodyPr wrap="square" lIns="0" tIns="0" rIns="0" bIns="0" rtlCol="0" anchor="ctr"/>
          <a:lstStyle/>
          <a:p>
            <a:pPr marL="0" indent="0">
              <a:buNone/>
            </a:pPr>
            <a:r>
              <a:rPr lang="en-US" sz="2600" b="1" dirty="0">
                <a:solidFill>
                  <a:srgbClr val="11262B"/>
                </a:solidFill>
                <a:latin typeface="Cambria" pitchFamily="34" charset="0"/>
                <a:ea typeface="Cambria" pitchFamily="34" charset="-122"/>
                <a:cs typeface="Cambria" pitchFamily="34" charset="-120"/>
              </a:rPr>
              <a:t>Differential Centrifugation — Fractionating the Cell</a:t>
            </a:r>
            <a:endParaRPr lang="en-US" sz="2600" dirty="0"/>
          </a:p>
        </p:txBody>
      </p:sp>
      <p:sp>
        <p:nvSpPr>
          <p:cNvPr id="4" name="Text 2"/>
          <p:cNvSpPr txBox="1"/>
          <p:nvPr/>
        </p:nvSpPr>
        <p:spPr>
          <a:xfrm>
            <a:off x="548640" y="1060704"/>
            <a:ext cx="11091672" cy="384048"/>
          </a:xfrm>
          <a:prstGeom prst="rect">
            <a:avLst/>
          </a:prstGeom>
          <a:noFill/>
          <a:ln/>
        </p:spPr>
        <p:txBody>
          <a:bodyPr wrap="square" lIns="0" tIns="0" rIns="0" bIns="0" rtlCol="0" anchor="t"/>
          <a:lstStyle/>
          <a:p>
            <a:pPr marL="0" indent="0">
              <a:buNone/>
            </a:pPr>
            <a:r>
              <a:rPr lang="en-US" sz="1200" dirty="0">
                <a:solidFill>
                  <a:srgbClr val="35535A"/>
                </a:solidFill>
                <a:latin typeface="Calibri" pitchFamily="34" charset="0"/>
                <a:ea typeface="Calibri" pitchFamily="34" charset="-122"/>
                <a:cs typeface="Calibri" pitchFamily="34" charset="-120"/>
              </a:rPr>
              <a:t>The simplest preparative strategy: spin a homogenate at a low force, keep the supernatant, spin it harder, and repeat. Each step pellets everything that sediments faster than the chosen cut-off, so separation is essentially by SIZE (through the s value) in a uniform medium.</a:t>
            </a:r>
            <a:endParaRPr lang="en-US" sz="1200" dirty="0"/>
          </a:p>
        </p:txBody>
      </p:sp>
      <p:sp>
        <p:nvSpPr>
          <p:cNvPr id="5" name="Shape 3"/>
          <p:cNvSpPr/>
          <p:nvPr/>
        </p:nvSpPr>
        <p:spPr>
          <a:xfrm>
            <a:off x="548640" y="1627632"/>
            <a:ext cx="6492240" cy="609600"/>
          </a:xfrm>
          <a:prstGeom prst="roundRect">
            <a:avLst>
              <a:gd name="adj" fmla="val 7500"/>
            </a:avLst>
          </a:prstGeom>
          <a:solidFill>
            <a:srgbClr val="DCEFEA"/>
          </a:solidFill>
          <a:ln w="9525">
            <a:solidFill>
              <a:srgbClr val="C3DBD7"/>
            </a:solidFill>
            <a:prstDash val="solid"/>
          </a:ln>
        </p:spPr>
      </p:sp>
      <p:sp>
        <p:nvSpPr>
          <p:cNvPr id="6" name="Text 4"/>
          <p:cNvSpPr txBox="1"/>
          <p:nvPr/>
        </p:nvSpPr>
        <p:spPr>
          <a:xfrm>
            <a:off x="676656" y="1673352"/>
            <a:ext cx="6236208" cy="518160"/>
          </a:xfrm>
          <a:prstGeom prst="rect">
            <a:avLst/>
          </a:prstGeom>
          <a:noFill/>
          <a:ln/>
        </p:spPr>
        <p:txBody>
          <a:bodyPr wrap="square" lIns="0" tIns="0" rIns="0" bIns="0" rtlCol="0" anchor="ctr"/>
          <a:lstStyle/>
          <a:p>
            <a:pPr marL="0" indent="0">
              <a:buNone/>
            </a:pPr>
            <a:r>
              <a:rPr lang="en-US" sz="1050" dirty="0">
                <a:solidFill>
                  <a:srgbClr val="11262B"/>
                </a:solidFill>
                <a:latin typeface="Calibri" pitchFamily="34" charset="0"/>
                <a:ea typeface="Calibri" pitchFamily="34" charset="-122"/>
                <a:cs typeface="Calibri" pitchFamily="34" charset="-120"/>
              </a:rPr>
              <a:t>HOMOGENATE — tissue disrupted in ice-cold isotonic 0.25 M sucrose, 10 mM Tris pH 7.4, 1 mM EDTA + protease inhibitors. Cold and isotonic to keep organelles intact.</a:t>
            </a:r>
            <a:endParaRPr lang="en-US" sz="1050" dirty="0"/>
          </a:p>
        </p:txBody>
      </p:sp>
      <p:sp>
        <p:nvSpPr>
          <p:cNvPr id="7" name="Shape 5"/>
          <p:cNvSpPr/>
          <p:nvPr/>
        </p:nvSpPr>
        <p:spPr>
          <a:xfrm>
            <a:off x="3712464" y="2255520"/>
            <a:ext cx="164592" cy="128016"/>
          </a:xfrm>
          <a:prstGeom prst="downArrow">
            <a:avLst/>
          </a:prstGeom>
          <a:solidFill>
            <a:srgbClr val="00A896"/>
          </a:solidFill>
          <a:ln w="6350">
            <a:solidFill>
              <a:srgbClr val="00A896"/>
            </a:solidFill>
            <a:prstDash val="solid"/>
          </a:ln>
        </p:spPr>
      </p:sp>
      <p:sp>
        <p:nvSpPr>
          <p:cNvPr id="8" name="Shape 6"/>
          <p:cNvSpPr/>
          <p:nvPr/>
        </p:nvSpPr>
        <p:spPr>
          <a:xfrm>
            <a:off x="548640" y="2401824"/>
            <a:ext cx="6492240" cy="609600"/>
          </a:xfrm>
          <a:prstGeom prst="roundRect">
            <a:avLst>
              <a:gd name="adj" fmla="val 7500"/>
            </a:avLst>
          </a:prstGeom>
          <a:solidFill>
            <a:srgbClr val="F2F8F7"/>
          </a:solidFill>
          <a:ln w="9525">
            <a:solidFill>
              <a:srgbClr val="C3DBD7"/>
            </a:solidFill>
            <a:prstDash val="solid"/>
          </a:ln>
        </p:spPr>
      </p:sp>
      <p:sp>
        <p:nvSpPr>
          <p:cNvPr id="9" name="Text 7"/>
          <p:cNvSpPr txBox="1"/>
          <p:nvPr/>
        </p:nvSpPr>
        <p:spPr>
          <a:xfrm>
            <a:off x="676656" y="2447544"/>
            <a:ext cx="6236208" cy="518160"/>
          </a:xfrm>
          <a:prstGeom prst="rect">
            <a:avLst/>
          </a:prstGeom>
          <a:noFill/>
          <a:ln/>
        </p:spPr>
        <p:txBody>
          <a:bodyPr wrap="square" lIns="0" tIns="0" rIns="0" bIns="0" rtlCol="0" anchor="ctr"/>
          <a:lstStyle/>
          <a:p>
            <a:pPr marL="0" indent="0">
              <a:buNone/>
            </a:pPr>
            <a:r>
              <a:rPr lang="en-US" sz="1050" dirty="0">
                <a:solidFill>
                  <a:srgbClr val="11262B"/>
                </a:solidFill>
                <a:latin typeface="Calibri" pitchFamily="34" charset="0"/>
                <a:ea typeface="Calibri" pitchFamily="34" charset="-122"/>
                <a:cs typeface="Calibri" pitchFamily="34" charset="-120"/>
              </a:rPr>
              <a:t>600 – 1,000 × g, 10 min  →  PELLET: nuclei, unbroken cells, cytoskeletal debris.  (Supernatant carried forward.)</a:t>
            </a:r>
            <a:endParaRPr lang="en-US" sz="1050" dirty="0"/>
          </a:p>
        </p:txBody>
      </p:sp>
      <p:sp>
        <p:nvSpPr>
          <p:cNvPr id="10" name="Shape 8"/>
          <p:cNvSpPr/>
          <p:nvPr/>
        </p:nvSpPr>
        <p:spPr>
          <a:xfrm>
            <a:off x="3712464" y="3029712"/>
            <a:ext cx="164592" cy="128016"/>
          </a:xfrm>
          <a:prstGeom prst="downArrow">
            <a:avLst/>
          </a:prstGeom>
          <a:solidFill>
            <a:srgbClr val="00A896"/>
          </a:solidFill>
          <a:ln w="6350">
            <a:solidFill>
              <a:srgbClr val="00A896"/>
            </a:solidFill>
            <a:prstDash val="solid"/>
          </a:ln>
        </p:spPr>
      </p:sp>
      <p:sp>
        <p:nvSpPr>
          <p:cNvPr id="11" name="Shape 9"/>
          <p:cNvSpPr/>
          <p:nvPr/>
        </p:nvSpPr>
        <p:spPr>
          <a:xfrm>
            <a:off x="548640" y="3176016"/>
            <a:ext cx="6492240" cy="609600"/>
          </a:xfrm>
          <a:prstGeom prst="roundRect">
            <a:avLst>
              <a:gd name="adj" fmla="val 7500"/>
            </a:avLst>
          </a:prstGeom>
          <a:solidFill>
            <a:srgbClr val="DCEFEA"/>
          </a:solidFill>
          <a:ln w="9525">
            <a:solidFill>
              <a:srgbClr val="C3DBD7"/>
            </a:solidFill>
            <a:prstDash val="solid"/>
          </a:ln>
        </p:spPr>
      </p:sp>
      <p:sp>
        <p:nvSpPr>
          <p:cNvPr id="12" name="Text 10"/>
          <p:cNvSpPr txBox="1"/>
          <p:nvPr/>
        </p:nvSpPr>
        <p:spPr>
          <a:xfrm>
            <a:off x="676656" y="3221736"/>
            <a:ext cx="6236208" cy="518160"/>
          </a:xfrm>
          <a:prstGeom prst="rect">
            <a:avLst/>
          </a:prstGeom>
          <a:noFill/>
          <a:ln/>
        </p:spPr>
        <p:txBody>
          <a:bodyPr wrap="square" lIns="0" tIns="0" rIns="0" bIns="0" rtlCol="0" anchor="ctr"/>
          <a:lstStyle/>
          <a:p>
            <a:pPr marL="0" indent="0">
              <a:buNone/>
            </a:pPr>
            <a:r>
              <a:rPr lang="en-US" sz="1050" dirty="0">
                <a:solidFill>
                  <a:srgbClr val="11262B"/>
                </a:solidFill>
                <a:latin typeface="Calibri" pitchFamily="34" charset="0"/>
                <a:ea typeface="Calibri" pitchFamily="34" charset="-122"/>
                <a:cs typeface="Calibri" pitchFamily="34" charset="-120"/>
              </a:rPr>
              <a:t>10,000 – 15,000 × g, 20 min  →  PELLET: mitochondria, lysosomes, peroxisomes, chloroplasts — the "heavy organelle" fraction.</a:t>
            </a:r>
            <a:endParaRPr lang="en-US" sz="1050" dirty="0"/>
          </a:p>
        </p:txBody>
      </p:sp>
      <p:sp>
        <p:nvSpPr>
          <p:cNvPr id="13" name="Shape 11"/>
          <p:cNvSpPr/>
          <p:nvPr/>
        </p:nvSpPr>
        <p:spPr>
          <a:xfrm>
            <a:off x="3712464" y="3803904"/>
            <a:ext cx="164592" cy="128016"/>
          </a:xfrm>
          <a:prstGeom prst="downArrow">
            <a:avLst/>
          </a:prstGeom>
          <a:solidFill>
            <a:srgbClr val="00A896"/>
          </a:solidFill>
          <a:ln w="6350">
            <a:solidFill>
              <a:srgbClr val="00A896"/>
            </a:solidFill>
            <a:prstDash val="solid"/>
          </a:ln>
        </p:spPr>
      </p:sp>
      <p:sp>
        <p:nvSpPr>
          <p:cNvPr id="14" name="Shape 12"/>
          <p:cNvSpPr/>
          <p:nvPr/>
        </p:nvSpPr>
        <p:spPr>
          <a:xfrm>
            <a:off x="548640" y="3950208"/>
            <a:ext cx="6492240" cy="609600"/>
          </a:xfrm>
          <a:prstGeom prst="roundRect">
            <a:avLst>
              <a:gd name="adj" fmla="val 7500"/>
            </a:avLst>
          </a:prstGeom>
          <a:solidFill>
            <a:srgbClr val="F2F8F7"/>
          </a:solidFill>
          <a:ln w="9525">
            <a:solidFill>
              <a:srgbClr val="C3DBD7"/>
            </a:solidFill>
            <a:prstDash val="solid"/>
          </a:ln>
        </p:spPr>
      </p:sp>
      <p:sp>
        <p:nvSpPr>
          <p:cNvPr id="15" name="Text 13"/>
          <p:cNvSpPr txBox="1"/>
          <p:nvPr/>
        </p:nvSpPr>
        <p:spPr>
          <a:xfrm>
            <a:off x="676656" y="3995928"/>
            <a:ext cx="6236208" cy="518160"/>
          </a:xfrm>
          <a:prstGeom prst="rect">
            <a:avLst/>
          </a:prstGeom>
          <a:noFill/>
          <a:ln/>
        </p:spPr>
        <p:txBody>
          <a:bodyPr wrap="square" lIns="0" tIns="0" rIns="0" bIns="0" rtlCol="0" anchor="ctr"/>
          <a:lstStyle/>
          <a:p>
            <a:pPr marL="0" indent="0">
              <a:buNone/>
            </a:pPr>
            <a:r>
              <a:rPr lang="en-US" sz="1050" dirty="0">
                <a:solidFill>
                  <a:srgbClr val="11262B"/>
                </a:solidFill>
                <a:latin typeface="Calibri" pitchFamily="34" charset="0"/>
                <a:ea typeface="Calibri" pitchFamily="34" charset="-122"/>
                <a:cs typeface="Calibri" pitchFamily="34" charset="-120"/>
              </a:rPr>
              <a:t>100,000 × g, 60 min  →  PELLET: microsomes — vesicles of endoplasmic reticulum and plasma membrane, Golgi, and large polysomes.</a:t>
            </a:r>
            <a:endParaRPr lang="en-US" sz="1050" dirty="0"/>
          </a:p>
        </p:txBody>
      </p:sp>
      <p:sp>
        <p:nvSpPr>
          <p:cNvPr id="16" name="Shape 14"/>
          <p:cNvSpPr/>
          <p:nvPr/>
        </p:nvSpPr>
        <p:spPr>
          <a:xfrm>
            <a:off x="3712464" y="4578096"/>
            <a:ext cx="164592" cy="128016"/>
          </a:xfrm>
          <a:prstGeom prst="downArrow">
            <a:avLst/>
          </a:prstGeom>
          <a:solidFill>
            <a:srgbClr val="00A896"/>
          </a:solidFill>
          <a:ln w="6350">
            <a:solidFill>
              <a:srgbClr val="00A896"/>
            </a:solidFill>
            <a:prstDash val="solid"/>
          </a:ln>
        </p:spPr>
      </p:sp>
      <p:sp>
        <p:nvSpPr>
          <p:cNvPr id="17" name="Shape 15"/>
          <p:cNvSpPr/>
          <p:nvPr/>
        </p:nvSpPr>
        <p:spPr>
          <a:xfrm>
            <a:off x="548640" y="4724400"/>
            <a:ext cx="6492240" cy="609600"/>
          </a:xfrm>
          <a:prstGeom prst="roundRect">
            <a:avLst>
              <a:gd name="adj" fmla="val 7500"/>
            </a:avLst>
          </a:prstGeom>
          <a:solidFill>
            <a:srgbClr val="DCEFEA"/>
          </a:solidFill>
          <a:ln w="9525">
            <a:solidFill>
              <a:srgbClr val="C3DBD7"/>
            </a:solidFill>
            <a:prstDash val="solid"/>
          </a:ln>
        </p:spPr>
      </p:sp>
      <p:sp>
        <p:nvSpPr>
          <p:cNvPr id="18" name="Text 16"/>
          <p:cNvSpPr txBox="1"/>
          <p:nvPr/>
        </p:nvSpPr>
        <p:spPr>
          <a:xfrm>
            <a:off x="676656" y="4770120"/>
            <a:ext cx="6236208" cy="518160"/>
          </a:xfrm>
          <a:prstGeom prst="rect">
            <a:avLst/>
          </a:prstGeom>
          <a:noFill/>
          <a:ln/>
        </p:spPr>
        <p:txBody>
          <a:bodyPr wrap="square" lIns="0" tIns="0" rIns="0" bIns="0" rtlCol="0" anchor="ctr"/>
          <a:lstStyle/>
          <a:p>
            <a:pPr marL="0" indent="0">
              <a:buNone/>
            </a:pPr>
            <a:r>
              <a:rPr lang="en-US" sz="1050" dirty="0">
                <a:solidFill>
                  <a:srgbClr val="11262B"/>
                </a:solidFill>
                <a:latin typeface="Calibri" pitchFamily="34" charset="0"/>
                <a:ea typeface="Calibri" pitchFamily="34" charset="-122"/>
                <a:cs typeface="Calibri" pitchFamily="34" charset="-120"/>
              </a:rPr>
              <a:t>100,000 × g, 2 h  →  PELLET: ribosomes and ribosomal subunits, small polysomes, large soluble complexes.</a:t>
            </a:r>
            <a:endParaRPr lang="en-US" sz="1050" dirty="0"/>
          </a:p>
        </p:txBody>
      </p:sp>
      <p:sp>
        <p:nvSpPr>
          <p:cNvPr id="19" name="Shape 17"/>
          <p:cNvSpPr/>
          <p:nvPr/>
        </p:nvSpPr>
        <p:spPr>
          <a:xfrm>
            <a:off x="3712464" y="5352288"/>
            <a:ext cx="164592" cy="128016"/>
          </a:xfrm>
          <a:prstGeom prst="downArrow">
            <a:avLst/>
          </a:prstGeom>
          <a:solidFill>
            <a:srgbClr val="00A896"/>
          </a:solidFill>
          <a:ln w="6350">
            <a:solidFill>
              <a:srgbClr val="00A896"/>
            </a:solidFill>
            <a:prstDash val="solid"/>
          </a:ln>
        </p:spPr>
      </p:sp>
      <p:sp>
        <p:nvSpPr>
          <p:cNvPr id="20" name="Shape 18"/>
          <p:cNvSpPr/>
          <p:nvPr/>
        </p:nvSpPr>
        <p:spPr>
          <a:xfrm>
            <a:off x="548640" y="5498592"/>
            <a:ext cx="6492240" cy="609600"/>
          </a:xfrm>
          <a:prstGeom prst="roundRect">
            <a:avLst>
              <a:gd name="adj" fmla="val 7500"/>
            </a:avLst>
          </a:prstGeom>
          <a:solidFill>
            <a:srgbClr val="F2F8F7"/>
          </a:solidFill>
          <a:ln w="9525">
            <a:solidFill>
              <a:srgbClr val="C3DBD7"/>
            </a:solidFill>
            <a:prstDash val="solid"/>
          </a:ln>
        </p:spPr>
      </p:sp>
      <p:sp>
        <p:nvSpPr>
          <p:cNvPr id="21" name="Text 19"/>
          <p:cNvSpPr txBox="1"/>
          <p:nvPr/>
        </p:nvSpPr>
        <p:spPr>
          <a:xfrm>
            <a:off x="676656" y="5544312"/>
            <a:ext cx="6236208" cy="518160"/>
          </a:xfrm>
          <a:prstGeom prst="rect">
            <a:avLst/>
          </a:prstGeom>
          <a:noFill/>
          <a:ln/>
        </p:spPr>
        <p:txBody>
          <a:bodyPr wrap="square" lIns="0" tIns="0" rIns="0" bIns="0" rtlCol="0" anchor="ctr"/>
          <a:lstStyle/>
          <a:p>
            <a:pPr marL="0" indent="0">
              <a:buNone/>
            </a:pPr>
            <a:r>
              <a:rPr lang="en-US" sz="1050" dirty="0">
                <a:solidFill>
                  <a:srgbClr val="11262B"/>
                </a:solidFill>
                <a:latin typeface="Calibri" pitchFamily="34" charset="0"/>
                <a:ea typeface="Calibri" pitchFamily="34" charset="-122"/>
                <a:cs typeface="Calibri" pitchFamily="34" charset="-120"/>
              </a:rPr>
              <a:t>FINAL SUPERNATANT  =  cytosol: soluble enzymes, tRNA, metabolites.</a:t>
            </a:r>
            <a:endParaRPr lang="en-US" sz="1050" dirty="0"/>
          </a:p>
        </p:txBody>
      </p:sp>
      <p:sp>
        <p:nvSpPr>
          <p:cNvPr id="22" name="Shape 20"/>
          <p:cNvSpPr/>
          <p:nvPr/>
        </p:nvSpPr>
        <p:spPr>
          <a:xfrm>
            <a:off x="7269480" y="1627632"/>
            <a:ext cx="4370832" cy="2212848"/>
          </a:xfrm>
          <a:prstGeom prst="roundRect">
            <a:avLst>
              <a:gd name="adj" fmla="val 2479"/>
            </a:avLst>
          </a:prstGeom>
          <a:solidFill>
            <a:srgbClr val="FBEEDD"/>
          </a:solidFill>
          <a:ln w="9525">
            <a:solidFill>
              <a:srgbClr val="E9CDA6"/>
            </a:solidFill>
            <a:prstDash val="solid"/>
          </a:ln>
        </p:spPr>
      </p:sp>
      <p:sp>
        <p:nvSpPr>
          <p:cNvPr id="23" name="Text 21"/>
          <p:cNvSpPr txBox="1"/>
          <p:nvPr/>
        </p:nvSpPr>
        <p:spPr>
          <a:xfrm>
            <a:off x="7434072" y="1746504"/>
            <a:ext cx="4041648" cy="237744"/>
          </a:xfrm>
          <a:prstGeom prst="rect">
            <a:avLst/>
          </a:prstGeom>
          <a:noFill/>
          <a:ln/>
        </p:spPr>
        <p:txBody>
          <a:bodyPr wrap="square" lIns="0" tIns="0" rIns="0" bIns="0" rtlCol="0" anchor="ctr"/>
          <a:lstStyle/>
          <a:p>
            <a:pPr marL="0" indent="0">
              <a:buNone/>
            </a:pPr>
            <a:r>
              <a:rPr lang="en-US" sz="1200" b="1" dirty="0">
                <a:solidFill>
                  <a:srgbClr val="C4761A"/>
                </a:solidFill>
                <a:latin typeface="Calibri" pitchFamily="34" charset="0"/>
                <a:ea typeface="Calibri" pitchFamily="34" charset="-122"/>
                <a:cs typeface="Calibri" pitchFamily="34" charset="-120"/>
              </a:rPr>
              <a:t>The built-in limitation</a:t>
            </a:r>
            <a:endParaRPr lang="en-US" sz="1200" dirty="0"/>
          </a:p>
        </p:txBody>
      </p:sp>
      <p:sp>
        <p:nvSpPr>
          <p:cNvPr id="24" name="Text 22"/>
          <p:cNvSpPr txBox="1"/>
          <p:nvPr/>
        </p:nvSpPr>
        <p:spPr>
          <a:xfrm>
            <a:off x="7434072" y="2029968"/>
            <a:ext cx="4041648" cy="1719072"/>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Every pellet contains not only its target but everything larger that has not yet been removed, plus material physically trapped as the pellet forms.</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Fractions are therefore CRUDE and cross-contaminated. Re-suspending and re-pelleting (washing) improves purity at the cost of yield.</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Resolution is low because the whole tube has one uniform density — nothing prevents fast particles from sweeping slow ones down with them.</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For clean fractions, follow with a density-gradient step.</a:t>
            </a:r>
            <a:endParaRPr lang="en-US" sz="1050" dirty="0"/>
          </a:p>
        </p:txBody>
      </p:sp>
      <p:sp>
        <p:nvSpPr>
          <p:cNvPr id="25" name="Shape 23"/>
          <p:cNvSpPr/>
          <p:nvPr/>
        </p:nvSpPr>
        <p:spPr>
          <a:xfrm>
            <a:off x="7269480" y="3950208"/>
            <a:ext cx="4370832" cy="2157984"/>
          </a:xfrm>
          <a:prstGeom prst="roundRect">
            <a:avLst>
              <a:gd name="adj" fmla="val 2542"/>
            </a:avLst>
          </a:prstGeom>
          <a:solidFill>
            <a:srgbClr val="F2F8F7"/>
          </a:solidFill>
          <a:ln w="9525">
            <a:solidFill>
              <a:srgbClr val="C3DBD7"/>
            </a:solidFill>
            <a:prstDash val="solid"/>
          </a:ln>
        </p:spPr>
      </p:sp>
      <p:sp>
        <p:nvSpPr>
          <p:cNvPr id="26" name="Text 24"/>
          <p:cNvSpPr txBox="1"/>
          <p:nvPr/>
        </p:nvSpPr>
        <p:spPr>
          <a:xfrm>
            <a:off x="7434072" y="4069080"/>
            <a:ext cx="4041648"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Marker enzymes — how purity is proved</a:t>
            </a:r>
            <a:endParaRPr lang="en-US" sz="1200" dirty="0"/>
          </a:p>
        </p:txBody>
      </p:sp>
      <p:sp>
        <p:nvSpPr>
          <p:cNvPr id="27" name="Text 25"/>
          <p:cNvSpPr txBox="1"/>
          <p:nvPr/>
        </p:nvSpPr>
        <p:spPr>
          <a:xfrm>
            <a:off x="7434072" y="4352544"/>
            <a:ext cx="4041648" cy="1664208"/>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00" dirty="0">
                <a:solidFill>
                  <a:srgbClr val="11262B"/>
                </a:solidFill>
                <a:latin typeface="Calibri" pitchFamily="34" charset="0"/>
                <a:ea typeface="Calibri" pitchFamily="34" charset="-122"/>
                <a:cs typeface="Calibri" pitchFamily="34" charset="-120"/>
              </a:rPr>
              <a:t>Nuclei — DNA content, lamin B</a:t>
            </a:r>
            <a:endParaRPr lang="en-US" sz="1000" dirty="0"/>
          </a:p>
          <a:p>
            <a:pPr marL="342900" indent="-342900">
              <a:lnSpc>
                <a:spcPct val="102000"/>
              </a:lnSpc>
              <a:spcAft>
                <a:spcPts val="300"/>
              </a:spcAft>
              <a:buSzPct val="100000"/>
              <a:buChar char="•"/>
            </a:pPr>
            <a:r>
              <a:rPr lang="en-US" sz="1000" dirty="0">
                <a:solidFill>
                  <a:srgbClr val="11262B"/>
                </a:solidFill>
                <a:latin typeface="Calibri" pitchFamily="34" charset="0"/>
                <a:ea typeface="Calibri" pitchFamily="34" charset="-122"/>
                <a:cs typeface="Calibri" pitchFamily="34" charset="-120"/>
              </a:rPr>
              <a:t>Mitochondria — succinate dehydrogenase, cytochrome c oxidase</a:t>
            </a:r>
            <a:endParaRPr lang="en-US" sz="1000" dirty="0"/>
          </a:p>
          <a:p>
            <a:pPr marL="342900" indent="-342900">
              <a:lnSpc>
                <a:spcPct val="102000"/>
              </a:lnSpc>
              <a:spcAft>
                <a:spcPts val="300"/>
              </a:spcAft>
              <a:buSzPct val="100000"/>
              <a:buChar char="•"/>
            </a:pPr>
            <a:r>
              <a:rPr lang="en-US" sz="1000" dirty="0">
                <a:solidFill>
                  <a:srgbClr val="11262B"/>
                </a:solidFill>
                <a:latin typeface="Calibri" pitchFamily="34" charset="0"/>
                <a:ea typeface="Calibri" pitchFamily="34" charset="-122"/>
                <a:cs typeface="Calibri" pitchFamily="34" charset="-120"/>
              </a:rPr>
              <a:t>Lysosomes — acid phosphatase, β-hexosaminidase</a:t>
            </a:r>
            <a:endParaRPr lang="en-US" sz="1000" dirty="0"/>
          </a:p>
          <a:p>
            <a:pPr marL="342900" indent="-342900">
              <a:lnSpc>
                <a:spcPct val="102000"/>
              </a:lnSpc>
              <a:spcAft>
                <a:spcPts val="300"/>
              </a:spcAft>
              <a:buSzPct val="100000"/>
              <a:buChar char="•"/>
            </a:pPr>
            <a:r>
              <a:rPr lang="en-US" sz="1000" dirty="0">
                <a:solidFill>
                  <a:srgbClr val="11262B"/>
                </a:solidFill>
                <a:latin typeface="Calibri" pitchFamily="34" charset="0"/>
                <a:ea typeface="Calibri" pitchFamily="34" charset="-122"/>
                <a:cs typeface="Calibri" pitchFamily="34" charset="-120"/>
              </a:rPr>
              <a:t>Peroxisomes — catalase, urate oxidase</a:t>
            </a:r>
            <a:endParaRPr lang="en-US" sz="1000" dirty="0"/>
          </a:p>
          <a:p>
            <a:pPr marL="342900" indent="-342900">
              <a:lnSpc>
                <a:spcPct val="102000"/>
              </a:lnSpc>
              <a:spcAft>
                <a:spcPts val="300"/>
              </a:spcAft>
              <a:buSzPct val="100000"/>
              <a:buChar char="•"/>
            </a:pPr>
            <a:r>
              <a:rPr lang="en-US" sz="1000" dirty="0">
                <a:solidFill>
                  <a:srgbClr val="11262B"/>
                </a:solidFill>
                <a:latin typeface="Calibri" pitchFamily="34" charset="0"/>
                <a:ea typeface="Calibri" pitchFamily="34" charset="-122"/>
                <a:cs typeface="Calibri" pitchFamily="34" charset="-120"/>
              </a:rPr>
              <a:t>Endoplasmic reticulum — glucose-6-phosphatase, NADPH-cytochrome c reductase</a:t>
            </a:r>
            <a:endParaRPr lang="en-US" sz="1000" dirty="0"/>
          </a:p>
          <a:p>
            <a:pPr marL="342900" indent="-342900">
              <a:lnSpc>
                <a:spcPct val="102000"/>
              </a:lnSpc>
              <a:spcAft>
                <a:spcPts val="300"/>
              </a:spcAft>
              <a:buSzPct val="100000"/>
              <a:buChar char="•"/>
            </a:pPr>
            <a:r>
              <a:rPr lang="en-US" sz="1000" dirty="0">
                <a:solidFill>
                  <a:srgbClr val="11262B"/>
                </a:solidFill>
                <a:latin typeface="Calibri" pitchFamily="34" charset="0"/>
                <a:ea typeface="Calibri" pitchFamily="34" charset="-122"/>
                <a:cs typeface="Calibri" pitchFamily="34" charset="-120"/>
              </a:rPr>
              <a:t>Golgi — galactosyltransferase</a:t>
            </a:r>
            <a:endParaRPr lang="en-US" sz="1000" dirty="0"/>
          </a:p>
          <a:p>
            <a:pPr marL="342900" indent="-342900">
              <a:lnSpc>
                <a:spcPct val="102000"/>
              </a:lnSpc>
              <a:spcAft>
                <a:spcPts val="300"/>
              </a:spcAft>
              <a:buSzPct val="100000"/>
              <a:buChar char="•"/>
            </a:pPr>
            <a:r>
              <a:rPr lang="en-US" sz="1000" dirty="0">
                <a:solidFill>
                  <a:srgbClr val="11262B"/>
                </a:solidFill>
                <a:latin typeface="Calibri" pitchFamily="34" charset="0"/>
                <a:ea typeface="Calibri" pitchFamily="34" charset="-122"/>
                <a:cs typeface="Calibri" pitchFamily="34" charset="-120"/>
              </a:rPr>
              <a:t>Plasma membrane — Na⁺/K⁺-ATPase, 5′-nucleotidase</a:t>
            </a:r>
            <a:endParaRPr lang="en-US" sz="1000" dirty="0"/>
          </a:p>
          <a:p>
            <a:pPr marL="342900" indent="-342900">
              <a:lnSpc>
                <a:spcPct val="102000"/>
              </a:lnSpc>
              <a:spcAft>
                <a:spcPts val="300"/>
              </a:spcAft>
              <a:buSzPct val="100000"/>
              <a:buChar char="•"/>
            </a:pPr>
            <a:r>
              <a:rPr lang="en-US" sz="1000" dirty="0">
                <a:solidFill>
                  <a:srgbClr val="11262B"/>
                </a:solidFill>
                <a:latin typeface="Calibri" pitchFamily="34" charset="0"/>
                <a:ea typeface="Calibri" pitchFamily="34" charset="-122"/>
                <a:cs typeface="Calibri" pitchFamily="34" charset="-120"/>
              </a:rPr>
              <a:t>Cytosol — lactate dehydrogenase</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11091672" cy="237744"/>
          </a:xfrm>
          <a:prstGeom prst="rect">
            <a:avLst/>
          </a:prstGeom>
          <a:noFill/>
          <a:ln/>
        </p:spPr>
        <p:txBody>
          <a:bodyPr wrap="square" lIns="0" tIns="0" rIns="0" bIns="0" rtlCol="0" anchor="ctr"/>
          <a:lstStyle/>
          <a:p>
            <a:pPr marL="0" indent="0">
              <a:buNone/>
            </a:pPr>
            <a:r>
              <a:rPr lang="en-US" sz="1050" b="1" kern="0" spc="200" dirty="0">
                <a:solidFill>
                  <a:srgbClr val="0A6E76"/>
                </a:solidFill>
                <a:latin typeface="Calibri" pitchFamily="34" charset="0"/>
                <a:ea typeface="Calibri" pitchFamily="34" charset="-122"/>
                <a:cs typeface="Calibri" pitchFamily="34" charset="-120"/>
              </a:rPr>
              <a:t>MODULE 03 · PREPARATIVE</a:t>
            </a:r>
            <a:endParaRPr lang="en-US" sz="1050" dirty="0"/>
          </a:p>
        </p:txBody>
      </p:sp>
      <p:sp>
        <p:nvSpPr>
          <p:cNvPr id="3" name="Text 1"/>
          <p:cNvSpPr txBox="1"/>
          <p:nvPr/>
        </p:nvSpPr>
        <p:spPr>
          <a:xfrm>
            <a:off x="548640" y="512064"/>
            <a:ext cx="11091672" cy="475488"/>
          </a:xfrm>
          <a:prstGeom prst="rect">
            <a:avLst/>
          </a:prstGeom>
          <a:noFill/>
          <a:ln/>
        </p:spPr>
        <p:txBody>
          <a:bodyPr wrap="square" lIns="0" tIns="0" rIns="0" bIns="0" rtlCol="0" anchor="ctr"/>
          <a:lstStyle/>
          <a:p>
            <a:pPr marL="0" indent="0">
              <a:buNone/>
            </a:pPr>
            <a:r>
              <a:rPr lang="en-US" sz="2600" b="1" dirty="0">
                <a:solidFill>
                  <a:srgbClr val="11262B"/>
                </a:solidFill>
                <a:latin typeface="Cambria" pitchFamily="34" charset="0"/>
                <a:ea typeface="Cambria" pitchFamily="34" charset="-122"/>
                <a:cs typeface="Cambria" pitchFamily="34" charset="-120"/>
              </a:rPr>
              <a:t>Density Gradient Centrifugation — Rate-Zonal versus Isopycnic</a:t>
            </a:r>
            <a:endParaRPr lang="en-US" sz="2600" dirty="0"/>
          </a:p>
        </p:txBody>
      </p:sp>
      <p:sp>
        <p:nvSpPr>
          <p:cNvPr id="4" name="Text 2"/>
          <p:cNvSpPr txBox="1"/>
          <p:nvPr/>
        </p:nvSpPr>
        <p:spPr>
          <a:xfrm>
            <a:off x="548640" y="1060704"/>
            <a:ext cx="11091672" cy="384048"/>
          </a:xfrm>
          <a:prstGeom prst="rect">
            <a:avLst/>
          </a:prstGeom>
          <a:noFill/>
          <a:ln/>
        </p:spPr>
        <p:txBody>
          <a:bodyPr wrap="square" lIns="0" tIns="0" rIns="0" bIns="0" rtlCol="0" anchor="t"/>
          <a:lstStyle/>
          <a:p>
            <a:pPr marL="0" indent="0">
              <a:buNone/>
            </a:pPr>
            <a:r>
              <a:rPr lang="en-US" sz="1200" dirty="0">
                <a:solidFill>
                  <a:srgbClr val="35535A"/>
                </a:solidFill>
                <a:latin typeface="Calibri" pitchFamily="34" charset="0"/>
                <a:ea typeface="Calibri" pitchFamily="34" charset="-122"/>
                <a:cs typeface="Calibri" pitchFamily="34" charset="-120"/>
              </a:rPr>
              <a:t>A density gradient in the tube stabilises the separated zones against convection and mixing. Two quite different experiments use that same gradient: one stopped early to sort by SPEED, one run to completion to sort by DENSITY.</a:t>
            </a:r>
            <a:endParaRPr lang="en-US" sz="1200" dirty="0"/>
          </a:p>
        </p:txBody>
      </p:sp>
      <p:sp>
        <p:nvSpPr>
          <p:cNvPr id="5" name="Shape 3"/>
          <p:cNvSpPr/>
          <p:nvPr/>
        </p:nvSpPr>
        <p:spPr>
          <a:xfrm>
            <a:off x="548640" y="1536192"/>
            <a:ext cx="5486400" cy="1965960"/>
          </a:xfrm>
          <a:prstGeom prst="roundRect">
            <a:avLst>
              <a:gd name="adj" fmla="val 2791"/>
            </a:avLst>
          </a:prstGeom>
          <a:solidFill>
            <a:srgbClr val="DCEFEA"/>
          </a:solidFill>
          <a:ln w="9525">
            <a:solidFill>
              <a:srgbClr val="C3DBD7"/>
            </a:solidFill>
            <a:prstDash val="solid"/>
          </a:ln>
        </p:spPr>
      </p:sp>
      <p:sp>
        <p:nvSpPr>
          <p:cNvPr id="6" name="Text 4"/>
          <p:cNvSpPr txBox="1"/>
          <p:nvPr/>
        </p:nvSpPr>
        <p:spPr>
          <a:xfrm>
            <a:off x="713232" y="1655064"/>
            <a:ext cx="5157216"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Rate-zonal (velocity) centrifugation</a:t>
            </a:r>
            <a:endParaRPr lang="en-US" sz="1200" dirty="0"/>
          </a:p>
        </p:txBody>
      </p:sp>
      <p:sp>
        <p:nvSpPr>
          <p:cNvPr id="7" name="Text 5"/>
          <p:cNvSpPr txBox="1"/>
          <p:nvPr/>
        </p:nvSpPr>
        <p:spPr>
          <a:xfrm>
            <a:off x="713232" y="1938528"/>
            <a:ext cx="5157216" cy="1472184"/>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A thin band of sample is layered ON TOP of a shallow preformed gradient (e.g. 5–20 % sucrose).</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The particle is DENSER than the medium everywhere in the tube, so it never stops on its own.</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Separation is by sedimentation coefficient — a function of size, mass and shape.</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NON-EQUILIBRIUM: the run must be stopped before the fastest band reaches the bottom. Timing is critical.</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Swinging-bucket rotor, long path length.</a:t>
            </a:r>
            <a:endParaRPr lang="en-US" sz="1050" dirty="0"/>
          </a:p>
        </p:txBody>
      </p:sp>
      <p:sp>
        <p:nvSpPr>
          <p:cNvPr id="8" name="Shape 6"/>
          <p:cNvSpPr/>
          <p:nvPr/>
        </p:nvSpPr>
        <p:spPr>
          <a:xfrm>
            <a:off x="6153912" y="1536192"/>
            <a:ext cx="5486400" cy="1965960"/>
          </a:xfrm>
          <a:prstGeom prst="roundRect">
            <a:avLst>
              <a:gd name="adj" fmla="val 2791"/>
            </a:avLst>
          </a:prstGeom>
          <a:solidFill>
            <a:srgbClr val="F2F8F7"/>
          </a:solidFill>
          <a:ln w="9525">
            <a:solidFill>
              <a:srgbClr val="C3DBD7"/>
            </a:solidFill>
            <a:prstDash val="solid"/>
          </a:ln>
        </p:spPr>
      </p:sp>
      <p:sp>
        <p:nvSpPr>
          <p:cNvPr id="9" name="Text 7"/>
          <p:cNvSpPr txBox="1"/>
          <p:nvPr/>
        </p:nvSpPr>
        <p:spPr>
          <a:xfrm>
            <a:off x="6318504" y="1655064"/>
            <a:ext cx="5157216"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Isopycnic (equilibrium, buoyant-density) centrifugation</a:t>
            </a:r>
            <a:endParaRPr lang="en-US" sz="1200" dirty="0"/>
          </a:p>
        </p:txBody>
      </p:sp>
      <p:sp>
        <p:nvSpPr>
          <p:cNvPr id="10" name="Text 8"/>
          <p:cNvSpPr txBox="1"/>
          <p:nvPr/>
        </p:nvSpPr>
        <p:spPr>
          <a:xfrm>
            <a:off x="6318504" y="1938528"/>
            <a:ext cx="5157216" cy="1472184"/>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A steep gradient spans the densities of the particles; sample may be layered on top, underneath, or mixed uniformly throughout (self-forming CsCl).</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Each particle migrates until the medium density equals its own — where (1 − v̄ρ) = 0 — and then stops.</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Separation is by BUOYANT DENSITY ALONE; size affects only how fast equilibrium is reached, not where the band ends up.</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EQUILIBRIUM: once banded, longer spinning does not change the result.</a:t>
            </a:r>
            <a:endParaRPr lang="en-US" sz="1050" dirty="0"/>
          </a:p>
        </p:txBody>
      </p:sp>
      <p:graphicFrame>
        <p:nvGraphicFramePr>
          <p:cNvPr id="28" name="Table 0"/>
          <p:cNvGraphicFramePr>
            <a:graphicFrameLocks noGrp="1"/>
          </p:cNvGraphicFramePr>
          <p:nvPr>
            <p:extLst>
              <p:ext uri="{D42A27DB-BD31-4B8C-83A1-F6EECF244321}">
                <p14:modId xmlns:p14="http://schemas.microsoft.com/office/powerpoint/2010/main" val="1579011935"/>
              </p:ext>
            </p:extLst>
          </p:nvPr>
        </p:nvGraphicFramePr>
        <p:xfrm>
          <a:off x="548640" y="3639312"/>
          <a:ext cx="11091672" cy="914400"/>
        </p:xfrm>
        <a:graphic>
          <a:graphicData uri="http://schemas.openxmlformats.org/drawingml/2006/table">
            <a:tbl>
              <a:tblPr/>
              <a:tblGrid>
                <a:gridCol w="1920240">
                  <a:extLst>
                    <a:ext uri="{9D8B030D-6E8A-4147-A177-3AD203B41FA5}">
                      <a16:colId xmlns:a16="http://schemas.microsoft.com/office/drawing/2014/main" val="20000"/>
                    </a:ext>
                  </a:extLst>
                </a:gridCol>
                <a:gridCol w="2606040">
                  <a:extLst>
                    <a:ext uri="{9D8B030D-6E8A-4147-A177-3AD203B41FA5}">
                      <a16:colId xmlns:a16="http://schemas.microsoft.com/office/drawing/2014/main" val="20001"/>
                    </a:ext>
                  </a:extLst>
                </a:gridCol>
                <a:gridCol w="2880360">
                  <a:extLst>
                    <a:ext uri="{9D8B030D-6E8A-4147-A177-3AD203B41FA5}">
                      <a16:colId xmlns:a16="http://schemas.microsoft.com/office/drawing/2014/main" val="20002"/>
                    </a:ext>
                  </a:extLst>
                </a:gridCol>
                <a:gridCol w="3685032">
                  <a:extLst>
                    <a:ext uri="{9D8B030D-6E8A-4147-A177-3AD203B41FA5}">
                      <a16:colId xmlns:a16="http://schemas.microsoft.com/office/drawing/2014/main" val="20003"/>
                    </a:ext>
                  </a:extLst>
                </a:gridCol>
              </a:tblGrid>
              <a:tr h="237744">
                <a:tc>
                  <a:txBody>
                    <a:bodyPr/>
                    <a:lstStyle/>
                    <a:p>
                      <a:pPr marL="0" indent="0" algn="l">
                        <a:buNone/>
                      </a:pPr>
                      <a:r>
                        <a:rPr lang="en-US" sz="850" b="1" dirty="0">
                          <a:solidFill>
                            <a:srgbClr val="FFFFFF"/>
                          </a:solidFill>
                          <a:latin typeface="Calibri" pitchFamily="34" charset="0"/>
                          <a:ea typeface="Calibri" pitchFamily="34" charset="-122"/>
                          <a:cs typeface="Calibri" pitchFamily="34" charset="-120"/>
                        </a:rPr>
                        <a:t>Point of comparison</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850" b="1" dirty="0">
                          <a:solidFill>
                            <a:srgbClr val="FFFFFF"/>
                          </a:solidFill>
                          <a:latin typeface="Calibri" pitchFamily="34" charset="0"/>
                          <a:ea typeface="Calibri" pitchFamily="34" charset="-122"/>
                          <a:cs typeface="Calibri" pitchFamily="34" charset="-120"/>
                        </a:rPr>
                        <a:t>Differential</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850" b="1" dirty="0">
                          <a:solidFill>
                            <a:srgbClr val="FFFFFF"/>
                          </a:solidFill>
                          <a:latin typeface="Calibri" pitchFamily="34" charset="0"/>
                          <a:ea typeface="Calibri" pitchFamily="34" charset="-122"/>
                          <a:cs typeface="Calibri" pitchFamily="34" charset="-120"/>
                        </a:rPr>
                        <a:t>Rate-zonal</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850" b="1" dirty="0">
                          <a:solidFill>
                            <a:srgbClr val="FFFFFF"/>
                          </a:solidFill>
                          <a:latin typeface="Calibri" pitchFamily="34" charset="0"/>
                          <a:ea typeface="Calibri" pitchFamily="34" charset="-122"/>
                          <a:cs typeface="Calibri" pitchFamily="34" charset="-120"/>
                        </a:rPr>
                        <a:t>Isopycnic</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extLst>
                  <a:ext uri="{0D108BD9-81ED-4DB2-BD59-A6C34878D82A}">
                    <a16:rowId xmlns:a16="http://schemas.microsoft.com/office/drawing/2014/main" val="10000"/>
                  </a:ext>
                </a:extLst>
              </a:tr>
              <a:tr h="237744">
                <a:tc>
                  <a:txBody>
                    <a:bodyPr/>
                    <a:lstStyle/>
                    <a:p>
                      <a:pPr marL="0" indent="0">
                        <a:buNone/>
                      </a:pPr>
                      <a:r>
                        <a:rPr lang="en-US" sz="850" b="1" dirty="0">
                          <a:solidFill>
                            <a:srgbClr val="073B39"/>
                          </a:solidFill>
                          <a:latin typeface="Calibri" pitchFamily="34" charset="0"/>
                          <a:ea typeface="Calibri" pitchFamily="34" charset="-122"/>
                          <a:cs typeface="Calibri" pitchFamily="34" charset="-120"/>
                        </a:rPr>
                        <a:t>Basis of separation</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Sedimentation rate in a uniform medium (mainly size)</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Sedimentation coefficient s (size, mass, shape)</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Buoyant density of the particle</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37744">
                <a:tc>
                  <a:txBody>
                    <a:bodyPr/>
                    <a:lstStyle/>
                    <a:p>
                      <a:pPr marL="0" indent="0">
                        <a:buNone/>
                      </a:pPr>
                      <a:r>
                        <a:rPr lang="en-US" sz="850" b="1" dirty="0">
                          <a:solidFill>
                            <a:srgbClr val="073B39"/>
                          </a:solidFill>
                          <a:latin typeface="Calibri" pitchFamily="34" charset="0"/>
                          <a:ea typeface="Calibri" pitchFamily="34" charset="-122"/>
                          <a:cs typeface="Calibri" pitchFamily="34" charset="-120"/>
                        </a:rPr>
                        <a:t>Medium</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Uniform buffer, no gradient</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Shallow gradient, less dense than every particle</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Steep gradient spanning the particle densities</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2"/>
                  </a:ext>
                </a:extLst>
              </a:tr>
              <a:tr h="237744">
                <a:tc>
                  <a:txBody>
                    <a:bodyPr/>
                    <a:lstStyle/>
                    <a:p>
                      <a:pPr marL="0" indent="0">
                        <a:buNone/>
                      </a:pPr>
                      <a:r>
                        <a:rPr lang="en-US" sz="850" b="1" dirty="0">
                          <a:solidFill>
                            <a:srgbClr val="073B39"/>
                          </a:solidFill>
                          <a:latin typeface="Calibri" pitchFamily="34" charset="0"/>
                          <a:ea typeface="Calibri" pitchFamily="34" charset="-122"/>
                          <a:cs typeface="Calibri" pitchFamily="34" charset="-120"/>
                        </a:rPr>
                        <a:t>Sample application</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Mixed throughout the tube</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Thin layer on top of the gradient</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On top, at the bottom, or mixed throughout</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37744">
                <a:tc>
                  <a:txBody>
                    <a:bodyPr/>
                    <a:lstStyle/>
                    <a:p>
                      <a:pPr marL="0" indent="0">
                        <a:buNone/>
                      </a:pPr>
                      <a:r>
                        <a:rPr lang="en-US" sz="850" b="1" dirty="0">
                          <a:solidFill>
                            <a:srgbClr val="073B39"/>
                          </a:solidFill>
                          <a:latin typeface="Calibri" pitchFamily="34" charset="0"/>
                          <a:ea typeface="Calibri" pitchFamily="34" charset="-122"/>
                          <a:cs typeface="Calibri" pitchFamily="34" charset="-120"/>
                        </a:rPr>
                        <a:t>Equilibrium reached?</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No — pelleting continues</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No — must stop the run at the right moment</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Yes — self-limiting and time-independent once banded</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4"/>
                  </a:ext>
                </a:extLst>
              </a:tr>
              <a:tr h="237744">
                <a:tc>
                  <a:txBody>
                    <a:bodyPr/>
                    <a:lstStyle/>
                    <a:p>
                      <a:pPr marL="0" indent="0">
                        <a:buNone/>
                      </a:pPr>
                      <a:r>
                        <a:rPr lang="en-US" sz="850" b="1" dirty="0">
                          <a:solidFill>
                            <a:srgbClr val="073B39"/>
                          </a:solidFill>
                          <a:latin typeface="Calibri" pitchFamily="34" charset="0"/>
                          <a:ea typeface="Calibri" pitchFamily="34" charset="-122"/>
                          <a:cs typeface="Calibri" pitchFamily="34" charset="-120"/>
                        </a:rPr>
                        <a:t>Product</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Pellet + supernatant</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Discrete zones suspended in the gradient</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Sharp bands at their isopycnic positions</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37744">
                <a:tc>
                  <a:txBody>
                    <a:bodyPr/>
                    <a:lstStyle/>
                    <a:p>
                      <a:pPr marL="0" indent="0">
                        <a:buNone/>
                      </a:pPr>
                      <a:r>
                        <a:rPr lang="en-US" sz="850" b="1" dirty="0">
                          <a:solidFill>
                            <a:srgbClr val="073B39"/>
                          </a:solidFill>
                          <a:latin typeface="Calibri" pitchFamily="34" charset="0"/>
                          <a:ea typeface="Calibri" pitchFamily="34" charset="-122"/>
                          <a:cs typeface="Calibri" pitchFamily="34" charset="-120"/>
                        </a:rPr>
                        <a:t>Typical media</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Sucrose 5–20 %, glycerol, iodixanol</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CsCl 1.55–1.80 g/cm³, Percoll, iodixanol, sucrose, KBr</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6"/>
                  </a:ext>
                </a:extLst>
              </a:tr>
              <a:tr h="237744">
                <a:tc>
                  <a:txBody>
                    <a:bodyPr/>
                    <a:lstStyle/>
                    <a:p>
                      <a:pPr marL="0" indent="0">
                        <a:buNone/>
                      </a:pPr>
                      <a:r>
                        <a:rPr lang="en-US" sz="850" b="1" dirty="0">
                          <a:solidFill>
                            <a:srgbClr val="073B39"/>
                          </a:solidFill>
                          <a:latin typeface="Calibri" pitchFamily="34" charset="0"/>
                          <a:ea typeface="Calibri" pitchFamily="34" charset="-122"/>
                          <a:cs typeface="Calibri" pitchFamily="34" charset="-120"/>
                        </a:rPr>
                        <a:t>Resolution</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Low — cross-contaminated pellets</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High for particles of similar density but different size</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Highest resolution by density; insensitive to particle size</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37744">
                <a:tc>
                  <a:txBody>
                    <a:bodyPr/>
                    <a:lstStyle/>
                    <a:p>
                      <a:pPr marL="0" indent="0">
                        <a:buNone/>
                      </a:pPr>
                      <a:r>
                        <a:rPr lang="en-US" sz="850" b="1" dirty="0">
                          <a:solidFill>
                            <a:srgbClr val="073B39"/>
                          </a:solidFill>
                          <a:latin typeface="Calibri" pitchFamily="34" charset="0"/>
                          <a:ea typeface="Calibri" pitchFamily="34" charset="-122"/>
                          <a:cs typeface="Calibri" pitchFamily="34" charset="-120"/>
                        </a:rPr>
                        <a:t>Classic applications</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Subcellular fractionation of tissue homogenates</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Polysome profiling, separating 30S/50S/70S ribosomes, rRNA and mRNA, protein complexes</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Supercoiled plasmid vs genomic DNA in CsCl–EtBr; ¹⁵N/¹⁴N DNA in the Meselson–Stahl experiment; full vs empty AAV capsids; lymphocytes on Ficoll-Paque</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73B39"/>
        </a:solidFill>
        <a:effectLst/>
      </p:bgPr>
    </p:bg>
    <p:spTree>
      <p:nvGrpSpPr>
        <p:cNvPr id="1" name=""/>
        <p:cNvGrpSpPr/>
        <p:nvPr/>
      </p:nvGrpSpPr>
      <p:grpSpPr>
        <a:xfrm>
          <a:off x="0" y="0"/>
          <a:ext cx="0" cy="0"/>
          <a:chOff x="0" y="0"/>
          <a:chExt cx="0" cy="0"/>
        </a:xfrm>
      </p:grpSpPr>
      <p:sp>
        <p:nvSpPr>
          <p:cNvPr id="2" name="Text 0"/>
          <p:cNvSpPr txBox="1"/>
          <p:nvPr/>
        </p:nvSpPr>
        <p:spPr>
          <a:xfrm>
            <a:off x="685800" y="960120"/>
            <a:ext cx="2011680" cy="1371600"/>
          </a:xfrm>
          <a:prstGeom prst="rect">
            <a:avLst/>
          </a:prstGeom>
          <a:noFill/>
          <a:ln/>
        </p:spPr>
        <p:txBody>
          <a:bodyPr wrap="square" lIns="0" tIns="0" rIns="0" bIns="0" rtlCol="0" anchor="ctr"/>
          <a:lstStyle/>
          <a:p>
            <a:pPr marL="0" indent="0">
              <a:buNone/>
            </a:pPr>
            <a:r>
              <a:rPr lang="en-US" sz="8400" b="1" dirty="0">
                <a:solidFill>
                  <a:srgbClr val="00A896"/>
                </a:solidFill>
                <a:latin typeface="Cambria" pitchFamily="34" charset="0"/>
                <a:ea typeface="Cambria" pitchFamily="34" charset="-122"/>
                <a:cs typeface="Cambria" pitchFamily="34" charset="-120"/>
              </a:rPr>
              <a:t>04</a:t>
            </a:r>
            <a:endParaRPr lang="en-US" sz="8400" dirty="0"/>
          </a:p>
        </p:txBody>
      </p:sp>
      <p:sp>
        <p:nvSpPr>
          <p:cNvPr id="3" name="Text 1"/>
          <p:cNvSpPr txBox="1"/>
          <p:nvPr/>
        </p:nvSpPr>
        <p:spPr>
          <a:xfrm>
            <a:off x="685800" y="2423160"/>
            <a:ext cx="5852160" cy="1371600"/>
          </a:xfrm>
          <a:prstGeom prst="rect">
            <a:avLst/>
          </a:prstGeom>
          <a:noFill/>
          <a:ln/>
        </p:spPr>
        <p:txBody>
          <a:bodyPr wrap="square" lIns="0" tIns="0" rIns="0" bIns="0" rtlCol="0" anchor="t"/>
          <a:lstStyle/>
          <a:p>
            <a:pPr marL="0" indent="0">
              <a:lnSpc>
                <a:spcPct val="105000"/>
              </a:lnSpc>
              <a:buNone/>
            </a:pPr>
            <a:r>
              <a:rPr lang="en-US" sz="3600" b="1" dirty="0">
                <a:solidFill>
                  <a:srgbClr val="FFFFFF"/>
                </a:solidFill>
                <a:latin typeface="Cambria" pitchFamily="34" charset="0"/>
                <a:ea typeface="Cambria" pitchFamily="34" charset="-122"/>
                <a:cs typeface="Cambria" pitchFamily="34" charset="-120"/>
              </a:rPr>
              <a:t>Radioisotope</a:t>
            </a:r>
            <a:endParaRPr lang="en-US" sz="3600" dirty="0"/>
          </a:p>
          <a:p>
            <a:pPr marL="0" indent="0">
              <a:lnSpc>
                <a:spcPct val="105000"/>
              </a:lnSpc>
              <a:buNone/>
            </a:pPr>
            <a:r>
              <a:rPr lang="en-US" sz="3600" b="1" dirty="0">
                <a:solidFill>
                  <a:srgbClr val="FFFFFF"/>
                </a:solidFill>
                <a:latin typeface="Cambria" pitchFamily="34" charset="0"/>
                <a:ea typeface="Cambria" pitchFamily="34" charset="-122"/>
                <a:cs typeface="Cambria" pitchFamily="34" charset="-120"/>
              </a:rPr>
              <a:t>Tracer Techniques</a:t>
            </a:r>
            <a:endParaRPr lang="en-US" sz="3600" dirty="0"/>
          </a:p>
        </p:txBody>
      </p:sp>
      <p:sp>
        <p:nvSpPr>
          <p:cNvPr id="4" name="Text 2"/>
          <p:cNvSpPr txBox="1"/>
          <p:nvPr/>
        </p:nvSpPr>
        <p:spPr>
          <a:xfrm>
            <a:off x="713232" y="3977640"/>
            <a:ext cx="5669280" cy="1005840"/>
          </a:xfrm>
          <a:prstGeom prst="rect">
            <a:avLst/>
          </a:prstGeom>
          <a:noFill/>
          <a:ln/>
        </p:spPr>
        <p:txBody>
          <a:bodyPr wrap="square" lIns="0" tIns="0" rIns="0" bIns="0" rtlCol="0" anchor="t"/>
          <a:lstStyle/>
          <a:p>
            <a:pPr marL="0" indent="0">
              <a:buNone/>
            </a:pPr>
            <a:r>
              <a:rPr lang="en-US" sz="1300" dirty="0">
                <a:solidFill>
                  <a:srgbClr val="DCEFEA"/>
                </a:solidFill>
                <a:latin typeface="Calibri" pitchFamily="34" charset="0"/>
                <a:ea typeface="Calibri" pitchFamily="34" charset="-122"/>
                <a:cs typeface="Calibri" pitchFamily="34" charset="-120"/>
              </a:rPr>
              <a:t>A radiolabelled molecule is chemically identical to its unlabelled counterpart, so it follows exactly the same biological path — but can be detected at concentrations far too low to perturb the system.</a:t>
            </a:r>
            <a:endParaRPr lang="en-US" sz="1300" dirty="0"/>
          </a:p>
        </p:txBody>
      </p:sp>
      <p:sp>
        <p:nvSpPr>
          <p:cNvPr id="5" name="Shape 3"/>
          <p:cNvSpPr/>
          <p:nvPr/>
        </p:nvSpPr>
        <p:spPr>
          <a:xfrm>
            <a:off x="7040880" y="1636776"/>
            <a:ext cx="292608" cy="292608"/>
          </a:xfrm>
          <a:prstGeom prst="ellipse">
            <a:avLst/>
          </a:prstGeom>
          <a:solidFill>
            <a:srgbClr val="00A896"/>
          </a:solidFill>
          <a:ln w="6350">
            <a:solidFill>
              <a:srgbClr val="00A896"/>
            </a:solidFill>
            <a:prstDash val="solid"/>
          </a:ln>
        </p:spPr>
      </p:sp>
      <p:sp>
        <p:nvSpPr>
          <p:cNvPr id="6" name="Text 4"/>
          <p:cNvSpPr txBox="1"/>
          <p:nvPr/>
        </p:nvSpPr>
        <p:spPr>
          <a:xfrm>
            <a:off x="7040880" y="1636776"/>
            <a:ext cx="292608" cy="292608"/>
          </a:xfrm>
          <a:prstGeom prst="rect">
            <a:avLst/>
          </a:prstGeom>
          <a:noFill/>
          <a:ln/>
        </p:spPr>
        <p:txBody>
          <a:bodyPr wrap="square" lIns="0" tIns="0" rIns="0" bIns="0" rtlCol="0" anchor="ctr"/>
          <a:lstStyle/>
          <a:p>
            <a:pPr marL="0" indent="0" algn="ctr">
              <a:buNone/>
            </a:pPr>
            <a:r>
              <a:rPr lang="en-US" sz="1100" b="1" dirty="0">
                <a:solidFill>
                  <a:srgbClr val="073B39"/>
                </a:solidFill>
                <a:latin typeface="Calibri" pitchFamily="34" charset="0"/>
                <a:ea typeface="Calibri" pitchFamily="34" charset="-122"/>
                <a:cs typeface="Calibri" pitchFamily="34" charset="-120"/>
              </a:rPr>
              <a:t>1</a:t>
            </a:r>
            <a:endParaRPr lang="en-US" sz="1100" dirty="0"/>
          </a:p>
        </p:txBody>
      </p:sp>
      <p:sp>
        <p:nvSpPr>
          <p:cNvPr id="7" name="Text 5"/>
          <p:cNvSpPr txBox="1"/>
          <p:nvPr/>
        </p:nvSpPr>
        <p:spPr>
          <a:xfrm>
            <a:off x="7479792" y="1600200"/>
            <a:ext cx="4041648" cy="658368"/>
          </a:xfrm>
          <a:prstGeom prst="rect">
            <a:avLst/>
          </a:prstGeom>
          <a:noFill/>
          <a:ln/>
        </p:spPr>
        <p:txBody>
          <a:bodyPr wrap="square" lIns="0" tIns="0" rIns="0" bIns="0" rtlCol="0" anchor="ctr"/>
          <a:lstStyle/>
          <a:p>
            <a:pPr marL="0" indent="0">
              <a:buNone/>
            </a:pPr>
            <a:r>
              <a:rPr lang="en-US" sz="1250" dirty="0">
                <a:solidFill>
                  <a:srgbClr val="FFFFFF"/>
                </a:solidFill>
                <a:latin typeface="Calibri" pitchFamily="34" charset="0"/>
                <a:ea typeface="Calibri" pitchFamily="34" charset="-122"/>
                <a:cs typeface="Calibri" pitchFamily="34" charset="-120"/>
              </a:rPr>
              <a:t>The tracer principle, decay, units and specific activity</a:t>
            </a:r>
            <a:endParaRPr lang="en-US" sz="1250" dirty="0"/>
          </a:p>
        </p:txBody>
      </p:sp>
      <p:sp>
        <p:nvSpPr>
          <p:cNvPr id="8" name="Shape 6"/>
          <p:cNvSpPr/>
          <p:nvPr/>
        </p:nvSpPr>
        <p:spPr>
          <a:xfrm>
            <a:off x="7040880" y="2386584"/>
            <a:ext cx="292608" cy="292608"/>
          </a:xfrm>
          <a:prstGeom prst="ellipse">
            <a:avLst/>
          </a:prstGeom>
          <a:solidFill>
            <a:srgbClr val="00A896"/>
          </a:solidFill>
          <a:ln w="6350">
            <a:solidFill>
              <a:srgbClr val="00A896"/>
            </a:solidFill>
            <a:prstDash val="solid"/>
          </a:ln>
        </p:spPr>
      </p:sp>
      <p:sp>
        <p:nvSpPr>
          <p:cNvPr id="9" name="Text 7"/>
          <p:cNvSpPr txBox="1"/>
          <p:nvPr/>
        </p:nvSpPr>
        <p:spPr>
          <a:xfrm>
            <a:off x="7040880" y="2386584"/>
            <a:ext cx="292608" cy="292608"/>
          </a:xfrm>
          <a:prstGeom prst="rect">
            <a:avLst/>
          </a:prstGeom>
          <a:noFill/>
          <a:ln/>
        </p:spPr>
        <p:txBody>
          <a:bodyPr wrap="square" lIns="0" tIns="0" rIns="0" bIns="0" rtlCol="0" anchor="ctr"/>
          <a:lstStyle/>
          <a:p>
            <a:pPr marL="0" indent="0" algn="ctr">
              <a:buNone/>
            </a:pPr>
            <a:r>
              <a:rPr lang="en-US" sz="1100" b="1" dirty="0">
                <a:solidFill>
                  <a:srgbClr val="073B39"/>
                </a:solidFill>
                <a:latin typeface="Calibri" pitchFamily="34" charset="0"/>
                <a:ea typeface="Calibri" pitchFamily="34" charset="-122"/>
                <a:cs typeface="Calibri" pitchFamily="34" charset="-120"/>
              </a:rPr>
              <a:t>2</a:t>
            </a:r>
            <a:endParaRPr lang="en-US" sz="1100" dirty="0"/>
          </a:p>
        </p:txBody>
      </p:sp>
      <p:sp>
        <p:nvSpPr>
          <p:cNvPr id="10" name="Text 8"/>
          <p:cNvSpPr txBox="1"/>
          <p:nvPr/>
        </p:nvSpPr>
        <p:spPr>
          <a:xfrm>
            <a:off x="7479792" y="2350008"/>
            <a:ext cx="4041648" cy="658368"/>
          </a:xfrm>
          <a:prstGeom prst="rect">
            <a:avLst/>
          </a:prstGeom>
          <a:noFill/>
          <a:ln/>
        </p:spPr>
        <p:txBody>
          <a:bodyPr wrap="square" lIns="0" tIns="0" rIns="0" bIns="0" rtlCol="0" anchor="ctr"/>
          <a:lstStyle/>
          <a:p>
            <a:pPr marL="0" indent="0">
              <a:buNone/>
            </a:pPr>
            <a:r>
              <a:rPr lang="en-US" sz="1250" dirty="0">
                <a:solidFill>
                  <a:srgbClr val="FFFFFF"/>
                </a:solidFill>
                <a:latin typeface="Calibri" pitchFamily="34" charset="0"/>
                <a:ea typeface="Calibri" pitchFamily="34" charset="-122"/>
                <a:cs typeface="Calibri" pitchFamily="34" charset="-120"/>
              </a:rPr>
              <a:t>The isotopes actually used in biology and what each is used for</a:t>
            </a:r>
            <a:endParaRPr lang="en-US" sz="1250" dirty="0"/>
          </a:p>
        </p:txBody>
      </p:sp>
      <p:sp>
        <p:nvSpPr>
          <p:cNvPr id="11" name="Shape 9"/>
          <p:cNvSpPr/>
          <p:nvPr/>
        </p:nvSpPr>
        <p:spPr>
          <a:xfrm>
            <a:off x="7040880" y="3136392"/>
            <a:ext cx="292608" cy="292608"/>
          </a:xfrm>
          <a:prstGeom prst="ellipse">
            <a:avLst/>
          </a:prstGeom>
          <a:solidFill>
            <a:srgbClr val="00A896"/>
          </a:solidFill>
          <a:ln w="6350">
            <a:solidFill>
              <a:srgbClr val="00A896"/>
            </a:solidFill>
            <a:prstDash val="solid"/>
          </a:ln>
        </p:spPr>
      </p:sp>
      <p:sp>
        <p:nvSpPr>
          <p:cNvPr id="12" name="Text 10"/>
          <p:cNvSpPr txBox="1"/>
          <p:nvPr/>
        </p:nvSpPr>
        <p:spPr>
          <a:xfrm>
            <a:off x="7040880" y="3136392"/>
            <a:ext cx="292608" cy="292608"/>
          </a:xfrm>
          <a:prstGeom prst="rect">
            <a:avLst/>
          </a:prstGeom>
          <a:noFill/>
          <a:ln/>
        </p:spPr>
        <p:txBody>
          <a:bodyPr wrap="square" lIns="0" tIns="0" rIns="0" bIns="0" rtlCol="0" anchor="ctr"/>
          <a:lstStyle/>
          <a:p>
            <a:pPr marL="0" indent="0" algn="ctr">
              <a:buNone/>
            </a:pPr>
            <a:r>
              <a:rPr lang="en-US" sz="1100" b="1" dirty="0">
                <a:solidFill>
                  <a:srgbClr val="073B39"/>
                </a:solidFill>
                <a:latin typeface="Calibri" pitchFamily="34" charset="0"/>
                <a:ea typeface="Calibri" pitchFamily="34" charset="-122"/>
                <a:cs typeface="Calibri" pitchFamily="34" charset="-120"/>
              </a:rPr>
              <a:t>3</a:t>
            </a:r>
            <a:endParaRPr lang="en-US" sz="1100" dirty="0"/>
          </a:p>
        </p:txBody>
      </p:sp>
      <p:sp>
        <p:nvSpPr>
          <p:cNvPr id="13" name="Text 11"/>
          <p:cNvSpPr txBox="1"/>
          <p:nvPr/>
        </p:nvSpPr>
        <p:spPr>
          <a:xfrm>
            <a:off x="7479792" y="3099816"/>
            <a:ext cx="4041648" cy="658368"/>
          </a:xfrm>
          <a:prstGeom prst="rect">
            <a:avLst/>
          </a:prstGeom>
          <a:noFill/>
          <a:ln/>
        </p:spPr>
        <p:txBody>
          <a:bodyPr wrap="square" lIns="0" tIns="0" rIns="0" bIns="0" rtlCol="0" anchor="ctr"/>
          <a:lstStyle/>
          <a:p>
            <a:pPr marL="0" indent="0">
              <a:buNone/>
            </a:pPr>
            <a:r>
              <a:rPr lang="en-US" sz="1250" dirty="0">
                <a:solidFill>
                  <a:srgbClr val="FFFFFF"/>
                </a:solidFill>
                <a:latin typeface="Calibri" pitchFamily="34" charset="0"/>
                <a:ea typeface="Calibri" pitchFamily="34" charset="-122"/>
                <a:cs typeface="Calibri" pitchFamily="34" charset="-120"/>
              </a:rPr>
              <a:t>Detection — Geiger–Müller, scintillation counting, autoradiography, phosphorimaging</a:t>
            </a:r>
            <a:endParaRPr lang="en-US" sz="1250" dirty="0"/>
          </a:p>
        </p:txBody>
      </p:sp>
      <p:sp>
        <p:nvSpPr>
          <p:cNvPr id="14" name="Shape 12"/>
          <p:cNvSpPr/>
          <p:nvPr/>
        </p:nvSpPr>
        <p:spPr>
          <a:xfrm>
            <a:off x="7040880" y="3886200"/>
            <a:ext cx="292608" cy="292608"/>
          </a:xfrm>
          <a:prstGeom prst="ellipse">
            <a:avLst/>
          </a:prstGeom>
          <a:solidFill>
            <a:srgbClr val="00A896"/>
          </a:solidFill>
          <a:ln w="6350">
            <a:solidFill>
              <a:srgbClr val="00A896"/>
            </a:solidFill>
            <a:prstDash val="solid"/>
          </a:ln>
        </p:spPr>
      </p:sp>
      <p:sp>
        <p:nvSpPr>
          <p:cNvPr id="15" name="Text 13"/>
          <p:cNvSpPr txBox="1"/>
          <p:nvPr/>
        </p:nvSpPr>
        <p:spPr>
          <a:xfrm>
            <a:off x="7040880" y="3886200"/>
            <a:ext cx="292608" cy="292608"/>
          </a:xfrm>
          <a:prstGeom prst="rect">
            <a:avLst/>
          </a:prstGeom>
          <a:noFill/>
          <a:ln/>
        </p:spPr>
        <p:txBody>
          <a:bodyPr wrap="square" lIns="0" tIns="0" rIns="0" bIns="0" rtlCol="0" anchor="ctr"/>
          <a:lstStyle/>
          <a:p>
            <a:pPr marL="0" indent="0" algn="ctr">
              <a:buNone/>
            </a:pPr>
            <a:r>
              <a:rPr lang="en-US" sz="1100" b="1" dirty="0">
                <a:solidFill>
                  <a:srgbClr val="073B39"/>
                </a:solidFill>
                <a:latin typeface="Calibri" pitchFamily="34" charset="0"/>
                <a:ea typeface="Calibri" pitchFamily="34" charset="-122"/>
                <a:cs typeface="Calibri" pitchFamily="34" charset="-120"/>
              </a:rPr>
              <a:t>4</a:t>
            </a:r>
            <a:endParaRPr lang="en-US" sz="1100" dirty="0"/>
          </a:p>
        </p:txBody>
      </p:sp>
      <p:sp>
        <p:nvSpPr>
          <p:cNvPr id="16" name="Text 14"/>
          <p:cNvSpPr txBox="1"/>
          <p:nvPr/>
        </p:nvSpPr>
        <p:spPr>
          <a:xfrm>
            <a:off x="7479792" y="3849624"/>
            <a:ext cx="4041648" cy="658368"/>
          </a:xfrm>
          <a:prstGeom prst="rect">
            <a:avLst/>
          </a:prstGeom>
          <a:noFill/>
          <a:ln/>
        </p:spPr>
        <p:txBody>
          <a:bodyPr wrap="square" lIns="0" tIns="0" rIns="0" bIns="0" rtlCol="0" anchor="ctr"/>
          <a:lstStyle/>
          <a:p>
            <a:pPr marL="0" indent="0">
              <a:buNone/>
            </a:pPr>
            <a:r>
              <a:rPr lang="en-US" sz="1250" dirty="0">
                <a:solidFill>
                  <a:srgbClr val="FFFFFF"/>
                </a:solidFill>
                <a:latin typeface="Calibri" pitchFamily="34" charset="0"/>
                <a:ea typeface="Calibri" pitchFamily="34" charset="-122"/>
                <a:cs typeface="Calibri" pitchFamily="34" charset="-120"/>
              </a:rPr>
              <a:t>Landmark experiments and routine applications</a:t>
            </a:r>
            <a:endParaRPr lang="en-US" sz="1250" dirty="0"/>
          </a:p>
        </p:txBody>
      </p:sp>
      <p:sp>
        <p:nvSpPr>
          <p:cNvPr id="17" name="Shape 15"/>
          <p:cNvSpPr/>
          <p:nvPr/>
        </p:nvSpPr>
        <p:spPr>
          <a:xfrm>
            <a:off x="7040880" y="4636008"/>
            <a:ext cx="292608" cy="292608"/>
          </a:xfrm>
          <a:prstGeom prst="ellipse">
            <a:avLst/>
          </a:prstGeom>
          <a:solidFill>
            <a:srgbClr val="00A896"/>
          </a:solidFill>
          <a:ln w="6350">
            <a:solidFill>
              <a:srgbClr val="00A896"/>
            </a:solidFill>
            <a:prstDash val="solid"/>
          </a:ln>
        </p:spPr>
      </p:sp>
      <p:sp>
        <p:nvSpPr>
          <p:cNvPr id="18" name="Text 16"/>
          <p:cNvSpPr txBox="1"/>
          <p:nvPr/>
        </p:nvSpPr>
        <p:spPr>
          <a:xfrm>
            <a:off x="7040880" y="4636008"/>
            <a:ext cx="292608" cy="292608"/>
          </a:xfrm>
          <a:prstGeom prst="rect">
            <a:avLst/>
          </a:prstGeom>
          <a:noFill/>
          <a:ln/>
        </p:spPr>
        <p:txBody>
          <a:bodyPr wrap="square" lIns="0" tIns="0" rIns="0" bIns="0" rtlCol="0" anchor="ctr"/>
          <a:lstStyle/>
          <a:p>
            <a:pPr marL="0" indent="0" algn="ctr">
              <a:buNone/>
            </a:pPr>
            <a:r>
              <a:rPr lang="en-US" sz="1100" b="1" dirty="0">
                <a:solidFill>
                  <a:srgbClr val="073B39"/>
                </a:solidFill>
                <a:latin typeface="Calibri" pitchFamily="34" charset="0"/>
                <a:ea typeface="Calibri" pitchFamily="34" charset="-122"/>
                <a:cs typeface="Calibri" pitchFamily="34" charset="-120"/>
              </a:rPr>
              <a:t>5</a:t>
            </a:r>
            <a:endParaRPr lang="en-US" sz="1100" dirty="0"/>
          </a:p>
        </p:txBody>
      </p:sp>
      <p:sp>
        <p:nvSpPr>
          <p:cNvPr id="19" name="Text 17"/>
          <p:cNvSpPr txBox="1"/>
          <p:nvPr/>
        </p:nvSpPr>
        <p:spPr>
          <a:xfrm>
            <a:off x="7479792" y="4599432"/>
            <a:ext cx="4041648" cy="658368"/>
          </a:xfrm>
          <a:prstGeom prst="rect">
            <a:avLst/>
          </a:prstGeom>
          <a:noFill/>
          <a:ln/>
        </p:spPr>
        <p:txBody>
          <a:bodyPr wrap="square" lIns="0" tIns="0" rIns="0" bIns="0" rtlCol="0" anchor="ctr"/>
          <a:lstStyle/>
          <a:p>
            <a:pPr marL="0" indent="0">
              <a:buNone/>
            </a:pPr>
            <a:r>
              <a:rPr lang="en-US" sz="1250" dirty="0">
                <a:solidFill>
                  <a:srgbClr val="FFFFFF"/>
                </a:solidFill>
                <a:latin typeface="Calibri" pitchFamily="34" charset="0"/>
                <a:ea typeface="Calibri" pitchFamily="34" charset="-122"/>
                <a:cs typeface="Calibri" pitchFamily="34" charset="-120"/>
              </a:rPr>
              <a:t>Radiation safety and non-radioactive alternatives</a:t>
            </a:r>
            <a:endParaRPr lang="en-US" sz="12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11091672" cy="237744"/>
          </a:xfrm>
          <a:prstGeom prst="rect">
            <a:avLst/>
          </a:prstGeom>
          <a:noFill/>
          <a:ln/>
        </p:spPr>
        <p:txBody>
          <a:bodyPr wrap="square" lIns="0" tIns="0" rIns="0" bIns="0" rtlCol="0" anchor="ctr"/>
          <a:lstStyle/>
          <a:p>
            <a:pPr marL="0" indent="0">
              <a:buNone/>
            </a:pPr>
            <a:r>
              <a:rPr lang="en-US" sz="1050" b="1" kern="0" spc="200" dirty="0">
                <a:solidFill>
                  <a:srgbClr val="0A6E76"/>
                </a:solidFill>
                <a:latin typeface="Calibri" pitchFamily="34" charset="0"/>
                <a:ea typeface="Calibri" pitchFamily="34" charset="-122"/>
                <a:cs typeface="Calibri" pitchFamily="34" charset="-120"/>
              </a:rPr>
              <a:t>MODULE 04 · PRINCIPLES</a:t>
            </a:r>
            <a:endParaRPr lang="en-US" sz="1050" dirty="0"/>
          </a:p>
        </p:txBody>
      </p:sp>
      <p:sp>
        <p:nvSpPr>
          <p:cNvPr id="3" name="Text 1"/>
          <p:cNvSpPr txBox="1"/>
          <p:nvPr/>
        </p:nvSpPr>
        <p:spPr>
          <a:xfrm>
            <a:off x="548640" y="512064"/>
            <a:ext cx="11091672" cy="475488"/>
          </a:xfrm>
          <a:prstGeom prst="rect">
            <a:avLst/>
          </a:prstGeom>
          <a:noFill/>
          <a:ln/>
        </p:spPr>
        <p:txBody>
          <a:bodyPr wrap="square" lIns="0" tIns="0" rIns="0" bIns="0" rtlCol="0" anchor="ctr"/>
          <a:lstStyle/>
          <a:p>
            <a:pPr marL="0" indent="0">
              <a:buNone/>
            </a:pPr>
            <a:r>
              <a:rPr lang="en-US" sz="2600" b="1" dirty="0">
                <a:solidFill>
                  <a:srgbClr val="11262B"/>
                </a:solidFill>
                <a:latin typeface="Cambria" pitchFamily="34" charset="0"/>
                <a:ea typeface="Cambria" pitchFamily="34" charset="-122"/>
                <a:cs typeface="Cambria" pitchFamily="34" charset="-120"/>
              </a:rPr>
              <a:t>The Tracer Principle, Decay and Units</a:t>
            </a:r>
            <a:endParaRPr lang="en-US" sz="2600" dirty="0"/>
          </a:p>
        </p:txBody>
      </p:sp>
      <p:sp>
        <p:nvSpPr>
          <p:cNvPr id="4" name="Text 2"/>
          <p:cNvSpPr txBox="1"/>
          <p:nvPr/>
        </p:nvSpPr>
        <p:spPr>
          <a:xfrm>
            <a:off x="548640" y="1060704"/>
            <a:ext cx="11091672" cy="384048"/>
          </a:xfrm>
          <a:prstGeom prst="rect">
            <a:avLst/>
          </a:prstGeom>
          <a:noFill/>
          <a:ln/>
        </p:spPr>
        <p:txBody>
          <a:bodyPr wrap="square" lIns="0" tIns="0" rIns="0" bIns="0" rtlCol="0" anchor="t"/>
          <a:lstStyle/>
          <a:p>
            <a:pPr marL="0" indent="0">
              <a:buNone/>
            </a:pPr>
            <a:r>
              <a:rPr lang="en-US" sz="1200" dirty="0">
                <a:solidFill>
                  <a:srgbClr val="35535A"/>
                </a:solidFill>
                <a:latin typeface="Calibri" pitchFamily="34" charset="0"/>
                <a:ea typeface="Calibri" pitchFamily="34" charset="-122"/>
                <a:cs typeface="Calibri" pitchFamily="34" charset="-120"/>
              </a:rPr>
              <a:t>Isotopes of an element share its chemistry but differ in neutron number. Substituting a radioactive isotope into a biomolecule therefore changes nothing biologically, yet makes that molecule individually traceable through any pathway, at picomolar concentrations that leave pool sizes undisturbed.</a:t>
            </a:r>
            <a:endParaRPr lang="en-US" sz="1200" dirty="0"/>
          </a:p>
        </p:txBody>
      </p:sp>
      <p:sp>
        <p:nvSpPr>
          <p:cNvPr id="5" name="Shape 3"/>
          <p:cNvSpPr/>
          <p:nvPr/>
        </p:nvSpPr>
        <p:spPr>
          <a:xfrm>
            <a:off x="548640" y="1517904"/>
            <a:ext cx="3657600" cy="1965960"/>
          </a:xfrm>
          <a:prstGeom prst="roundRect">
            <a:avLst>
              <a:gd name="adj" fmla="val 2791"/>
            </a:avLst>
          </a:prstGeom>
          <a:solidFill>
            <a:srgbClr val="DCEFEA"/>
          </a:solidFill>
          <a:ln w="9525">
            <a:solidFill>
              <a:srgbClr val="C3DBD7"/>
            </a:solidFill>
            <a:prstDash val="solid"/>
          </a:ln>
        </p:spPr>
      </p:sp>
      <p:sp>
        <p:nvSpPr>
          <p:cNvPr id="6" name="Text 4"/>
          <p:cNvSpPr txBox="1"/>
          <p:nvPr/>
        </p:nvSpPr>
        <p:spPr>
          <a:xfrm>
            <a:off x="713232" y="1636776"/>
            <a:ext cx="3328416"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Decay and its mathematics</a:t>
            </a:r>
            <a:endParaRPr lang="en-US" sz="1200" dirty="0"/>
          </a:p>
        </p:txBody>
      </p:sp>
      <p:sp>
        <p:nvSpPr>
          <p:cNvPr id="7" name="Text 5"/>
          <p:cNvSpPr txBox="1"/>
          <p:nvPr/>
        </p:nvSpPr>
        <p:spPr>
          <a:xfrm>
            <a:off x="713232" y="1920240"/>
            <a:ext cx="3328416" cy="1472184"/>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Modes: α (heavy, non-penetrating), β⁻ (electron), β⁺ (positron), γ (photon), and electron capture.</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Decay is first-order and random:  N = N₀ e^(−λt)</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Half-life:  t½ = 0.693 / λ  — a constant, unaffected by temperature, pressure or chemical state.</a:t>
            </a:r>
            <a:endParaRPr lang="en-US" sz="1050" dirty="0"/>
          </a:p>
        </p:txBody>
      </p:sp>
      <p:sp>
        <p:nvSpPr>
          <p:cNvPr id="8" name="Shape 6"/>
          <p:cNvSpPr/>
          <p:nvPr/>
        </p:nvSpPr>
        <p:spPr>
          <a:xfrm>
            <a:off x="4325112" y="1517904"/>
            <a:ext cx="3657600" cy="1965960"/>
          </a:xfrm>
          <a:prstGeom prst="roundRect">
            <a:avLst>
              <a:gd name="adj" fmla="val 2791"/>
            </a:avLst>
          </a:prstGeom>
          <a:solidFill>
            <a:srgbClr val="F2F8F7"/>
          </a:solidFill>
          <a:ln w="9525">
            <a:solidFill>
              <a:srgbClr val="C3DBD7"/>
            </a:solidFill>
            <a:prstDash val="solid"/>
          </a:ln>
        </p:spPr>
      </p:sp>
      <p:sp>
        <p:nvSpPr>
          <p:cNvPr id="9" name="Text 7"/>
          <p:cNvSpPr txBox="1"/>
          <p:nvPr/>
        </p:nvSpPr>
        <p:spPr>
          <a:xfrm>
            <a:off x="4489704" y="1636776"/>
            <a:ext cx="3328416"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Units of activity</a:t>
            </a:r>
            <a:endParaRPr lang="en-US" sz="1200" dirty="0"/>
          </a:p>
        </p:txBody>
      </p:sp>
      <p:sp>
        <p:nvSpPr>
          <p:cNvPr id="10" name="Text 8"/>
          <p:cNvSpPr txBox="1"/>
          <p:nvPr/>
        </p:nvSpPr>
        <p:spPr>
          <a:xfrm>
            <a:off x="4489704" y="1920240"/>
            <a:ext cx="3328416" cy="1472184"/>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Becquerel (Bq) — SI unit; 1 Bq = 1 disintegration per second.</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Curie (Ci) — 1 Ci = 3.7 × 10¹⁰ Bq (the activity of 1 g of ²²⁶Ra).</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Counts per minute (cpm) is what an instrument records; disintegrations per minute (dpm) is the true activity — cpm/dpm = counting efficiency.</a:t>
            </a:r>
            <a:endParaRPr lang="en-US" sz="1050" dirty="0"/>
          </a:p>
          <a:p>
            <a:pPr marL="342900" indent="-342900">
              <a:lnSpc>
                <a:spcPct val="102000"/>
              </a:lnSpc>
              <a:spcAft>
                <a:spcPts val="300"/>
              </a:spcAft>
              <a:buSzPct val="100000"/>
              <a:buChar char="•"/>
            </a:pPr>
            <a:r>
              <a:rPr lang="en-US" sz="1050" dirty="0">
                <a:solidFill>
                  <a:srgbClr val="11262B"/>
                </a:solidFill>
                <a:latin typeface="Calibri" pitchFamily="34" charset="0"/>
                <a:ea typeface="Calibri" pitchFamily="34" charset="-122"/>
                <a:cs typeface="Calibri" pitchFamily="34" charset="-120"/>
              </a:rPr>
              <a:t>Absorbed dose: gray (Gy); dose equivalent: sievert (Sv).</a:t>
            </a:r>
            <a:endParaRPr lang="en-US" sz="1050" dirty="0"/>
          </a:p>
        </p:txBody>
      </p:sp>
      <p:sp>
        <p:nvSpPr>
          <p:cNvPr id="11" name="Shape 9"/>
          <p:cNvSpPr/>
          <p:nvPr/>
        </p:nvSpPr>
        <p:spPr>
          <a:xfrm>
            <a:off x="8101584" y="1517904"/>
            <a:ext cx="3538728" cy="1965960"/>
          </a:xfrm>
          <a:prstGeom prst="roundRect">
            <a:avLst>
              <a:gd name="adj" fmla="val 2791"/>
            </a:avLst>
          </a:prstGeom>
          <a:solidFill>
            <a:srgbClr val="FBEEDD"/>
          </a:solidFill>
          <a:ln w="9525">
            <a:solidFill>
              <a:srgbClr val="E9CDA6"/>
            </a:solidFill>
            <a:prstDash val="solid"/>
          </a:ln>
        </p:spPr>
      </p:sp>
      <p:sp>
        <p:nvSpPr>
          <p:cNvPr id="12" name="Text 10"/>
          <p:cNvSpPr txBox="1"/>
          <p:nvPr/>
        </p:nvSpPr>
        <p:spPr>
          <a:xfrm>
            <a:off x="8266176" y="1636776"/>
            <a:ext cx="3209544" cy="237744"/>
          </a:xfrm>
          <a:prstGeom prst="rect">
            <a:avLst/>
          </a:prstGeom>
          <a:noFill/>
          <a:ln/>
        </p:spPr>
        <p:txBody>
          <a:bodyPr wrap="square" lIns="0" tIns="0" rIns="0" bIns="0" rtlCol="0" anchor="ctr"/>
          <a:lstStyle/>
          <a:p>
            <a:pPr marL="0" indent="0">
              <a:buNone/>
            </a:pPr>
            <a:r>
              <a:rPr lang="en-US" sz="1200" b="1" dirty="0">
                <a:solidFill>
                  <a:srgbClr val="C4761A"/>
                </a:solidFill>
                <a:latin typeface="Calibri" pitchFamily="34" charset="0"/>
                <a:ea typeface="Calibri" pitchFamily="34" charset="-122"/>
                <a:cs typeface="Calibri" pitchFamily="34" charset="-120"/>
              </a:rPr>
              <a:t>Specific activity — the key practical number</a:t>
            </a:r>
            <a:endParaRPr lang="en-US" sz="1200" dirty="0"/>
          </a:p>
        </p:txBody>
      </p:sp>
      <p:sp>
        <p:nvSpPr>
          <p:cNvPr id="13" name="Text 11"/>
          <p:cNvSpPr txBox="1"/>
          <p:nvPr/>
        </p:nvSpPr>
        <p:spPr>
          <a:xfrm>
            <a:off x="8266176" y="1920240"/>
            <a:ext cx="3209544" cy="1472184"/>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00" dirty="0">
                <a:solidFill>
                  <a:srgbClr val="11262B"/>
                </a:solidFill>
                <a:latin typeface="Calibri" pitchFamily="34" charset="0"/>
                <a:ea typeface="Calibri" pitchFamily="34" charset="-122"/>
                <a:cs typeface="Calibri" pitchFamily="34" charset="-120"/>
              </a:rPr>
              <a:t>Activity per unit amount of substance, e.g. Ci/mmol or Bq/mol.</a:t>
            </a:r>
            <a:endParaRPr lang="en-US" sz="1000" dirty="0"/>
          </a:p>
          <a:p>
            <a:pPr marL="342900" indent="-342900">
              <a:lnSpc>
                <a:spcPct val="102000"/>
              </a:lnSpc>
              <a:spcAft>
                <a:spcPts val="300"/>
              </a:spcAft>
              <a:buSzPct val="100000"/>
              <a:buChar char="•"/>
            </a:pPr>
            <a:r>
              <a:rPr lang="en-US" sz="1000" dirty="0">
                <a:solidFill>
                  <a:srgbClr val="11262B"/>
                </a:solidFill>
                <a:latin typeface="Calibri" pitchFamily="34" charset="0"/>
                <a:ea typeface="Calibri" pitchFamily="34" charset="-122"/>
                <a:cs typeface="Calibri" pitchFamily="34" charset="-120"/>
              </a:rPr>
              <a:t>It sets the detection limit: a high-specific-activity probe gives signal from fewer molecules.</a:t>
            </a:r>
            <a:endParaRPr lang="en-US" sz="1000" dirty="0"/>
          </a:p>
          <a:p>
            <a:pPr marL="342900" indent="-342900">
              <a:lnSpc>
                <a:spcPct val="102000"/>
              </a:lnSpc>
              <a:spcAft>
                <a:spcPts val="300"/>
              </a:spcAft>
              <a:buSzPct val="100000"/>
              <a:buChar char="•"/>
            </a:pPr>
            <a:r>
              <a:rPr lang="en-US" sz="1000" dirty="0">
                <a:solidFill>
                  <a:srgbClr val="11262B"/>
                </a:solidFill>
                <a:latin typeface="Calibri" pitchFamily="34" charset="0"/>
                <a:ea typeface="Calibri" pitchFamily="34" charset="-122"/>
                <a:cs typeface="Calibri" pitchFamily="34" charset="-120"/>
              </a:rPr>
              <a:t>Trade-off — high specific activity also means faster radiolysis of the labelled compound and a shorter usable life.</a:t>
            </a:r>
            <a:endParaRPr lang="en-US" sz="1000" dirty="0"/>
          </a:p>
          <a:p>
            <a:pPr marL="342900" indent="-342900">
              <a:lnSpc>
                <a:spcPct val="102000"/>
              </a:lnSpc>
              <a:spcAft>
                <a:spcPts val="300"/>
              </a:spcAft>
              <a:buSzPct val="100000"/>
              <a:buChar char="•"/>
            </a:pPr>
            <a:r>
              <a:rPr lang="en-US" sz="1000" dirty="0">
                <a:solidFill>
                  <a:srgbClr val="11262B"/>
                </a:solidFill>
                <a:latin typeface="Calibri" pitchFamily="34" charset="0"/>
                <a:ea typeface="Calibri" pitchFamily="34" charset="-122"/>
                <a:cs typeface="Calibri" pitchFamily="34" charset="-120"/>
              </a:rPr>
              <a:t>Isotope dilution: adding known labelled material lets an unknown pool size be calculated.</a:t>
            </a:r>
            <a:endParaRPr lang="en-US" sz="1000" dirty="0"/>
          </a:p>
        </p:txBody>
      </p:sp>
      <p:graphicFrame>
        <p:nvGraphicFramePr>
          <p:cNvPr id="30" name="Table 0"/>
          <p:cNvGraphicFramePr>
            <a:graphicFrameLocks noGrp="1"/>
          </p:cNvGraphicFramePr>
          <p:nvPr>
            <p:extLst>
              <p:ext uri="{D42A27DB-BD31-4B8C-83A1-F6EECF244321}">
                <p14:modId xmlns:p14="http://schemas.microsoft.com/office/powerpoint/2010/main" val="1579011935"/>
              </p:ext>
            </p:extLst>
          </p:nvPr>
        </p:nvGraphicFramePr>
        <p:xfrm>
          <a:off x="502920" y="3566160"/>
          <a:ext cx="11183112" cy="914400"/>
        </p:xfrm>
        <a:graphic>
          <a:graphicData uri="http://schemas.openxmlformats.org/drawingml/2006/table">
            <a:tbl>
              <a:tblPr/>
              <a:tblGrid>
                <a:gridCol w="1051560">
                  <a:extLst>
                    <a:ext uri="{9D8B030D-6E8A-4147-A177-3AD203B41FA5}">
                      <a16:colId xmlns:a16="http://schemas.microsoft.com/office/drawing/2014/main" val="20000"/>
                    </a:ext>
                  </a:extLst>
                </a:gridCol>
                <a:gridCol w="96012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2377440">
                  <a:extLst>
                    <a:ext uri="{9D8B030D-6E8A-4147-A177-3AD203B41FA5}">
                      <a16:colId xmlns:a16="http://schemas.microsoft.com/office/drawing/2014/main" val="20003"/>
                    </a:ext>
                  </a:extLst>
                </a:gridCol>
                <a:gridCol w="2651760">
                  <a:extLst>
                    <a:ext uri="{9D8B030D-6E8A-4147-A177-3AD203B41FA5}">
                      <a16:colId xmlns:a16="http://schemas.microsoft.com/office/drawing/2014/main" val="20004"/>
                    </a:ext>
                  </a:extLst>
                </a:gridCol>
                <a:gridCol w="2313432">
                  <a:extLst>
                    <a:ext uri="{9D8B030D-6E8A-4147-A177-3AD203B41FA5}">
                      <a16:colId xmlns:a16="http://schemas.microsoft.com/office/drawing/2014/main" val="20005"/>
                    </a:ext>
                  </a:extLst>
                </a:gridCol>
              </a:tblGrid>
              <a:tr h="384048">
                <a:tc>
                  <a:txBody>
                    <a:bodyPr/>
                    <a:lstStyle/>
                    <a:p>
                      <a:pPr marL="0" indent="0" algn="l">
                        <a:buNone/>
                      </a:pPr>
                      <a:r>
                        <a:rPr lang="en-US" sz="850" b="1" dirty="0">
                          <a:solidFill>
                            <a:srgbClr val="FFFFFF"/>
                          </a:solidFill>
                          <a:latin typeface="Calibri" pitchFamily="34" charset="0"/>
                          <a:ea typeface="Calibri" pitchFamily="34" charset="-122"/>
                          <a:cs typeface="Calibri" pitchFamily="34" charset="-120"/>
                        </a:rPr>
                        <a:t>Isotope</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850" b="1" dirty="0">
                          <a:solidFill>
                            <a:srgbClr val="FFFFFF"/>
                          </a:solidFill>
                          <a:latin typeface="Calibri" pitchFamily="34" charset="0"/>
                          <a:ea typeface="Calibri" pitchFamily="34" charset="-122"/>
                          <a:cs typeface="Calibri" pitchFamily="34" charset="-120"/>
                        </a:rPr>
                        <a:t>Half-life</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850" b="1" dirty="0">
                          <a:solidFill>
                            <a:srgbClr val="FFFFFF"/>
                          </a:solidFill>
                          <a:latin typeface="Calibri" pitchFamily="34" charset="0"/>
                          <a:ea typeface="Calibri" pitchFamily="34" charset="-122"/>
                          <a:cs typeface="Calibri" pitchFamily="34" charset="-120"/>
                        </a:rPr>
                        <a:t>Emission (max energy)</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850" b="1" dirty="0">
                          <a:solidFill>
                            <a:srgbClr val="FFFFFF"/>
                          </a:solidFill>
                          <a:latin typeface="Calibri" pitchFamily="34" charset="0"/>
                          <a:ea typeface="Calibri" pitchFamily="34" charset="-122"/>
                          <a:cs typeface="Calibri" pitchFamily="34" charset="-120"/>
                        </a:rPr>
                        <a:t>Typical labelled compound</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850" b="1" dirty="0">
                          <a:solidFill>
                            <a:srgbClr val="FFFFFF"/>
                          </a:solidFill>
                          <a:latin typeface="Calibri" pitchFamily="34" charset="0"/>
                          <a:ea typeface="Calibri" pitchFamily="34" charset="-122"/>
                          <a:cs typeface="Calibri" pitchFamily="34" charset="-120"/>
                        </a:rPr>
                        <a:t>What it is used for</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850" b="1" dirty="0">
                          <a:solidFill>
                            <a:srgbClr val="FFFFFF"/>
                          </a:solidFill>
                          <a:latin typeface="Calibri" pitchFamily="34" charset="0"/>
                          <a:ea typeface="Calibri" pitchFamily="34" charset="-122"/>
                          <a:cs typeface="Calibri" pitchFamily="34" charset="-120"/>
                        </a:rPr>
                        <a:t>Detection of choice</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extLst>
                  <a:ext uri="{0D108BD9-81ED-4DB2-BD59-A6C34878D82A}">
                    <a16:rowId xmlns:a16="http://schemas.microsoft.com/office/drawing/2014/main" val="10000"/>
                  </a:ext>
                </a:extLst>
              </a:tr>
              <a:tr h="384048">
                <a:tc>
                  <a:txBody>
                    <a:bodyPr/>
                    <a:lstStyle/>
                    <a:p>
                      <a:pPr marL="0" indent="0">
                        <a:buNone/>
                      </a:pPr>
                      <a:r>
                        <a:rPr lang="en-US" sz="850" b="1" dirty="0">
                          <a:solidFill>
                            <a:srgbClr val="073B39"/>
                          </a:solidFill>
                          <a:latin typeface="Calibri" pitchFamily="34" charset="0"/>
                          <a:ea typeface="Calibri" pitchFamily="34" charset="-122"/>
                          <a:cs typeface="Calibri" pitchFamily="34" charset="-120"/>
                        </a:rPr>
                        <a:t>³H (tritium)</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12.3 years</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β⁻, very weak, 18.6 keV</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[³H]thymidine, [³H]leucine, [³H]uridine, [³H]ligands</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DNA synthesis and cell proliferation; protein turnover; receptor binding</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Liquid scintillation counting; fluorography for gels (film alone is too insensitive)</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4048">
                <a:tc>
                  <a:txBody>
                    <a:bodyPr/>
                    <a:lstStyle/>
                    <a:p>
                      <a:pPr marL="0" indent="0">
                        <a:buNone/>
                      </a:pPr>
                      <a:r>
                        <a:rPr lang="en-US" sz="850" b="1" dirty="0">
                          <a:solidFill>
                            <a:srgbClr val="073B39"/>
                          </a:solidFill>
                          <a:latin typeface="Calibri" pitchFamily="34" charset="0"/>
                          <a:ea typeface="Calibri" pitchFamily="34" charset="-122"/>
                          <a:cs typeface="Calibri" pitchFamily="34" charset="-120"/>
                        </a:rPr>
                        <a:t>¹⁴C</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5,730 years</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β⁻, weak, 156 keV</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¹⁴CO₂, [¹⁴C]glucose, [¹⁴C]amino acids</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Metabolic and biosynthetic pathway tracing; carbon dating</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Liquid scintillation counting; fluorography; phosphorimaging</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2"/>
                  </a:ext>
                </a:extLst>
              </a:tr>
              <a:tr h="384048">
                <a:tc>
                  <a:txBody>
                    <a:bodyPr/>
                    <a:lstStyle/>
                    <a:p>
                      <a:pPr marL="0" indent="0">
                        <a:buNone/>
                      </a:pPr>
                      <a:r>
                        <a:rPr lang="en-US" sz="850" b="1" dirty="0">
                          <a:solidFill>
                            <a:srgbClr val="073B39"/>
                          </a:solidFill>
                          <a:latin typeface="Calibri" pitchFamily="34" charset="0"/>
                          <a:ea typeface="Calibri" pitchFamily="34" charset="-122"/>
                          <a:cs typeface="Calibri" pitchFamily="34" charset="-120"/>
                        </a:rPr>
                        <a:t>³²P</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14.3 days</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β⁻, high energy, 1710 keV</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[γ-³²P]ATP, [α-³²P]dCTP</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5′ end-labelling of probes, nick translation, random priming, kinase assays, EMSA</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Autoradiography with intensifying screens at −70 °C; phosphorimaging; Cerenkov counting</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84048">
                <a:tc>
                  <a:txBody>
                    <a:bodyPr/>
                    <a:lstStyle/>
                    <a:p>
                      <a:pPr marL="0" indent="0">
                        <a:buNone/>
                      </a:pPr>
                      <a:r>
                        <a:rPr lang="en-US" sz="850" b="1" dirty="0">
                          <a:solidFill>
                            <a:srgbClr val="073B39"/>
                          </a:solidFill>
                          <a:latin typeface="Calibri" pitchFamily="34" charset="0"/>
                          <a:ea typeface="Calibri" pitchFamily="34" charset="-122"/>
                          <a:cs typeface="Calibri" pitchFamily="34" charset="-120"/>
                        </a:rPr>
                        <a:t>³³P</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25.4 days</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β⁻, medium, 249 keV</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[α-³³P]dATP</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DNA sequencing and in situ work needing sharper images than ³²P</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Autoradiography — better resolution and safer than ³²P</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4"/>
                  </a:ext>
                </a:extLst>
              </a:tr>
              <a:tr h="384048">
                <a:tc>
                  <a:txBody>
                    <a:bodyPr/>
                    <a:lstStyle/>
                    <a:p>
                      <a:pPr marL="0" indent="0">
                        <a:buNone/>
                      </a:pPr>
                      <a:r>
                        <a:rPr lang="en-US" sz="850" b="1" dirty="0">
                          <a:solidFill>
                            <a:srgbClr val="073B39"/>
                          </a:solidFill>
                          <a:latin typeface="Calibri" pitchFamily="34" charset="0"/>
                          <a:ea typeface="Calibri" pitchFamily="34" charset="-122"/>
                          <a:cs typeface="Calibri" pitchFamily="34" charset="-120"/>
                        </a:rPr>
                        <a:t>³⁵S</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87.4 days</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β⁻, weak, 167 keV</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[³⁵S]methionine, [³⁵S]cysteine, [α-³⁵S]dATP</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Pulse-chase labelling of newly synthesised protein; Sanger sequencing</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Autoradiography / fluorography; liquid scintillation counting</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84048">
                <a:tc>
                  <a:txBody>
                    <a:bodyPr/>
                    <a:lstStyle/>
                    <a:p>
                      <a:pPr marL="0" indent="0">
                        <a:buNone/>
                      </a:pPr>
                      <a:r>
                        <a:rPr lang="en-US" sz="850" b="1" dirty="0">
                          <a:solidFill>
                            <a:srgbClr val="073B39"/>
                          </a:solidFill>
                          <a:latin typeface="Calibri" pitchFamily="34" charset="0"/>
                          <a:ea typeface="Calibri" pitchFamily="34" charset="-122"/>
                          <a:cs typeface="Calibri" pitchFamily="34" charset="-120"/>
                        </a:rPr>
                        <a:t>¹²⁵I</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59.4 days</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γ and X-rays via electron capture, 35 keV</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Iodinated hormones, antibodies and peptides (chloramine-T, Bolton–Hunter)</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Radioimmunoassay (RIA), receptor-binding studies, protein iodination</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850" dirty="0">
                          <a:solidFill>
                            <a:srgbClr val="11262B"/>
                          </a:solidFill>
                          <a:latin typeface="Calibri" pitchFamily="34" charset="0"/>
                          <a:ea typeface="Calibri" pitchFamily="34" charset="-122"/>
                          <a:cs typeface="Calibri" pitchFamily="34" charset="-120"/>
                        </a:rPr>
                        <a:t>Solid scintillation "gamma counter" — NaI(Tl) crystal</a:t>
                      </a:r>
                      <a:endParaRPr lang="en-US" sz="85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11091672" cy="237744"/>
          </a:xfrm>
          <a:prstGeom prst="rect">
            <a:avLst/>
          </a:prstGeom>
          <a:noFill/>
          <a:ln/>
        </p:spPr>
        <p:txBody>
          <a:bodyPr wrap="square" lIns="0" tIns="0" rIns="0" bIns="0" rtlCol="0" anchor="ctr"/>
          <a:lstStyle/>
          <a:p>
            <a:pPr marL="0" indent="0">
              <a:buNone/>
            </a:pPr>
            <a:r>
              <a:rPr lang="en-US" sz="1050" b="1" kern="0" spc="200" dirty="0">
                <a:solidFill>
                  <a:srgbClr val="0A6E76"/>
                </a:solidFill>
                <a:latin typeface="Calibri" pitchFamily="34" charset="0"/>
                <a:ea typeface="Calibri" pitchFamily="34" charset="-122"/>
                <a:cs typeface="Calibri" pitchFamily="34" charset="-120"/>
              </a:rPr>
              <a:t>MODULE 04 · PRACTICE</a:t>
            </a:r>
            <a:endParaRPr lang="en-US" sz="1050" dirty="0"/>
          </a:p>
        </p:txBody>
      </p:sp>
      <p:sp>
        <p:nvSpPr>
          <p:cNvPr id="3" name="Text 1"/>
          <p:cNvSpPr txBox="1"/>
          <p:nvPr/>
        </p:nvSpPr>
        <p:spPr>
          <a:xfrm>
            <a:off x="548640" y="512064"/>
            <a:ext cx="11091672" cy="475488"/>
          </a:xfrm>
          <a:prstGeom prst="rect">
            <a:avLst/>
          </a:prstGeom>
          <a:noFill/>
          <a:ln/>
        </p:spPr>
        <p:txBody>
          <a:bodyPr wrap="square" lIns="0" tIns="0" rIns="0" bIns="0" rtlCol="0" anchor="ctr"/>
          <a:lstStyle/>
          <a:p>
            <a:pPr marL="0" indent="0">
              <a:buNone/>
            </a:pPr>
            <a:r>
              <a:rPr lang="en-US" sz="2600" b="1" dirty="0">
                <a:solidFill>
                  <a:srgbClr val="11262B"/>
                </a:solidFill>
                <a:latin typeface="Cambria" pitchFamily="34" charset="0"/>
                <a:ea typeface="Cambria" pitchFamily="34" charset="-122"/>
                <a:cs typeface="Cambria" pitchFamily="34" charset="-120"/>
              </a:rPr>
              <a:t>Detection Methods, Applications and Safety</a:t>
            </a:r>
            <a:endParaRPr lang="en-US" sz="2600" dirty="0"/>
          </a:p>
        </p:txBody>
      </p:sp>
      <p:sp>
        <p:nvSpPr>
          <p:cNvPr id="4" name="Text 2"/>
          <p:cNvSpPr txBox="1"/>
          <p:nvPr/>
        </p:nvSpPr>
        <p:spPr>
          <a:xfrm>
            <a:off x="548640" y="1060704"/>
            <a:ext cx="11091672" cy="384048"/>
          </a:xfrm>
          <a:prstGeom prst="rect">
            <a:avLst/>
          </a:prstGeom>
          <a:noFill/>
          <a:ln/>
        </p:spPr>
        <p:txBody>
          <a:bodyPr wrap="square" lIns="0" tIns="0" rIns="0" bIns="0" rtlCol="0" anchor="t"/>
          <a:lstStyle/>
          <a:p>
            <a:pPr marL="0" indent="0">
              <a:buNone/>
            </a:pPr>
            <a:r>
              <a:rPr lang="en-US" sz="1200" dirty="0">
                <a:solidFill>
                  <a:srgbClr val="35535A"/>
                </a:solidFill>
                <a:latin typeface="Calibri" pitchFamily="34" charset="0"/>
                <a:ea typeface="Calibri" pitchFamily="34" charset="-122"/>
                <a:cs typeface="Calibri" pitchFamily="34" charset="-120"/>
              </a:rPr>
              <a:t>Choosing a detector is a matter of matching it to the emission energy: weak β emitters such as ³H must be counted in intimate contact with a scintillator, whereas high-energy ³²P can be imaged through a film or a storage plate.</a:t>
            </a:r>
            <a:endParaRPr lang="en-US" sz="1200" dirty="0"/>
          </a:p>
        </p:txBody>
      </p:sp>
      <p:sp>
        <p:nvSpPr>
          <p:cNvPr id="5" name="Shape 3"/>
          <p:cNvSpPr/>
          <p:nvPr/>
        </p:nvSpPr>
        <p:spPr>
          <a:xfrm>
            <a:off x="548640" y="1627632"/>
            <a:ext cx="2028139" cy="1965960"/>
          </a:xfrm>
          <a:prstGeom prst="roundRect">
            <a:avLst>
              <a:gd name="adj" fmla="val 2791"/>
            </a:avLst>
          </a:prstGeom>
          <a:solidFill>
            <a:srgbClr val="DCEFEA"/>
          </a:solidFill>
          <a:ln w="9525">
            <a:solidFill>
              <a:srgbClr val="C3DBD7"/>
            </a:solidFill>
            <a:prstDash val="solid"/>
          </a:ln>
        </p:spPr>
      </p:sp>
      <p:sp>
        <p:nvSpPr>
          <p:cNvPr id="6" name="Text 4"/>
          <p:cNvSpPr txBox="1"/>
          <p:nvPr/>
        </p:nvSpPr>
        <p:spPr>
          <a:xfrm>
            <a:off x="676656" y="1719072"/>
            <a:ext cx="1772107" cy="182880"/>
          </a:xfrm>
          <a:prstGeom prst="rect">
            <a:avLst/>
          </a:prstGeom>
          <a:noFill/>
          <a:ln/>
        </p:spPr>
        <p:txBody>
          <a:bodyPr wrap="square" lIns="0" tIns="0" rIns="0" bIns="0" rtlCol="0" anchor="ctr"/>
          <a:lstStyle/>
          <a:p>
            <a:pPr marL="0" indent="0">
              <a:buNone/>
            </a:pPr>
            <a:r>
              <a:rPr lang="en-US" sz="900" b="1" kern="0" spc="100" dirty="0">
                <a:solidFill>
                  <a:srgbClr val="0A6E76"/>
                </a:solidFill>
                <a:latin typeface="Calibri" pitchFamily="34" charset="0"/>
                <a:ea typeface="Calibri" pitchFamily="34" charset="-122"/>
                <a:cs typeface="Calibri" pitchFamily="34" charset="-120"/>
              </a:rPr>
              <a:t>A</a:t>
            </a:r>
            <a:endParaRPr lang="en-US" sz="900" dirty="0"/>
          </a:p>
        </p:txBody>
      </p:sp>
      <p:sp>
        <p:nvSpPr>
          <p:cNvPr id="7" name="Text 5"/>
          <p:cNvSpPr txBox="1"/>
          <p:nvPr/>
        </p:nvSpPr>
        <p:spPr>
          <a:xfrm>
            <a:off x="676656" y="1920240"/>
            <a:ext cx="1772107" cy="256032"/>
          </a:xfrm>
          <a:prstGeom prst="rect">
            <a:avLst/>
          </a:prstGeom>
          <a:noFill/>
          <a:ln/>
        </p:spPr>
        <p:txBody>
          <a:bodyPr wrap="square" lIns="0" tIns="0" rIns="0" bIns="0" rtlCol="0" anchor="ctr"/>
          <a:lstStyle/>
          <a:p>
            <a:pPr marL="0" indent="0">
              <a:buNone/>
            </a:pPr>
            <a:r>
              <a:rPr lang="en-US" sz="1050" b="1" dirty="0">
                <a:solidFill>
                  <a:srgbClr val="11262B"/>
                </a:solidFill>
                <a:latin typeface="Calibri" pitchFamily="34" charset="0"/>
                <a:ea typeface="Calibri" pitchFamily="34" charset="-122"/>
                <a:cs typeface="Calibri" pitchFamily="34" charset="-120"/>
              </a:rPr>
              <a:t>Geiger–Müller counter</a:t>
            </a:r>
            <a:endParaRPr lang="en-US" sz="1050" dirty="0"/>
          </a:p>
        </p:txBody>
      </p:sp>
      <p:sp>
        <p:nvSpPr>
          <p:cNvPr id="8" name="Text 6"/>
          <p:cNvSpPr txBox="1"/>
          <p:nvPr/>
        </p:nvSpPr>
        <p:spPr>
          <a:xfrm>
            <a:off x="676656" y="2203704"/>
            <a:ext cx="1772107" cy="1316736"/>
          </a:xfrm>
          <a:prstGeom prst="rect">
            <a:avLst/>
          </a:prstGeom>
          <a:noFill/>
          <a:ln/>
        </p:spPr>
        <p:txBody>
          <a:bodyPr wrap="square" lIns="0" tIns="0" rIns="0" bIns="0" rtlCol="0" anchor="t"/>
          <a:lstStyle/>
          <a:p>
            <a:pPr marL="0" indent="0">
              <a:lnSpc>
                <a:spcPct val="100000"/>
              </a:lnSpc>
              <a:buNone/>
            </a:pPr>
            <a:r>
              <a:rPr lang="en-US" sz="950" dirty="0">
                <a:solidFill>
                  <a:srgbClr val="35535A"/>
                </a:solidFill>
                <a:latin typeface="Calibri" pitchFamily="34" charset="0"/>
                <a:ea typeface="Calibri" pitchFamily="34" charset="-122"/>
                <a:cs typeface="Calibri" pitchFamily="34" charset="-120"/>
              </a:rPr>
              <a:t>Gas ionisation in a tube; an audible/rate read-out. Used for survey monitoring of benches, hands and waste. Good for ³²P, essentially blind to ³H.</a:t>
            </a:r>
            <a:endParaRPr lang="en-US" sz="950" dirty="0"/>
          </a:p>
        </p:txBody>
      </p:sp>
      <p:sp>
        <p:nvSpPr>
          <p:cNvPr id="9" name="Shape 7"/>
          <p:cNvSpPr/>
          <p:nvPr/>
        </p:nvSpPr>
        <p:spPr>
          <a:xfrm>
            <a:off x="2622499" y="2510028"/>
            <a:ext cx="146304" cy="201168"/>
          </a:xfrm>
          <a:prstGeom prst="rightArrow">
            <a:avLst/>
          </a:prstGeom>
          <a:solidFill>
            <a:srgbClr val="00A896"/>
          </a:solidFill>
          <a:ln w="6350">
            <a:solidFill>
              <a:srgbClr val="00A896"/>
            </a:solidFill>
            <a:prstDash val="solid"/>
          </a:ln>
        </p:spPr>
      </p:sp>
      <p:sp>
        <p:nvSpPr>
          <p:cNvPr id="10" name="Shape 8"/>
          <p:cNvSpPr/>
          <p:nvPr/>
        </p:nvSpPr>
        <p:spPr>
          <a:xfrm>
            <a:off x="2814523" y="1627632"/>
            <a:ext cx="2028139" cy="1965960"/>
          </a:xfrm>
          <a:prstGeom prst="roundRect">
            <a:avLst>
              <a:gd name="adj" fmla="val 2791"/>
            </a:avLst>
          </a:prstGeom>
          <a:solidFill>
            <a:srgbClr val="F2F8F7"/>
          </a:solidFill>
          <a:ln w="9525">
            <a:solidFill>
              <a:srgbClr val="C3DBD7"/>
            </a:solidFill>
            <a:prstDash val="solid"/>
          </a:ln>
        </p:spPr>
      </p:sp>
      <p:sp>
        <p:nvSpPr>
          <p:cNvPr id="11" name="Text 9"/>
          <p:cNvSpPr txBox="1"/>
          <p:nvPr/>
        </p:nvSpPr>
        <p:spPr>
          <a:xfrm>
            <a:off x="2942539" y="1719072"/>
            <a:ext cx="1772107" cy="182880"/>
          </a:xfrm>
          <a:prstGeom prst="rect">
            <a:avLst/>
          </a:prstGeom>
          <a:noFill/>
          <a:ln/>
        </p:spPr>
        <p:txBody>
          <a:bodyPr wrap="square" lIns="0" tIns="0" rIns="0" bIns="0" rtlCol="0" anchor="ctr"/>
          <a:lstStyle/>
          <a:p>
            <a:pPr marL="0" indent="0">
              <a:buNone/>
            </a:pPr>
            <a:r>
              <a:rPr lang="en-US" sz="900" b="1" kern="0" spc="100" dirty="0">
                <a:solidFill>
                  <a:srgbClr val="0A6E76"/>
                </a:solidFill>
                <a:latin typeface="Calibri" pitchFamily="34" charset="0"/>
                <a:ea typeface="Calibri" pitchFamily="34" charset="-122"/>
                <a:cs typeface="Calibri" pitchFamily="34" charset="-120"/>
              </a:rPr>
              <a:t>B</a:t>
            </a:r>
            <a:endParaRPr lang="en-US" sz="900" dirty="0"/>
          </a:p>
        </p:txBody>
      </p:sp>
      <p:sp>
        <p:nvSpPr>
          <p:cNvPr id="12" name="Text 10"/>
          <p:cNvSpPr txBox="1"/>
          <p:nvPr/>
        </p:nvSpPr>
        <p:spPr>
          <a:xfrm>
            <a:off x="2942539" y="1920240"/>
            <a:ext cx="1772107" cy="256032"/>
          </a:xfrm>
          <a:prstGeom prst="rect">
            <a:avLst/>
          </a:prstGeom>
          <a:noFill/>
          <a:ln/>
        </p:spPr>
        <p:txBody>
          <a:bodyPr wrap="square" lIns="0" tIns="0" rIns="0" bIns="0" rtlCol="0" anchor="ctr"/>
          <a:lstStyle/>
          <a:p>
            <a:pPr marL="0" indent="0">
              <a:buNone/>
            </a:pPr>
            <a:r>
              <a:rPr lang="en-US" sz="1050" b="1" dirty="0">
                <a:solidFill>
                  <a:srgbClr val="11262B"/>
                </a:solidFill>
                <a:latin typeface="Calibri" pitchFamily="34" charset="0"/>
                <a:ea typeface="Calibri" pitchFamily="34" charset="-122"/>
                <a:cs typeface="Calibri" pitchFamily="34" charset="-120"/>
              </a:rPr>
              <a:t>Liquid scintillation counting</a:t>
            </a:r>
            <a:endParaRPr lang="en-US" sz="1050" dirty="0"/>
          </a:p>
        </p:txBody>
      </p:sp>
      <p:sp>
        <p:nvSpPr>
          <p:cNvPr id="13" name="Text 11"/>
          <p:cNvSpPr txBox="1"/>
          <p:nvPr/>
        </p:nvSpPr>
        <p:spPr>
          <a:xfrm>
            <a:off x="2942539" y="2203704"/>
            <a:ext cx="1772107" cy="1316736"/>
          </a:xfrm>
          <a:prstGeom prst="rect">
            <a:avLst/>
          </a:prstGeom>
          <a:noFill/>
          <a:ln/>
        </p:spPr>
        <p:txBody>
          <a:bodyPr wrap="square" lIns="0" tIns="0" rIns="0" bIns="0" rtlCol="0" anchor="t"/>
          <a:lstStyle/>
          <a:p>
            <a:pPr marL="0" indent="0">
              <a:lnSpc>
                <a:spcPct val="100000"/>
              </a:lnSpc>
              <a:buNone/>
            </a:pPr>
            <a:r>
              <a:rPr lang="en-US" sz="950" dirty="0">
                <a:solidFill>
                  <a:srgbClr val="35535A"/>
                </a:solidFill>
                <a:latin typeface="Calibri" pitchFamily="34" charset="0"/>
                <a:ea typeface="Calibri" pitchFamily="34" charset="-122"/>
                <a:cs typeface="Calibri" pitchFamily="34" charset="-120"/>
              </a:rPr>
              <a:t>Sample dissolved in a cocktail of solvent + fluor (PPO/POPOP). β energy → solvent → fluor → photons → photomultiplier → cpm. The only practical route for ³H and ¹⁴C. Chemical and colour QUENCHING must be corrected (channels-ratio or external standard) to convert cpm to dpm.</a:t>
            </a:r>
            <a:endParaRPr lang="en-US" sz="950" dirty="0"/>
          </a:p>
        </p:txBody>
      </p:sp>
      <p:sp>
        <p:nvSpPr>
          <p:cNvPr id="14" name="Shape 12"/>
          <p:cNvSpPr/>
          <p:nvPr/>
        </p:nvSpPr>
        <p:spPr>
          <a:xfrm>
            <a:off x="4888382" y="2510028"/>
            <a:ext cx="146304" cy="201168"/>
          </a:xfrm>
          <a:prstGeom prst="rightArrow">
            <a:avLst/>
          </a:prstGeom>
          <a:solidFill>
            <a:srgbClr val="00A896"/>
          </a:solidFill>
          <a:ln w="6350">
            <a:solidFill>
              <a:srgbClr val="00A896"/>
            </a:solidFill>
            <a:prstDash val="solid"/>
          </a:ln>
        </p:spPr>
      </p:sp>
      <p:sp>
        <p:nvSpPr>
          <p:cNvPr id="15" name="Shape 13"/>
          <p:cNvSpPr/>
          <p:nvPr/>
        </p:nvSpPr>
        <p:spPr>
          <a:xfrm>
            <a:off x="5080406" y="1627632"/>
            <a:ext cx="2028139" cy="1965960"/>
          </a:xfrm>
          <a:prstGeom prst="roundRect">
            <a:avLst>
              <a:gd name="adj" fmla="val 2791"/>
            </a:avLst>
          </a:prstGeom>
          <a:solidFill>
            <a:srgbClr val="DCEFEA"/>
          </a:solidFill>
          <a:ln w="9525">
            <a:solidFill>
              <a:srgbClr val="C3DBD7"/>
            </a:solidFill>
            <a:prstDash val="solid"/>
          </a:ln>
        </p:spPr>
      </p:sp>
      <p:sp>
        <p:nvSpPr>
          <p:cNvPr id="16" name="Text 14"/>
          <p:cNvSpPr txBox="1"/>
          <p:nvPr/>
        </p:nvSpPr>
        <p:spPr>
          <a:xfrm>
            <a:off x="5208422" y="1719072"/>
            <a:ext cx="1772107" cy="182880"/>
          </a:xfrm>
          <a:prstGeom prst="rect">
            <a:avLst/>
          </a:prstGeom>
          <a:noFill/>
          <a:ln/>
        </p:spPr>
        <p:txBody>
          <a:bodyPr wrap="square" lIns="0" tIns="0" rIns="0" bIns="0" rtlCol="0" anchor="ctr"/>
          <a:lstStyle/>
          <a:p>
            <a:pPr marL="0" indent="0">
              <a:buNone/>
            </a:pPr>
            <a:r>
              <a:rPr lang="en-US" sz="900" b="1" kern="0" spc="100" dirty="0">
                <a:solidFill>
                  <a:srgbClr val="0A6E76"/>
                </a:solidFill>
                <a:latin typeface="Calibri" pitchFamily="34" charset="0"/>
                <a:ea typeface="Calibri" pitchFamily="34" charset="-122"/>
                <a:cs typeface="Calibri" pitchFamily="34" charset="-120"/>
              </a:rPr>
              <a:t>C</a:t>
            </a:r>
            <a:endParaRPr lang="en-US" sz="900" dirty="0"/>
          </a:p>
        </p:txBody>
      </p:sp>
      <p:sp>
        <p:nvSpPr>
          <p:cNvPr id="17" name="Text 15"/>
          <p:cNvSpPr txBox="1"/>
          <p:nvPr/>
        </p:nvSpPr>
        <p:spPr>
          <a:xfrm>
            <a:off x="5208422" y="1920240"/>
            <a:ext cx="1772107" cy="256032"/>
          </a:xfrm>
          <a:prstGeom prst="rect">
            <a:avLst/>
          </a:prstGeom>
          <a:noFill/>
          <a:ln/>
        </p:spPr>
        <p:txBody>
          <a:bodyPr wrap="square" lIns="0" tIns="0" rIns="0" bIns="0" rtlCol="0" anchor="ctr"/>
          <a:lstStyle/>
          <a:p>
            <a:pPr marL="0" indent="0">
              <a:buNone/>
            </a:pPr>
            <a:r>
              <a:rPr lang="en-US" sz="1050" b="1" dirty="0">
                <a:solidFill>
                  <a:srgbClr val="11262B"/>
                </a:solidFill>
                <a:latin typeface="Calibri" pitchFamily="34" charset="0"/>
                <a:ea typeface="Calibri" pitchFamily="34" charset="-122"/>
                <a:cs typeface="Calibri" pitchFamily="34" charset="-120"/>
              </a:rPr>
              <a:t>Solid scintillation (gamma counter)</a:t>
            </a:r>
            <a:endParaRPr lang="en-US" sz="1050" dirty="0"/>
          </a:p>
        </p:txBody>
      </p:sp>
      <p:sp>
        <p:nvSpPr>
          <p:cNvPr id="18" name="Text 16"/>
          <p:cNvSpPr txBox="1"/>
          <p:nvPr/>
        </p:nvSpPr>
        <p:spPr>
          <a:xfrm>
            <a:off x="5208422" y="2203704"/>
            <a:ext cx="1772107" cy="1316736"/>
          </a:xfrm>
          <a:prstGeom prst="rect">
            <a:avLst/>
          </a:prstGeom>
          <a:noFill/>
          <a:ln/>
        </p:spPr>
        <p:txBody>
          <a:bodyPr wrap="square" lIns="0" tIns="0" rIns="0" bIns="0" rtlCol="0" anchor="t"/>
          <a:lstStyle/>
          <a:p>
            <a:pPr marL="0" indent="0">
              <a:lnSpc>
                <a:spcPct val="100000"/>
              </a:lnSpc>
              <a:buNone/>
            </a:pPr>
            <a:r>
              <a:rPr lang="en-US" sz="950" dirty="0">
                <a:solidFill>
                  <a:srgbClr val="35535A"/>
                </a:solidFill>
                <a:latin typeface="Calibri" pitchFamily="34" charset="0"/>
                <a:ea typeface="Calibri" pitchFamily="34" charset="-122"/>
                <a:cs typeface="Calibri" pitchFamily="34" charset="-120"/>
              </a:rPr>
              <a:t>A NaI(Tl) crystal converts γ photons to light. No sample preparation, non-destructive. The standard for ¹²⁵I in RIA.</a:t>
            </a:r>
            <a:endParaRPr lang="en-US" sz="950" dirty="0"/>
          </a:p>
        </p:txBody>
      </p:sp>
      <p:sp>
        <p:nvSpPr>
          <p:cNvPr id="19" name="Shape 17"/>
          <p:cNvSpPr/>
          <p:nvPr/>
        </p:nvSpPr>
        <p:spPr>
          <a:xfrm>
            <a:off x="7154266" y="2510028"/>
            <a:ext cx="146304" cy="201168"/>
          </a:xfrm>
          <a:prstGeom prst="rightArrow">
            <a:avLst/>
          </a:prstGeom>
          <a:solidFill>
            <a:srgbClr val="00A896"/>
          </a:solidFill>
          <a:ln w="6350">
            <a:solidFill>
              <a:srgbClr val="00A896"/>
            </a:solidFill>
            <a:prstDash val="solid"/>
          </a:ln>
        </p:spPr>
      </p:sp>
      <p:sp>
        <p:nvSpPr>
          <p:cNvPr id="20" name="Shape 18"/>
          <p:cNvSpPr/>
          <p:nvPr/>
        </p:nvSpPr>
        <p:spPr>
          <a:xfrm>
            <a:off x="7346290" y="1627632"/>
            <a:ext cx="2028139" cy="1965960"/>
          </a:xfrm>
          <a:prstGeom prst="roundRect">
            <a:avLst>
              <a:gd name="adj" fmla="val 2791"/>
            </a:avLst>
          </a:prstGeom>
          <a:solidFill>
            <a:srgbClr val="F2F8F7"/>
          </a:solidFill>
          <a:ln w="9525">
            <a:solidFill>
              <a:srgbClr val="C3DBD7"/>
            </a:solidFill>
            <a:prstDash val="solid"/>
          </a:ln>
        </p:spPr>
      </p:sp>
      <p:sp>
        <p:nvSpPr>
          <p:cNvPr id="21" name="Text 19"/>
          <p:cNvSpPr txBox="1"/>
          <p:nvPr/>
        </p:nvSpPr>
        <p:spPr>
          <a:xfrm>
            <a:off x="7474306" y="1719072"/>
            <a:ext cx="1772107" cy="182880"/>
          </a:xfrm>
          <a:prstGeom prst="rect">
            <a:avLst/>
          </a:prstGeom>
          <a:noFill/>
          <a:ln/>
        </p:spPr>
        <p:txBody>
          <a:bodyPr wrap="square" lIns="0" tIns="0" rIns="0" bIns="0" rtlCol="0" anchor="ctr"/>
          <a:lstStyle/>
          <a:p>
            <a:pPr marL="0" indent="0">
              <a:buNone/>
            </a:pPr>
            <a:r>
              <a:rPr lang="en-US" sz="900" b="1" kern="0" spc="100" dirty="0">
                <a:solidFill>
                  <a:srgbClr val="0A6E76"/>
                </a:solidFill>
                <a:latin typeface="Calibri" pitchFamily="34" charset="0"/>
                <a:ea typeface="Calibri" pitchFamily="34" charset="-122"/>
                <a:cs typeface="Calibri" pitchFamily="34" charset="-120"/>
              </a:rPr>
              <a:t>D</a:t>
            </a:r>
            <a:endParaRPr lang="en-US" sz="900" dirty="0"/>
          </a:p>
        </p:txBody>
      </p:sp>
      <p:sp>
        <p:nvSpPr>
          <p:cNvPr id="22" name="Text 20"/>
          <p:cNvSpPr txBox="1"/>
          <p:nvPr/>
        </p:nvSpPr>
        <p:spPr>
          <a:xfrm>
            <a:off x="7474306" y="1920240"/>
            <a:ext cx="1772107" cy="256032"/>
          </a:xfrm>
          <a:prstGeom prst="rect">
            <a:avLst/>
          </a:prstGeom>
          <a:noFill/>
          <a:ln/>
        </p:spPr>
        <p:txBody>
          <a:bodyPr wrap="square" lIns="0" tIns="0" rIns="0" bIns="0" rtlCol="0" anchor="ctr"/>
          <a:lstStyle/>
          <a:p>
            <a:pPr marL="0" indent="0">
              <a:buNone/>
            </a:pPr>
            <a:r>
              <a:rPr lang="en-US" sz="1050" b="1" dirty="0">
                <a:solidFill>
                  <a:srgbClr val="11262B"/>
                </a:solidFill>
                <a:latin typeface="Calibri" pitchFamily="34" charset="0"/>
                <a:ea typeface="Calibri" pitchFamily="34" charset="-122"/>
                <a:cs typeface="Calibri" pitchFamily="34" charset="-120"/>
              </a:rPr>
              <a:t>Autoradiography &amp; fluorography</a:t>
            </a:r>
            <a:endParaRPr lang="en-US" sz="1050" dirty="0"/>
          </a:p>
        </p:txBody>
      </p:sp>
      <p:sp>
        <p:nvSpPr>
          <p:cNvPr id="23" name="Text 21"/>
          <p:cNvSpPr txBox="1"/>
          <p:nvPr/>
        </p:nvSpPr>
        <p:spPr>
          <a:xfrm>
            <a:off x="7474306" y="2203704"/>
            <a:ext cx="1772107" cy="1316736"/>
          </a:xfrm>
          <a:prstGeom prst="rect">
            <a:avLst/>
          </a:prstGeom>
          <a:noFill/>
          <a:ln/>
        </p:spPr>
        <p:txBody>
          <a:bodyPr wrap="square" lIns="0" tIns="0" rIns="0" bIns="0" rtlCol="0" anchor="t"/>
          <a:lstStyle/>
          <a:p>
            <a:pPr marL="0" indent="0">
              <a:lnSpc>
                <a:spcPct val="100000"/>
              </a:lnSpc>
              <a:buNone/>
            </a:pPr>
            <a:r>
              <a:rPr lang="en-US" sz="950" dirty="0">
                <a:solidFill>
                  <a:srgbClr val="35535A"/>
                </a:solidFill>
                <a:latin typeface="Calibri" pitchFamily="34" charset="0"/>
                <a:ea typeface="Calibri" pitchFamily="34" charset="-122"/>
                <a:cs typeface="Calibri" pitchFamily="34" charset="-120"/>
              </a:rPr>
              <a:t>The gel or blot is placed against X-ray film. Intensifying screens at −70 °C amplify ³²P signal; fluorography (impregnating the gel with PPO) is required for weak emitters (³H, ¹⁴C, ³⁵S). Film response is non-linear and saturates.</a:t>
            </a:r>
            <a:endParaRPr lang="en-US" sz="950" dirty="0"/>
          </a:p>
        </p:txBody>
      </p:sp>
      <p:sp>
        <p:nvSpPr>
          <p:cNvPr id="24" name="Shape 22"/>
          <p:cNvSpPr/>
          <p:nvPr/>
        </p:nvSpPr>
        <p:spPr>
          <a:xfrm>
            <a:off x="9420149" y="2510028"/>
            <a:ext cx="146304" cy="201168"/>
          </a:xfrm>
          <a:prstGeom prst="rightArrow">
            <a:avLst/>
          </a:prstGeom>
          <a:solidFill>
            <a:srgbClr val="00A896"/>
          </a:solidFill>
          <a:ln w="6350">
            <a:solidFill>
              <a:srgbClr val="00A896"/>
            </a:solidFill>
            <a:prstDash val="solid"/>
          </a:ln>
        </p:spPr>
      </p:sp>
      <p:sp>
        <p:nvSpPr>
          <p:cNvPr id="25" name="Shape 23"/>
          <p:cNvSpPr/>
          <p:nvPr/>
        </p:nvSpPr>
        <p:spPr>
          <a:xfrm>
            <a:off x="9612173" y="1627632"/>
            <a:ext cx="2028139" cy="1965960"/>
          </a:xfrm>
          <a:prstGeom prst="roundRect">
            <a:avLst>
              <a:gd name="adj" fmla="val 2791"/>
            </a:avLst>
          </a:prstGeom>
          <a:solidFill>
            <a:srgbClr val="DCEFEA"/>
          </a:solidFill>
          <a:ln w="9525">
            <a:solidFill>
              <a:srgbClr val="C3DBD7"/>
            </a:solidFill>
            <a:prstDash val="solid"/>
          </a:ln>
        </p:spPr>
      </p:sp>
      <p:sp>
        <p:nvSpPr>
          <p:cNvPr id="26" name="Text 24"/>
          <p:cNvSpPr txBox="1"/>
          <p:nvPr/>
        </p:nvSpPr>
        <p:spPr>
          <a:xfrm>
            <a:off x="9740189" y="1719072"/>
            <a:ext cx="1772107" cy="182880"/>
          </a:xfrm>
          <a:prstGeom prst="rect">
            <a:avLst/>
          </a:prstGeom>
          <a:noFill/>
          <a:ln/>
        </p:spPr>
        <p:txBody>
          <a:bodyPr wrap="square" lIns="0" tIns="0" rIns="0" bIns="0" rtlCol="0" anchor="ctr"/>
          <a:lstStyle/>
          <a:p>
            <a:pPr marL="0" indent="0">
              <a:buNone/>
            </a:pPr>
            <a:r>
              <a:rPr lang="en-US" sz="900" b="1" kern="0" spc="100" dirty="0">
                <a:solidFill>
                  <a:srgbClr val="0A6E76"/>
                </a:solidFill>
                <a:latin typeface="Calibri" pitchFamily="34" charset="0"/>
                <a:ea typeface="Calibri" pitchFamily="34" charset="-122"/>
                <a:cs typeface="Calibri" pitchFamily="34" charset="-120"/>
              </a:rPr>
              <a:t>E</a:t>
            </a:r>
            <a:endParaRPr lang="en-US" sz="900" dirty="0"/>
          </a:p>
        </p:txBody>
      </p:sp>
      <p:sp>
        <p:nvSpPr>
          <p:cNvPr id="27" name="Text 25"/>
          <p:cNvSpPr txBox="1"/>
          <p:nvPr/>
        </p:nvSpPr>
        <p:spPr>
          <a:xfrm>
            <a:off x="9740189" y="1920240"/>
            <a:ext cx="1772107" cy="256032"/>
          </a:xfrm>
          <a:prstGeom prst="rect">
            <a:avLst/>
          </a:prstGeom>
          <a:noFill/>
          <a:ln/>
        </p:spPr>
        <p:txBody>
          <a:bodyPr wrap="square" lIns="0" tIns="0" rIns="0" bIns="0" rtlCol="0" anchor="ctr"/>
          <a:lstStyle/>
          <a:p>
            <a:pPr marL="0" indent="0">
              <a:buNone/>
            </a:pPr>
            <a:r>
              <a:rPr lang="en-US" sz="1050" b="1" dirty="0">
                <a:solidFill>
                  <a:srgbClr val="11262B"/>
                </a:solidFill>
                <a:latin typeface="Calibri" pitchFamily="34" charset="0"/>
                <a:ea typeface="Calibri" pitchFamily="34" charset="-122"/>
                <a:cs typeface="Calibri" pitchFamily="34" charset="-120"/>
              </a:rPr>
              <a:t>Phosphorimaging</a:t>
            </a:r>
            <a:endParaRPr lang="en-US" sz="1050" dirty="0"/>
          </a:p>
        </p:txBody>
      </p:sp>
      <p:sp>
        <p:nvSpPr>
          <p:cNvPr id="28" name="Text 26"/>
          <p:cNvSpPr txBox="1"/>
          <p:nvPr/>
        </p:nvSpPr>
        <p:spPr>
          <a:xfrm>
            <a:off x="9740189" y="2203704"/>
            <a:ext cx="1772107" cy="1316736"/>
          </a:xfrm>
          <a:prstGeom prst="rect">
            <a:avLst/>
          </a:prstGeom>
          <a:noFill/>
          <a:ln/>
        </p:spPr>
        <p:txBody>
          <a:bodyPr wrap="square" lIns="0" tIns="0" rIns="0" bIns="0" rtlCol="0" anchor="t"/>
          <a:lstStyle/>
          <a:p>
            <a:pPr marL="0" indent="0">
              <a:lnSpc>
                <a:spcPct val="100000"/>
              </a:lnSpc>
              <a:buNone/>
            </a:pPr>
            <a:r>
              <a:rPr lang="en-US" sz="950" dirty="0">
                <a:solidFill>
                  <a:srgbClr val="35535A"/>
                </a:solidFill>
                <a:latin typeface="Calibri" pitchFamily="34" charset="0"/>
                <a:ea typeface="Calibri" pitchFamily="34" charset="-122"/>
                <a:cs typeface="Calibri" pitchFamily="34" charset="-120"/>
              </a:rPr>
              <a:t>A BaFBr:Eu²⁺ storage plate traps the energy; a laser then releases it as light. Linear over ~5 orders of magnitude, 10–100× faster than film, and directly quantitative — the modern replacement for autoradiography.</a:t>
            </a:r>
            <a:endParaRPr lang="en-US" sz="950" dirty="0"/>
          </a:p>
        </p:txBody>
      </p:sp>
      <p:sp>
        <p:nvSpPr>
          <p:cNvPr id="29" name="Shape 27"/>
          <p:cNvSpPr/>
          <p:nvPr/>
        </p:nvSpPr>
        <p:spPr>
          <a:xfrm>
            <a:off x="548640" y="3730752"/>
            <a:ext cx="5486400" cy="2450592"/>
          </a:xfrm>
          <a:prstGeom prst="roundRect">
            <a:avLst>
              <a:gd name="adj" fmla="val 2239"/>
            </a:avLst>
          </a:prstGeom>
          <a:solidFill>
            <a:srgbClr val="DCEFEA"/>
          </a:solidFill>
          <a:ln w="9525">
            <a:solidFill>
              <a:srgbClr val="C3DBD7"/>
            </a:solidFill>
            <a:prstDash val="solid"/>
          </a:ln>
        </p:spPr>
      </p:sp>
      <p:sp>
        <p:nvSpPr>
          <p:cNvPr id="30" name="Text 28"/>
          <p:cNvSpPr txBox="1"/>
          <p:nvPr/>
        </p:nvSpPr>
        <p:spPr>
          <a:xfrm>
            <a:off x="713232" y="3849624"/>
            <a:ext cx="5157216"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Landmark and routine applications</a:t>
            </a:r>
            <a:endParaRPr lang="en-US" sz="1200" dirty="0"/>
          </a:p>
        </p:txBody>
      </p:sp>
      <p:sp>
        <p:nvSpPr>
          <p:cNvPr id="31" name="Text 29"/>
          <p:cNvSpPr txBox="1"/>
          <p:nvPr/>
        </p:nvSpPr>
        <p:spPr>
          <a:xfrm>
            <a:off x="713232" y="4133088"/>
            <a:ext cx="5157216" cy="1956816"/>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1000" dirty="0">
                <a:solidFill>
                  <a:srgbClr val="11262B"/>
                </a:solidFill>
                <a:latin typeface="Calibri" pitchFamily="34" charset="0"/>
                <a:ea typeface="Calibri" pitchFamily="34" charset="-122"/>
                <a:cs typeface="Calibri" pitchFamily="34" charset="-120"/>
              </a:rPr>
              <a:t>Hershey &amp; Chase (1952) — ³²P labelled phage DNA, ³⁵S labelled phage coat protein; only ³²P entered the bacterium, proving DNA is the genetic material.</a:t>
            </a:r>
            <a:endParaRPr lang="en-US" sz="1000" dirty="0"/>
          </a:p>
          <a:p>
            <a:pPr marL="342900" indent="-342900">
              <a:lnSpc>
                <a:spcPct val="102000"/>
              </a:lnSpc>
              <a:spcAft>
                <a:spcPts val="300"/>
              </a:spcAft>
              <a:buSzPct val="100000"/>
              <a:buChar char="•"/>
            </a:pPr>
            <a:r>
              <a:rPr lang="en-US" sz="1000" dirty="0">
                <a:solidFill>
                  <a:srgbClr val="11262B"/>
                </a:solidFill>
                <a:latin typeface="Calibri" pitchFamily="34" charset="0"/>
                <a:ea typeface="Calibri" pitchFamily="34" charset="-122"/>
                <a:cs typeface="Calibri" pitchFamily="34" charset="-120"/>
              </a:rPr>
              <a:t>Calvin &amp; Benson — ¹⁴CO₂ pulses into algae revealed the path of carbon in photosynthesis.</a:t>
            </a:r>
            <a:endParaRPr lang="en-US" sz="1000" dirty="0"/>
          </a:p>
          <a:p>
            <a:pPr marL="342900" indent="-342900">
              <a:lnSpc>
                <a:spcPct val="102000"/>
              </a:lnSpc>
              <a:spcAft>
                <a:spcPts val="300"/>
              </a:spcAft>
              <a:buSzPct val="100000"/>
              <a:buChar char="•"/>
            </a:pPr>
            <a:r>
              <a:rPr lang="en-US" sz="1000" dirty="0">
                <a:solidFill>
                  <a:srgbClr val="11262B"/>
                </a:solidFill>
                <a:latin typeface="Calibri" pitchFamily="34" charset="0"/>
                <a:ea typeface="Calibri" pitchFamily="34" charset="-122"/>
                <a:cs typeface="Calibri" pitchFamily="34" charset="-120"/>
              </a:rPr>
              <a:t>Palade’s pulse–chase with [³H]leucine mapped the secretory pathway ER → Golgi → vesicle.</a:t>
            </a:r>
            <a:endParaRPr lang="en-US" sz="1000" dirty="0"/>
          </a:p>
          <a:p>
            <a:pPr marL="342900" indent="-342900">
              <a:lnSpc>
                <a:spcPct val="102000"/>
              </a:lnSpc>
              <a:spcAft>
                <a:spcPts val="300"/>
              </a:spcAft>
              <a:buSzPct val="100000"/>
              <a:buChar char="•"/>
            </a:pPr>
            <a:r>
              <a:rPr lang="en-US" sz="1000" dirty="0">
                <a:solidFill>
                  <a:srgbClr val="11262B"/>
                </a:solidFill>
                <a:latin typeface="Calibri" pitchFamily="34" charset="0"/>
                <a:ea typeface="Calibri" pitchFamily="34" charset="-122"/>
                <a:cs typeface="Calibri" pitchFamily="34" charset="-120"/>
              </a:rPr>
              <a:t>[³H]thymidine incorporation to measure S-phase entry and cell proliferation.</a:t>
            </a:r>
            <a:endParaRPr lang="en-US" sz="1000" dirty="0"/>
          </a:p>
          <a:p>
            <a:pPr marL="342900" indent="-342900">
              <a:lnSpc>
                <a:spcPct val="102000"/>
              </a:lnSpc>
              <a:spcAft>
                <a:spcPts val="300"/>
              </a:spcAft>
              <a:buSzPct val="100000"/>
              <a:buChar char="•"/>
            </a:pPr>
            <a:r>
              <a:rPr lang="en-US" sz="1000" dirty="0">
                <a:solidFill>
                  <a:srgbClr val="11262B"/>
                </a:solidFill>
                <a:latin typeface="Calibri" pitchFamily="34" charset="0"/>
                <a:ea typeface="Calibri" pitchFamily="34" charset="-122"/>
                <a:cs typeface="Calibri" pitchFamily="34" charset="-120"/>
              </a:rPr>
              <a:t>Radioimmunoassay (Yalow &amp; Berson) — ¹²⁵I tracer competition, sensitive enough for peptide hormones.</a:t>
            </a:r>
            <a:endParaRPr lang="en-US" sz="1000" dirty="0"/>
          </a:p>
          <a:p>
            <a:pPr marL="342900" indent="-342900">
              <a:lnSpc>
                <a:spcPct val="102000"/>
              </a:lnSpc>
              <a:spcAft>
                <a:spcPts val="300"/>
              </a:spcAft>
              <a:buSzPct val="100000"/>
              <a:buChar char="•"/>
            </a:pPr>
            <a:r>
              <a:rPr lang="en-US" sz="1000" dirty="0">
                <a:solidFill>
                  <a:srgbClr val="11262B"/>
                </a:solidFill>
                <a:latin typeface="Calibri" pitchFamily="34" charset="0"/>
                <a:ea typeface="Calibri" pitchFamily="34" charset="-122"/>
                <a:cs typeface="Calibri" pitchFamily="34" charset="-120"/>
              </a:rPr>
              <a:t>End-labelled ³²P probes for Southern, northern and western blots, EMSA, DNase-I footprinting and Maxam–Gilbert sequencing.</a:t>
            </a:r>
            <a:endParaRPr lang="en-US" sz="1000" dirty="0"/>
          </a:p>
          <a:p>
            <a:pPr marL="342900" indent="-342900">
              <a:lnSpc>
                <a:spcPct val="102000"/>
              </a:lnSpc>
              <a:spcAft>
                <a:spcPts val="300"/>
              </a:spcAft>
              <a:buSzPct val="100000"/>
              <a:buChar char="•"/>
            </a:pPr>
            <a:r>
              <a:rPr lang="en-US" sz="1000" dirty="0">
                <a:solidFill>
                  <a:srgbClr val="11262B"/>
                </a:solidFill>
                <a:latin typeface="Calibri" pitchFamily="34" charset="0"/>
                <a:ea typeface="Calibri" pitchFamily="34" charset="-122"/>
                <a:cs typeface="Calibri" pitchFamily="34" charset="-120"/>
              </a:rPr>
              <a:t>In vivo imaging: ¹⁸F-FDG PET, ⁹⁹ᵐTc scintigraphy, ¹³¹I thyroid therapy.</a:t>
            </a:r>
            <a:endParaRPr lang="en-US" sz="1000" dirty="0"/>
          </a:p>
        </p:txBody>
      </p:sp>
      <p:sp>
        <p:nvSpPr>
          <p:cNvPr id="32" name="Shape 30"/>
          <p:cNvSpPr/>
          <p:nvPr/>
        </p:nvSpPr>
        <p:spPr>
          <a:xfrm>
            <a:off x="6153912" y="3730752"/>
            <a:ext cx="2743200" cy="2450592"/>
          </a:xfrm>
          <a:prstGeom prst="roundRect">
            <a:avLst>
              <a:gd name="adj" fmla="val 2239"/>
            </a:avLst>
          </a:prstGeom>
          <a:solidFill>
            <a:srgbClr val="F2F8F7"/>
          </a:solidFill>
          <a:ln w="9525">
            <a:solidFill>
              <a:srgbClr val="C3DBD7"/>
            </a:solidFill>
            <a:prstDash val="solid"/>
          </a:ln>
        </p:spPr>
      </p:sp>
      <p:sp>
        <p:nvSpPr>
          <p:cNvPr id="33" name="Text 31"/>
          <p:cNvSpPr txBox="1"/>
          <p:nvPr/>
        </p:nvSpPr>
        <p:spPr>
          <a:xfrm>
            <a:off x="6318504" y="3849624"/>
            <a:ext cx="2414016" cy="237744"/>
          </a:xfrm>
          <a:prstGeom prst="rect">
            <a:avLst/>
          </a:prstGeom>
          <a:noFill/>
          <a:ln/>
        </p:spPr>
        <p:txBody>
          <a:bodyPr wrap="square" lIns="0" tIns="0" rIns="0" bIns="0" rtlCol="0" anchor="ctr"/>
          <a:lstStyle/>
          <a:p>
            <a:pPr marL="0" indent="0">
              <a:buNone/>
            </a:pPr>
            <a:r>
              <a:rPr lang="en-US" sz="1200" b="1" dirty="0">
                <a:solidFill>
                  <a:srgbClr val="073B39"/>
                </a:solidFill>
                <a:latin typeface="Calibri" pitchFamily="34" charset="0"/>
                <a:ea typeface="Calibri" pitchFamily="34" charset="-122"/>
                <a:cs typeface="Calibri" pitchFamily="34" charset="-120"/>
              </a:rPr>
              <a:t>Radiation safety — ALARA</a:t>
            </a:r>
            <a:endParaRPr lang="en-US" sz="1200" dirty="0"/>
          </a:p>
        </p:txBody>
      </p:sp>
      <p:sp>
        <p:nvSpPr>
          <p:cNvPr id="34" name="Text 32"/>
          <p:cNvSpPr txBox="1"/>
          <p:nvPr/>
        </p:nvSpPr>
        <p:spPr>
          <a:xfrm>
            <a:off x="6318504" y="4133088"/>
            <a:ext cx="2414016" cy="1956816"/>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950" dirty="0">
                <a:solidFill>
                  <a:srgbClr val="11262B"/>
                </a:solidFill>
                <a:latin typeface="Calibri" pitchFamily="34" charset="0"/>
                <a:ea typeface="Calibri" pitchFamily="34" charset="-122"/>
                <a:cs typeface="Calibri" pitchFamily="34" charset="-120"/>
              </a:rPr>
              <a:t>TIME — minimise exposure duration.</a:t>
            </a:r>
            <a:endParaRPr lang="en-US" sz="950" dirty="0"/>
          </a:p>
          <a:p>
            <a:pPr marL="342900" indent="-342900">
              <a:lnSpc>
                <a:spcPct val="102000"/>
              </a:lnSpc>
              <a:spcAft>
                <a:spcPts val="300"/>
              </a:spcAft>
              <a:buSzPct val="100000"/>
              <a:buChar char="•"/>
            </a:pPr>
            <a:r>
              <a:rPr lang="en-US" sz="950" dirty="0">
                <a:solidFill>
                  <a:srgbClr val="11262B"/>
                </a:solidFill>
                <a:latin typeface="Calibri" pitchFamily="34" charset="0"/>
                <a:ea typeface="Calibri" pitchFamily="34" charset="-122"/>
                <a:cs typeface="Calibri" pitchFamily="34" charset="-120"/>
              </a:rPr>
              <a:t>DISTANCE — inverse-square law; use tongs, never fingers.</a:t>
            </a:r>
            <a:endParaRPr lang="en-US" sz="950" dirty="0"/>
          </a:p>
          <a:p>
            <a:pPr marL="342900" indent="-342900">
              <a:lnSpc>
                <a:spcPct val="102000"/>
              </a:lnSpc>
              <a:spcAft>
                <a:spcPts val="300"/>
              </a:spcAft>
              <a:buSzPct val="100000"/>
              <a:buChar char="•"/>
            </a:pPr>
            <a:r>
              <a:rPr lang="en-US" sz="950" dirty="0">
                <a:solidFill>
                  <a:srgbClr val="11262B"/>
                </a:solidFill>
                <a:latin typeface="Calibri" pitchFamily="34" charset="0"/>
                <a:ea typeface="Calibri" pitchFamily="34" charset="-122"/>
                <a:cs typeface="Calibri" pitchFamily="34" charset="-120"/>
              </a:rPr>
              <a:t>SHIELDING — 1 cm Perspex/acrylic for ³²P β (lead would generate bremsstrahlung); lead for γ.</a:t>
            </a:r>
            <a:endParaRPr lang="en-US" sz="950" dirty="0"/>
          </a:p>
          <a:p>
            <a:pPr marL="342900" indent="-342900">
              <a:lnSpc>
                <a:spcPct val="102000"/>
              </a:lnSpc>
              <a:spcAft>
                <a:spcPts val="300"/>
              </a:spcAft>
              <a:buSzPct val="100000"/>
              <a:buChar char="•"/>
            </a:pPr>
            <a:r>
              <a:rPr lang="en-US" sz="950" dirty="0">
                <a:solidFill>
                  <a:srgbClr val="11262B"/>
                </a:solidFill>
                <a:latin typeface="Calibri" pitchFamily="34" charset="0"/>
                <a:ea typeface="Calibri" pitchFamily="34" charset="-122"/>
                <a:cs typeface="Calibri" pitchFamily="34" charset="-120"/>
              </a:rPr>
              <a:t>Designated area, drip trays, no mouth pipetting, dedicated glassware.</a:t>
            </a:r>
            <a:endParaRPr lang="en-US" sz="950" dirty="0"/>
          </a:p>
          <a:p>
            <a:pPr marL="342900" indent="-342900">
              <a:lnSpc>
                <a:spcPct val="102000"/>
              </a:lnSpc>
              <a:spcAft>
                <a:spcPts val="300"/>
              </a:spcAft>
              <a:buSzPct val="100000"/>
              <a:buChar char="•"/>
            </a:pPr>
            <a:r>
              <a:rPr lang="en-US" sz="950" dirty="0">
                <a:solidFill>
                  <a:srgbClr val="11262B"/>
                </a:solidFill>
                <a:latin typeface="Calibri" pitchFamily="34" charset="0"/>
                <a:ea typeface="Calibri" pitchFamily="34" charset="-122"/>
                <a:cs typeface="Calibri" pitchFamily="34" charset="-120"/>
              </a:rPr>
              <a:t>Film or TLD badges and ring dosimeters; regular Geiger surveys and wipe tests.</a:t>
            </a:r>
            <a:endParaRPr lang="en-US" sz="950" dirty="0"/>
          </a:p>
          <a:p>
            <a:pPr marL="342900" indent="-342900">
              <a:lnSpc>
                <a:spcPct val="102000"/>
              </a:lnSpc>
              <a:spcAft>
                <a:spcPts val="300"/>
              </a:spcAft>
              <a:buSzPct val="100000"/>
              <a:buChar char="•"/>
            </a:pPr>
            <a:r>
              <a:rPr lang="en-US" sz="950" dirty="0">
                <a:solidFill>
                  <a:srgbClr val="11262B"/>
                </a:solidFill>
                <a:latin typeface="Calibri" pitchFamily="34" charset="0"/>
                <a:ea typeface="Calibri" pitchFamily="34" charset="-122"/>
                <a:cs typeface="Calibri" pitchFamily="34" charset="-120"/>
              </a:rPr>
              <a:t>Waste: decay-in-storage for short half-lives; licensed disposal otherwise.</a:t>
            </a:r>
            <a:endParaRPr lang="en-US" sz="950" dirty="0"/>
          </a:p>
        </p:txBody>
      </p:sp>
      <p:sp>
        <p:nvSpPr>
          <p:cNvPr id="35" name="Shape 33"/>
          <p:cNvSpPr/>
          <p:nvPr/>
        </p:nvSpPr>
        <p:spPr>
          <a:xfrm>
            <a:off x="9015984" y="3730752"/>
            <a:ext cx="2624328" cy="2450592"/>
          </a:xfrm>
          <a:prstGeom prst="roundRect">
            <a:avLst>
              <a:gd name="adj" fmla="val 2239"/>
            </a:avLst>
          </a:prstGeom>
          <a:solidFill>
            <a:srgbClr val="FBEEDD"/>
          </a:solidFill>
          <a:ln w="9525">
            <a:solidFill>
              <a:srgbClr val="E9CDA6"/>
            </a:solidFill>
            <a:prstDash val="solid"/>
          </a:ln>
        </p:spPr>
      </p:sp>
      <p:sp>
        <p:nvSpPr>
          <p:cNvPr id="36" name="Text 34"/>
          <p:cNvSpPr txBox="1"/>
          <p:nvPr/>
        </p:nvSpPr>
        <p:spPr>
          <a:xfrm>
            <a:off x="9180576" y="3849624"/>
            <a:ext cx="2295144" cy="237744"/>
          </a:xfrm>
          <a:prstGeom prst="rect">
            <a:avLst/>
          </a:prstGeom>
          <a:noFill/>
          <a:ln/>
        </p:spPr>
        <p:txBody>
          <a:bodyPr wrap="square" lIns="0" tIns="0" rIns="0" bIns="0" rtlCol="0" anchor="ctr"/>
          <a:lstStyle/>
          <a:p>
            <a:pPr marL="0" indent="0">
              <a:buNone/>
            </a:pPr>
            <a:r>
              <a:rPr lang="en-US" sz="1200" b="1" dirty="0">
                <a:solidFill>
                  <a:srgbClr val="C4761A"/>
                </a:solidFill>
                <a:latin typeface="Calibri" pitchFamily="34" charset="0"/>
                <a:ea typeface="Calibri" pitchFamily="34" charset="-122"/>
                <a:cs typeface="Calibri" pitchFamily="34" charset="-120"/>
              </a:rPr>
              <a:t>Non-radioactive alternatives</a:t>
            </a:r>
            <a:endParaRPr lang="en-US" sz="1200" dirty="0"/>
          </a:p>
        </p:txBody>
      </p:sp>
      <p:sp>
        <p:nvSpPr>
          <p:cNvPr id="37" name="Text 35"/>
          <p:cNvSpPr txBox="1"/>
          <p:nvPr/>
        </p:nvSpPr>
        <p:spPr>
          <a:xfrm>
            <a:off x="9180576" y="4133088"/>
            <a:ext cx="2295144" cy="1956816"/>
          </a:xfrm>
          <a:prstGeom prst="rect">
            <a:avLst/>
          </a:prstGeom>
          <a:noFill/>
          <a:ln/>
        </p:spPr>
        <p:txBody>
          <a:bodyPr wrap="square" lIns="0" tIns="0" rIns="0" bIns="0" rtlCol="0" anchor="t"/>
          <a:lstStyle/>
          <a:p>
            <a:pPr marL="342900" indent="-342900">
              <a:lnSpc>
                <a:spcPct val="102000"/>
              </a:lnSpc>
              <a:spcAft>
                <a:spcPts val="300"/>
              </a:spcAft>
              <a:buSzPct val="100000"/>
              <a:buChar char="•"/>
            </a:pPr>
            <a:r>
              <a:rPr lang="en-US" sz="950" dirty="0">
                <a:solidFill>
                  <a:srgbClr val="11262B"/>
                </a:solidFill>
                <a:latin typeface="Calibri" pitchFamily="34" charset="0"/>
                <a:ea typeface="Calibri" pitchFamily="34" charset="-122"/>
                <a:cs typeface="Calibri" pitchFamily="34" charset="-120"/>
              </a:rPr>
              <a:t>Digoxigenin (DIG)–labelled probes with anti-DIG–alkaline phosphatase.</a:t>
            </a:r>
            <a:endParaRPr lang="en-US" sz="950" dirty="0"/>
          </a:p>
          <a:p>
            <a:pPr marL="342900" indent="-342900">
              <a:lnSpc>
                <a:spcPct val="102000"/>
              </a:lnSpc>
              <a:spcAft>
                <a:spcPts val="300"/>
              </a:spcAft>
              <a:buSzPct val="100000"/>
              <a:buChar char="•"/>
            </a:pPr>
            <a:r>
              <a:rPr lang="en-US" sz="950" dirty="0">
                <a:solidFill>
                  <a:srgbClr val="11262B"/>
                </a:solidFill>
                <a:latin typeface="Calibri" pitchFamily="34" charset="0"/>
                <a:ea typeface="Calibri" pitchFamily="34" charset="-122"/>
                <a:cs typeface="Calibri" pitchFamily="34" charset="-120"/>
              </a:rPr>
              <a:t>Biotin–streptavidin systems.</a:t>
            </a:r>
            <a:endParaRPr lang="en-US" sz="950" dirty="0"/>
          </a:p>
          <a:p>
            <a:pPr marL="342900" indent="-342900">
              <a:lnSpc>
                <a:spcPct val="102000"/>
              </a:lnSpc>
              <a:spcAft>
                <a:spcPts val="300"/>
              </a:spcAft>
              <a:buSzPct val="100000"/>
              <a:buChar char="•"/>
            </a:pPr>
            <a:r>
              <a:rPr lang="en-US" sz="950" dirty="0">
                <a:solidFill>
                  <a:srgbClr val="11262B"/>
                </a:solidFill>
                <a:latin typeface="Calibri" pitchFamily="34" charset="0"/>
                <a:ea typeface="Calibri" pitchFamily="34" charset="-122"/>
                <a:cs typeface="Calibri" pitchFamily="34" charset="-120"/>
              </a:rPr>
              <a:t>Fluorescent dyes (Cy3/Cy5, Alexa) — the basis of qPCR, DIGE and microarrays.</a:t>
            </a:r>
            <a:endParaRPr lang="en-US" sz="950" dirty="0"/>
          </a:p>
          <a:p>
            <a:pPr marL="342900" indent="-342900">
              <a:lnSpc>
                <a:spcPct val="102000"/>
              </a:lnSpc>
              <a:spcAft>
                <a:spcPts val="300"/>
              </a:spcAft>
              <a:buSzPct val="100000"/>
              <a:buChar char="•"/>
            </a:pPr>
            <a:r>
              <a:rPr lang="en-US" sz="950" dirty="0">
                <a:solidFill>
                  <a:srgbClr val="11262B"/>
                </a:solidFill>
                <a:latin typeface="Calibri" pitchFamily="34" charset="0"/>
                <a:ea typeface="Calibri" pitchFamily="34" charset="-122"/>
                <a:cs typeface="Calibri" pitchFamily="34" charset="-120"/>
              </a:rPr>
              <a:t>Chemiluminescence (HRP + luminol) for western blots.</a:t>
            </a:r>
            <a:endParaRPr lang="en-US" sz="950" dirty="0"/>
          </a:p>
          <a:p>
            <a:pPr marL="342900" indent="-342900">
              <a:lnSpc>
                <a:spcPct val="102000"/>
              </a:lnSpc>
              <a:spcAft>
                <a:spcPts val="300"/>
              </a:spcAft>
              <a:buSzPct val="100000"/>
              <a:buChar char="•"/>
            </a:pPr>
            <a:r>
              <a:rPr lang="en-US" sz="950" dirty="0">
                <a:solidFill>
                  <a:srgbClr val="11262B"/>
                </a:solidFill>
                <a:latin typeface="Calibri" pitchFamily="34" charset="0"/>
                <a:ea typeface="Calibri" pitchFamily="34" charset="-122"/>
                <a:cs typeface="Calibri" pitchFamily="34" charset="-120"/>
              </a:rPr>
              <a:t>Advantages: no licence, no half-life, no waste problem, multiplexing. Radioisotopes still win on absolute sensitivity and true linearity.</a:t>
            </a:r>
            <a:endParaRPr lang="en-US" sz="9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11091672" cy="237744"/>
          </a:xfrm>
          <a:prstGeom prst="rect">
            <a:avLst/>
          </a:prstGeom>
          <a:noFill/>
          <a:ln/>
        </p:spPr>
        <p:txBody>
          <a:bodyPr wrap="square" lIns="0" tIns="0" rIns="0" bIns="0" rtlCol="0" anchor="ctr"/>
          <a:lstStyle/>
          <a:p>
            <a:pPr marL="0" indent="0">
              <a:buNone/>
            </a:pPr>
            <a:r>
              <a:rPr lang="en-US" sz="1050" b="1" kern="0" spc="200" dirty="0">
                <a:solidFill>
                  <a:srgbClr val="0A6E76"/>
                </a:solidFill>
                <a:latin typeface="Calibri" pitchFamily="34" charset="0"/>
                <a:ea typeface="Calibri" pitchFamily="34" charset="-122"/>
                <a:cs typeface="Calibri" pitchFamily="34" charset="-120"/>
              </a:rPr>
              <a:t>WRAP-UP</a:t>
            </a:r>
            <a:endParaRPr lang="en-US" sz="1050" dirty="0"/>
          </a:p>
        </p:txBody>
      </p:sp>
      <p:sp>
        <p:nvSpPr>
          <p:cNvPr id="3" name="Text 1"/>
          <p:cNvSpPr txBox="1"/>
          <p:nvPr/>
        </p:nvSpPr>
        <p:spPr>
          <a:xfrm>
            <a:off x="548640" y="512064"/>
            <a:ext cx="11091672" cy="475488"/>
          </a:xfrm>
          <a:prstGeom prst="rect">
            <a:avLst/>
          </a:prstGeom>
          <a:noFill/>
          <a:ln/>
        </p:spPr>
        <p:txBody>
          <a:bodyPr wrap="square" lIns="0" tIns="0" rIns="0" bIns="0" rtlCol="0" anchor="ctr"/>
          <a:lstStyle/>
          <a:p>
            <a:pPr marL="0" indent="0">
              <a:buNone/>
            </a:pPr>
            <a:r>
              <a:rPr lang="en-US" sz="2600" b="1" dirty="0">
                <a:solidFill>
                  <a:srgbClr val="11262B"/>
                </a:solidFill>
                <a:latin typeface="Cambria" pitchFamily="34" charset="0"/>
                <a:ea typeface="Cambria" pitchFamily="34" charset="-122"/>
                <a:cs typeface="Cambria" pitchFamily="34" charset="-120"/>
              </a:rPr>
              <a:t>What to Carry Away</a:t>
            </a:r>
            <a:endParaRPr lang="en-US" sz="2600" dirty="0"/>
          </a:p>
        </p:txBody>
      </p:sp>
      <p:sp>
        <p:nvSpPr>
          <p:cNvPr id="4" name="Text 2"/>
          <p:cNvSpPr txBox="1"/>
          <p:nvPr/>
        </p:nvSpPr>
        <p:spPr>
          <a:xfrm>
            <a:off x="548640" y="1060704"/>
            <a:ext cx="11091672" cy="384048"/>
          </a:xfrm>
          <a:prstGeom prst="rect">
            <a:avLst/>
          </a:prstGeom>
          <a:noFill/>
          <a:ln/>
        </p:spPr>
        <p:txBody>
          <a:bodyPr wrap="square" lIns="0" tIns="0" rIns="0" bIns="0" rtlCol="0" anchor="t"/>
          <a:lstStyle/>
          <a:p>
            <a:pPr marL="0" indent="0">
              <a:buNone/>
            </a:pPr>
            <a:r>
              <a:rPr lang="en-US" sz="1200" dirty="0">
                <a:solidFill>
                  <a:srgbClr val="35535A"/>
                </a:solidFill>
                <a:latin typeface="Calibri" pitchFamily="34" charset="0"/>
                <a:ea typeface="Calibri" pitchFamily="34" charset="-122"/>
                <a:cs typeface="Calibri" pitchFamily="34" charset="-120"/>
              </a:rPr>
              <a:t>Four families, one question each. If you can answer the question in the second column for any technique put in front of you, you understand it.</a:t>
            </a:r>
            <a:endParaRPr lang="en-US" sz="1200" dirty="0"/>
          </a:p>
        </p:txBody>
      </p:sp>
      <p:graphicFrame>
        <p:nvGraphicFramePr>
          <p:cNvPr id="32" name="Table 0"/>
          <p:cNvGraphicFramePr>
            <a:graphicFrameLocks noGrp="1"/>
          </p:cNvGraphicFramePr>
          <p:nvPr>
            <p:extLst>
              <p:ext uri="{D42A27DB-BD31-4B8C-83A1-F6EECF244321}">
                <p14:modId xmlns:p14="http://schemas.microsoft.com/office/powerpoint/2010/main" val="1579011935"/>
              </p:ext>
            </p:extLst>
          </p:nvPr>
        </p:nvGraphicFramePr>
        <p:xfrm>
          <a:off x="502920" y="1481328"/>
          <a:ext cx="11183112" cy="914400"/>
        </p:xfrm>
        <a:graphic>
          <a:graphicData uri="http://schemas.openxmlformats.org/drawingml/2006/table">
            <a:tbl>
              <a:tblPr/>
              <a:tblGrid>
                <a:gridCol w="2148840">
                  <a:extLst>
                    <a:ext uri="{9D8B030D-6E8A-4147-A177-3AD203B41FA5}">
                      <a16:colId xmlns:a16="http://schemas.microsoft.com/office/drawing/2014/main" val="20000"/>
                    </a:ext>
                  </a:extLst>
                </a:gridCol>
                <a:gridCol w="2834640">
                  <a:extLst>
                    <a:ext uri="{9D8B030D-6E8A-4147-A177-3AD203B41FA5}">
                      <a16:colId xmlns:a16="http://schemas.microsoft.com/office/drawing/2014/main" val="20001"/>
                    </a:ext>
                  </a:extLst>
                </a:gridCol>
                <a:gridCol w="2926080">
                  <a:extLst>
                    <a:ext uri="{9D8B030D-6E8A-4147-A177-3AD203B41FA5}">
                      <a16:colId xmlns:a16="http://schemas.microsoft.com/office/drawing/2014/main" val="20002"/>
                    </a:ext>
                  </a:extLst>
                </a:gridCol>
                <a:gridCol w="3273552">
                  <a:extLst>
                    <a:ext uri="{9D8B030D-6E8A-4147-A177-3AD203B41FA5}">
                      <a16:colId xmlns:a16="http://schemas.microsoft.com/office/drawing/2014/main" val="20003"/>
                    </a:ext>
                  </a:extLst>
                </a:gridCol>
              </a:tblGrid>
              <a:tr h="548640">
                <a:tc>
                  <a:txBody>
                    <a:bodyPr/>
                    <a:lstStyle/>
                    <a:p>
                      <a:pPr marL="0" indent="0" algn="l">
                        <a:buNone/>
                      </a:pPr>
                      <a:r>
                        <a:rPr lang="en-US" sz="900" b="1" dirty="0">
                          <a:solidFill>
                            <a:srgbClr val="FFFFFF"/>
                          </a:solidFill>
                          <a:latin typeface="Calibri" pitchFamily="34" charset="0"/>
                          <a:ea typeface="Calibri" pitchFamily="34" charset="-122"/>
                          <a:cs typeface="Calibri" pitchFamily="34" charset="-120"/>
                        </a:rPr>
                        <a:t>Family</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900" b="1" dirty="0">
                          <a:solidFill>
                            <a:srgbClr val="FFFFFF"/>
                          </a:solidFill>
                          <a:latin typeface="Calibri" pitchFamily="34" charset="0"/>
                          <a:ea typeface="Calibri" pitchFamily="34" charset="-122"/>
                          <a:cs typeface="Calibri" pitchFamily="34" charset="-120"/>
                        </a:rPr>
                        <a:t>The question it answers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900" b="1" dirty="0">
                          <a:solidFill>
                            <a:srgbClr val="FFFFFF"/>
                          </a:solidFill>
                          <a:latin typeface="Calibri" pitchFamily="34" charset="0"/>
                          <a:ea typeface="Calibri" pitchFamily="34" charset="-122"/>
                          <a:cs typeface="Calibri" pitchFamily="34" charset="-120"/>
                        </a:rPr>
                        <a:t>The property it exploits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tc>
                  <a:txBody>
                    <a:bodyPr/>
                    <a:lstStyle/>
                    <a:p>
                      <a:pPr marL="0" indent="0" algn="l">
                        <a:buNone/>
                      </a:pPr>
                      <a:r>
                        <a:rPr lang="en-US" sz="900" b="1" dirty="0">
                          <a:solidFill>
                            <a:srgbClr val="FFFFFF"/>
                          </a:solidFill>
                          <a:latin typeface="Calibri" pitchFamily="34" charset="0"/>
                          <a:ea typeface="Calibri" pitchFamily="34" charset="-122"/>
                          <a:cs typeface="Calibri" pitchFamily="34" charset="-120"/>
                        </a:rPr>
                        <a:t>The single most confused point</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073B39"/>
                    </a:solidFill>
                  </a:tcPr>
                </a:tc>
                <a:extLst>
                  <a:ext uri="{0D108BD9-81ED-4DB2-BD59-A6C34878D82A}">
                    <a16:rowId xmlns:a16="http://schemas.microsoft.com/office/drawing/2014/main" val="10000"/>
                  </a:ext>
                </a:extLst>
              </a:tr>
              <a:tr h="548640">
                <a:tc>
                  <a:txBody>
                    <a:bodyPr/>
                    <a:lstStyle/>
                    <a:p>
                      <a:pPr marL="0" indent="0">
                        <a:buNone/>
                      </a:pPr>
                      <a:r>
                        <a:rPr lang="en-US" sz="900" b="1" dirty="0">
                          <a:solidFill>
                            <a:srgbClr val="073B39"/>
                          </a:solidFill>
                          <a:latin typeface="Calibri" pitchFamily="34" charset="0"/>
                          <a:ea typeface="Calibri" pitchFamily="34" charset="-122"/>
                          <a:cs typeface="Calibri" pitchFamily="34" charset="-120"/>
                        </a:rPr>
                        <a:t>PCR and its variants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Is this sequence present, and how much of it was there to begin with?</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Sequence complementarity of two primers, plus exponential doubling</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RT- means reverse transcription (the template is RNA); q / real-time means quantitative (when you look). RT-qPCR is both</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48640">
                <a:tc>
                  <a:txBody>
                    <a:bodyPr/>
                    <a:lstStyle/>
                    <a:p>
                      <a:pPr marL="0" indent="0">
                        <a:buNone/>
                      </a:pPr>
                      <a:r>
                        <a:rPr lang="en-US" sz="900" b="1" dirty="0">
                          <a:solidFill>
                            <a:srgbClr val="073B39"/>
                          </a:solidFill>
                          <a:latin typeface="Calibri" pitchFamily="34" charset="0"/>
                          <a:ea typeface="Calibri" pitchFamily="34" charset="-122"/>
                          <a:cs typeface="Calibri" pitchFamily="34" charset="-120"/>
                        </a:rPr>
                        <a:t>Nested PCR</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Can I detect a target that ordinary PCR misses?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Two independent rounds of primer selection multiply specificity</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Its sensitivity is also its danger — carry-over contamination gives false positives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2"/>
                  </a:ext>
                </a:extLst>
              </a:tr>
              <a:tr h="548640">
                <a:tc>
                  <a:txBody>
                    <a:bodyPr/>
                    <a:lstStyle/>
                    <a:p>
                      <a:pPr marL="0" indent="0">
                        <a:buNone/>
                      </a:pPr>
                      <a:r>
                        <a:rPr lang="en-US" sz="900" b="1" dirty="0">
                          <a:solidFill>
                            <a:srgbClr val="073B39"/>
                          </a:solidFill>
                          <a:latin typeface="Calibri" pitchFamily="34" charset="0"/>
                          <a:ea typeface="Calibri" pitchFamily="34" charset="-122"/>
                          <a:cs typeface="Calibri" pitchFamily="34" charset="-120"/>
                        </a:rPr>
                        <a:t>Agarose gel electrophoresis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How big is this nucleic acid fragment, and is it pure?</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Sieving, because charge-to-mass ratio is constant for DNA</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Supercoiled DNA runs faster than linear DNA of the same size — conformation, not length</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48640">
                <a:tc>
                  <a:txBody>
                    <a:bodyPr/>
                    <a:lstStyle/>
                    <a:p>
                      <a:pPr marL="0" indent="0">
                        <a:buNone/>
                      </a:pPr>
                      <a:r>
                        <a:rPr lang="en-US" sz="900" b="1" dirty="0">
                          <a:solidFill>
                            <a:srgbClr val="073B39"/>
                          </a:solidFill>
                          <a:latin typeface="Calibri" pitchFamily="34" charset="0"/>
                          <a:ea typeface="Calibri" pitchFamily="34" charset="-122"/>
                          <a:cs typeface="Calibri" pitchFamily="34" charset="-120"/>
                        </a:rPr>
                        <a:t>SDS-PAGE</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What is the molecular weight and purity of this protein?</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SDS imposes a uniform charge-to-mass ratio, so only size matters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Sharp bands come from the discontinuous stacking system, not from the resolving gel</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4"/>
                  </a:ext>
                </a:extLst>
              </a:tr>
              <a:tr h="548640">
                <a:tc>
                  <a:txBody>
                    <a:bodyPr/>
                    <a:lstStyle/>
                    <a:p>
                      <a:pPr marL="0" indent="0">
                        <a:buNone/>
                      </a:pPr>
                      <a:r>
                        <a:rPr lang="en-US" sz="900" b="1" dirty="0">
                          <a:solidFill>
                            <a:srgbClr val="073B39"/>
                          </a:solidFill>
                          <a:latin typeface="Calibri" pitchFamily="34" charset="0"/>
                          <a:ea typeface="Calibri" pitchFamily="34" charset="-122"/>
                          <a:cs typeface="Calibri" pitchFamily="34" charset="-120"/>
                        </a:rPr>
                        <a:t>2D gel electrophoresis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How does a whole proteome differ between two conditions?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pI and molecular weight are orthogonal, so resolving power multiplies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IEF is an equilibrium method; the second dimension is not</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48640">
                <a:tc>
                  <a:txBody>
                    <a:bodyPr/>
                    <a:lstStyle/>
                    <a:p>
                      <a:pPr marL="0" indent="0">
                        <a:buNone/>
                      </a:pPr>
                      <a:r>
                        <a:rPr lang="en-US" sz="900" b="1" dirty="0">
                          <a:solidFill>
                            <a:srgbClr val="073B39"/>
                          </a:solidFill>
                          <a:latin typeface="Calibri" pitchFamily="34" charset="0"/>
                          <a:ea typeface="Calibri" pitchFamily="34" charset="-122"/>
                          <a:cs typeface="Calibri" pitchFamily="34" charset="-120"/>
                        </a:rPr>
                        <a:t>Differential centrifugation</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Can I get a crude organelle fraction quickly?</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Sedimentation rate in a uniform medium — effectively size</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Pellets are always cross-contaminated; purity must be proved with marker enzymes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6"/>
                  </a:ext>
                </a:extLst>
              </a:tr>
              <a:tr h="548640">
                <a:tc>
                  <a:txBody>
                    <a:bodyPr/>
                    <a:lstStyle/>
                    <a:p>
                      <a:pPr marL="0" indent="0">
                        <a:buNone/>
                      </a:pPr>
                      <a:r>
                        <a:rPr lang="en-US" sz="900" b="1" dirty="0">
                          <a:solidFill>
                            <a:srgbClr val="073B39"/>
                          </a:solidFill>
                          <a:latin typeface="Calibri" pitchFamily="34" charset="0"/>
                          <a:ea typeface="Calibri" pitchFamily="34" charset="-122"/>
                          <a:cs typeface="Calibri" pitchFamily="34" charset="-120"/>
                        </a:rPr>
                        <a:t>Density gradient centrifugation</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Can I purify particles that differ subtly?</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Rate-zonal sorts by s value; isopycnic sorts by buoyant density</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Rate-zonal must be stopped in time; isopycnic reaches equilibrium and cannot over-run</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548640">
                <a:tc>
                  <a:txBody>
                    <a:bodyPr/>
                    <a:lstStyle/>
                    <a:p>
                      <a:pPr marL="0" indent="0">
                        <a:buNone/>
                      </a:pPr>
                      <a:r>
                        <a:rPr lang="en-US" sz="900" b="1" dirty="0">
                          <a:solidFill>
                            <a:srgbClr val="073B39"/>
                          </a:solidFill>
                          <a:latin typeface="Calibri" pitchFamily="34" charset="0"/>
                          <a:ea typeface="Calibri" pitchFamily="34" charset="-122"/>
                          <a:cs typeface="Calibri" pitchFamily="34" charset="-120"/>
                        </a:rPr>
                        <a:t>Radioisotope tracers</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Where does this molecule go, and how fast?</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Chemical identity with the unlabelled molecule plus extreme detection sensitivity</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tc>
                  <a:txBody>
                    <a:bodyPr/>
                    <a:lstStyle/>
                    <a:p>
                      <a:pPr marL="0" indent="0">
                        <a:buNone/>
                      </a:pPr>
                      <a:r>
                        <a:rPr lang="en-US" sz="900" dirty="0">
                          <a:solidFill>
                            <a:srgbClr val="11262B"/>
                          </a:solidFill>
                          <a:latin typeface="Calibri" pitchFamily="34" charset="0"/>
                          <a:ea typeface="Calibri" pitchFamily="34" charset="-122"/>
                          <a:cs typeface="Calibri" pitchFamily="34" charset="-120"/>
                        </a:rPr>
                        <a:t>³²P labels nucleic acid (phosphate); ³⁵S labels protein (Met/Cys) — the basis of Hershey–Chase</a:t>
                      </a:r>
                      <a:endParaRPr lang="en-US" sz="900" dirty="0">
                        <a:latin typeface="Calibri" charset="0"/>
                        <a:ea typeface="Calibri" charset="0"/>
                        <a:cs typeface="Calibri" charset="0"/>
                      </a:endParaRPr>
                    </a:p>
                  </a:txBody>
                  <a:tcPr marL="54864" marR="54864" marT="54864" marB="54864" anchor="ctr">
                    <a:lnL w="9525" cap="flat" cmpd="sng" algn="ctr">
                      <a:solidFill>
                        <a:srgbClr val="C3DBD7"/>
                      </a:solidFill>
                      <a:prstDash val="solid"/>
                      <a:round/>
                      <a:headEnd type="none" w="med" len="med"/>
                      <a:tailEnd type="none" w="med" len="med"/>
                    </a:lnL>
                    <a:lnR w="9525" cap="flat" cmpd="sng" algn="ctr">
                      <a:solidFill>
                        <a:srgbClr val="C3DBD7"/>
                      </a:solidFill>
                      <a:prstDash val="solid"/>
                      <a:round/>
                      <a:headEnd type="none" w="med" len="med"/>
                      <a:tailEnd type="none" w="med" len="med"/>
                    </a:lnR>
                    <a:lnT w="9525" cap="flat" cmpd="sng" algn="ctr">
                      <a:solidFill>
                        <a:srgbClr val="C3DBD7"/>
                      </a:solidFill>
                      <a:prstDash val="solid"/>
                      <a:round/>
                      <a:headEnd type="none" w="med" len="med"/>
                      <a:tailEnd type="none" w="med" len="med"/>
                    </a:lnT>
                    <a:lnB w="9525" cap="flat" cmpd="sng" algn="ctr">
                      <a:solidFill>
                        <a:srgbClr val="C3DBD7"/>
                      </a:solidFill>
                      <a:prstDash val="solid"/>
                      <a:round/>
                      <a:headEnd type="none" w="med" len="med"/>
                      <a:tailEnd type="none" w="med" len="med"/>
                    </a:lnB>
                    <a:solidFill>
                      <a:srgbClr val="F2F8F7"/>
                    </a:solidFill>
                  </a:tcPr>
                </a:tc>
                <a:extLst>
                  <a:ext uri="{0D108BD9-81ED-4DB2-BD59-A6C34878D82A}">
                    <a16:rowId xmlns:a16="http://schemas.microsoft.com/office/drawing/2014/main" val="10008"/>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10978</Words>
  <Application>Microsoft Macintosh PowerPoint</Application>
  <PresentationFormat>Widescreen</PresentationFormat>
  <Paragraphs>1009</Paragraphs>
  <Slides>31</Slides>
  <Notes>31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Molecular Biology Techniques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PCR, Electrophoresis, Centrifugation and Radiotracer Techniques</dc:title>
  <dc:subject>PG Biotechnology lecture deck</dc:subject>
  <dc:creator>Claude</dc:creator>
  <cp:lastModifiedBy>Microsoft Office User</cp:lastModifiedBy>
  <cp:revision>2</cp:revision>
  <dcterms:created xsi:type="dcterms:W3CDTF">2026-08-28T05:52:09Z</dcterms:created>
  <dcterms:modified xsi:type="dcterms:W3CDTF">2026-09-14T05:19:12Z</dcterms:modified>
</cp:coreProperties>
</file>