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0058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ENGLISH · SEMESTER 3 · WORLD FICTION PAPER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377440"/>
            <a:ext cx="10515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Introducing Salman Rushdie's Shame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576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 Novel Through Two Ideas of “World Fiction”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4800600"/>
            <a:ext cx="2743200" cy="0"/>
          </a:xfrm>
          <a:prstGeom prst="line">
            <a:avLst/>
          </a:prstGeom>
          <a:noFill/>
          <a:ln w="25400">
            <a:solidFill>
              <a:srgbClr val="A7BEA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502920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Dr. Krisha Das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4406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Handique Girls' College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Do We Mean by “World Fiction”?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554480"/>
            <a:ext cx="1097280" cy="109728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4" name="Image 0" descr="icons/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606" y="1697126"/>
            <a:ext cx="811987" cy="8119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94560" y="1554480"/>
            <a:ext cx="8961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common (and too simple) assumption: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194560" y="1965960"/>
            <a:ext cx="8961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B57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“World Fiction” just means English Literature plus a few names from outside Britain and America.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22960" y="3108960"/>
            <a:ext cx="10515600" cy="2651760"/>
          </a:xfrm>
          <a:prstGeom prst="roundRect">
            <a:avLst>
              <a:gd name="adj" fmla="val 4138"/>
            </a:avLst>
          </a:prstGeom>
          <a:solidFill>
            <a:srgbClr val="E7E8D1"/>
          </a:solidFill>
          <a:ln/>
        </p:spPr>
      </p:sp>
      <p:sp>
        <p:nvSpPr>
          <p:cNvPr id="8" name="Text 5"/>
          <p:cNvSpPr/>
          <p:nvPr/>
        </p:nvSpPr>
        <p:spPr>
          <a:xfrm>
            <a:off x="1188720" y="333756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World Fiction really asks two deeper questions: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188720" y="393192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HOW is the story built?  </a:t>
            </a:r>
            <a:pPr indent="0" marL="0">
              <a:buNone/>
            </a:pPr>
            <a:r>
              <a:rPr lang="en-US" sz="16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its narrator, its structure, its craft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88720" y="448056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WHAT togetherness does it imagine?  </a:t>
            </a:r>
            <a:pPr indent="0" marL="0">
              <a:buNone/>
            </a:pPr>
            <a:r>
              <a:rPr lang="en-US" sz="16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its families, nations, communities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188720" y="512064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B57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Rushdie's Shame gives us rich material to explore both.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Thinkers, Two Lenses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22960" y="1554480"/>
            <a:ext cx="5029200" cy="4206240"/>
          </a:xfrm>
          <a:prstGeom prst="roundRect">
            <a:avLst>
              <a:gd name="adj" fmla="val 2609"/>
            </a:avLst>
          </a:prstGeom>
          <a:solidFill>
            <a:srgbClr val="E7E8D1"/>
          </a:solidFill>
          <a:ln/>
        </p:spPr>
      </p:sp>
      <p:sp>
        <p:nvSpPr>
          <p:cNvPr id="4" name="Shape 2"/>
          <p:cNvSpPr/>
          <p:nvPr/>
        </p:nvSpPr>
        <p:spPr>
          <a:xfrm>
            <a:off x="1188720" y="1874520"/>
            <a:ext cx="1005840" cy="100584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5" name="Image 0" descr="icons/feath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9479" y="2005279"/>
            <a:ext cx="744322" cy="7443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0175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Frederick Luis Aldama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22960" y="34290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Analyzing World Fiction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188720" y="3977640"/>
            <a:ext cx="4297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at HOW a story is told: the narrator, the structure, the technique.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188720" y="516636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57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“Reads the craft”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09360" y="1554480"/>
            <a:ext cx="5029200" cy="4206240"/>
          </a:xfrm>
          <a:prstGeom prst="roundRect">
            <a:avLst>
              <a:gd name="adj" fmla="val 2609"/>
            </a:avLst>
          </a:prstGeom>
          <a:solidFill>
            <a:srgbClr val="A7BEAE"/>
          </a:solidFill>
          <a:ln/>
        </p:spPr>
      </p:sp>
      <p:sp>
        <p:nvSpPr>
          <p:cNvPr id="11" name="Shape 8"/>
          <p:cNvSpPr/>
          <p:nvPr/>
        </p:nvSpPr>
        <p:spPr>
          <a:xfrm>
            <a:off x="6675120" y="1874520"/>
            <a:ext cx="1005840" cy="100584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12" name="Image 1" descr="icons/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879" y="2005279"/>
            <a:ext cx="744322" cy="74432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09360" y="301752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J. Hillis Miller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6309360" y="342900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 in Fiction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6675120" y="3977640"/>
            <a:ext cx="4297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Looks at WHAT community a story imagines: family, nation, belonging.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6675120" y="5166360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4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“Reads the people”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822960" y="59893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6B57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use both lenses to read Shame today.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822960" cy="82296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3" name="Image 0" descr="icons/feath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0990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59436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Lens 1: Reading the Craft (Aldama)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822960" y="1645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645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371600" y="1600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just read fiction as “evidence”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371600" y="1984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novel is not simply a report on a culture or history — it is a made thing.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22960" y="2788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0" name="Text 7"/>
          <p:cNvSpPr/>
          <p:nvPr/>
        </p:nvSpPr>
        <p:spPr>
          <a:xfrm>
            <a:off x="822960" y="2788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371600" y="2743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who tells the story, and how?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371600" y="3127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narrator's voice, and every place the story pauses or turns.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22960" y="3931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4" name="Text 11"/>
          <p:cNvSpPr/>
          <p:nvPr/>
        </p:nvSpPr>
        <p:spPr>
          <a:xfrm>
            <a:off x="822960" y="3931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886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digression, unreliable narration, allegory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371600" y="4270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deliberate choices — not accidents — that shape what we feel and believe.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822960" y="5074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8" name="Text 15"/>
          <p:cNvSpPr/>
          <p:nvPr/>
        </p:nvSpPr>
        <p:spPr>
          <a:xfrm>
            <a:off x="822960" y="5074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371600" y="5029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techniques work everywhere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71600" y="5413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close attention we give an English novel, we give a Pakistani or Indian one.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822960" cy="82296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3" name="Image 0" descr="icons/us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0990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59436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Lens 2: Reading the Community (Miller)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822960" y="1645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645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371600" y="1600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Fiction tests whether “community” is possible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371600" y="1984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novel imagines some group — a family, a village, a nation — and asks if it can hold together.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22960" y="2788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0" name="Text 7"/>
          <p:cNvSpPr/>
          <p:nvPr/>
        </p:nvSpPr>
        <p:spPr>
          <a:xfrm>
            <a:off x="822960" y="2788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371600" y="2743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Rarely one big happy family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371600" y="3127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Communities in fiction are messier than we expect — full of gaps, rivalries, silences.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22960" y="3931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4" name="Text 11"/>
          <p:cNvSpPr/>
          <p:nvPr/>
        </p:nvSpPr>
        <p:spPr>
          <a:xfrm>
            <a:off x="822960" y="3931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886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together by tension, not just harmony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371600" y="4270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very conflict that threatens a group can also be what keeps it together.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822960" y="5074920"/>
            <a:ext cx="320040" cy="320040"/>
          </a:xfrm>
          <a:prstGeom prst="ellipse">
            <a:avLst/>
          </a:prstGeom>
          <a:solidFill>
            <a:srgbClr val="A7BEAE"/>
          </a:solidFill>
          <a:ln/>
        </p:spPr>
      </p:sp>
      <p:sp>
        <p:nvSpPr>
          <p:cNvPr id="18" name="Text 15"/>
          <p:cNvSpPr/>
          <p:nvPr/>
        </p:nvSpPr>
        <p:spPr>
          <a:xfrm>
            <a:off x="822960" y="50749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371600" y="5029200"/>
            <a:ext cx="9692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Miller's word for this: “agonistic”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71600" y="5413248"/>
            <a:ext cx="9692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on this important word on the next slide.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1005840" cy="1005840"/>
          </a:xfrm>
          <a:prstGeom prst="ellipse">
            <a:avLst/>
          </a:prstGeom>
          <a:solidFill>
            <a:srgbClr val="9C3F31"/>
          </a:solidFill>
          <a:ln/>
        </p:spPr>
      </p:sp>
      <p:pic>
        <p:nvPicPr>
          <p:cNvPr id="3" name="Image 0" descr="icons/mask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" y="770839"/>
            <a:ext cx="744322" cy="74432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11680" y="777240"/>
            <a:ext cx="9326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an “Agonistic Community”?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822960" y="19202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AGONISTIC  </a:t>
            </a:r>
            <a:pPr indent="0" marL="0">
              <a:buNone/>
            </a:pPr>
            <a:r>
              <a:rPr lang="en-US" sz="1600" i="1" dirty="0">
                <a:solidFill>
                  <a:srgbClr val="F0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from the Greek </a:t>
            </a:r>
            <a:pPr indent="0" marL="0">
              <a:buNone/>
            </a:pPr>
            <a:r>
              <a:rPr lang="en-US" sz="1600" b="1" i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agon</a:t>
            </a:r>
            <a:pPr indent="0" marL="0">
              <a:buNone/>
            </a:pPr>
            <a:r>
              <a:rPr lang="en-US" sz="1600" i="1" dirty="0">
                <a:solidFill>
                  <a:srgbClr val="F0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meaning contest or struggle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22960" y="2514600"/>
            <a:ext cx="105156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1188720" y="2697480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group held together BY its tensions and conflicts — not in spite of them.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822960" y="3794760"/>
            <a:ext cx="5029200" cy="2377440"/>
          </a:xfrm>
          <a:prstGeom prst="roundRect">
            <a:avLst>
              <a:gd name="adj" fmla="val 4615"/>
            </a:avLst>
          </a:prstGeom>
          <a:solidFill>
            <a:srgbClr val="A8402F"/>
          </a:solidFill>
          <a:ln/>
        </p:spPr>
      </p:sp>
      <p:sp>
        <p:nvSpPr>
          <p:cNvPr id="9" name="Text 6"/>
          <p:cNvSpPr/>
          <p:nvPr/>
        </p:nvSpPr>
        <p:spPr>
          <a:xfrm>
            <a:off x="1097280" y="397764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usual idea of community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097280" y="4434840"/>
            <a:ext cx="44805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belief, harmony, one big family — everyone united and alike.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309360" y="3794760"/>
            <a:ext cx="5029200" cy="2377440"/>
          </a:xfrm>
          <a:prstGeom prst="roundRect">
            <a:avLst>
              <a:gd name="adj" fmla="val 4615"/>
            </a:avLst>
          </a:prstGeom>
          <a:solidFill>
            <a:srgbClr val="9C3F31"/>
          </a:solidFill>
          <a:ln/>
        </p:spPr>
      </p:sp>
      <p:sp>
        <p:nvSpPr>
          <p:cNvPr id="12" name="Text 9"/>
          <p:cNvSpPr/>
          <p:nvPr/>
        </p:nvSpPr>
        <p:spPr>
          <a:xfrm>
            <a:off x="6583680" y="3977640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Miller's agonistic community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583680" y="4434840"/>
            <a:ext cx="44805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Rivalry, difference, and conflict that never fully goes away — each member stays distinct, refusing to melt into one whole.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0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0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822960" cy="82296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3" name="Image 0" descr="icons/m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0990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59436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the Novel: Shame (1983)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822960" y="1645920"/>
            <a:ext cx="10515600" cy="1051560"/>
          </a:xfrm>
          <a:prstGeom prst="roundRect">
            <a:avLst>
              <a:gd name="adj" fmla="val 8696"/>
            </a:avLst>
          </a:prstGeom>
          <a:solidFill>
            <a:srgbClr val="E7E8D1"/>
          </a:solidFill>
          <a:ln/>
        </p:spPr>
      </p:sp>
      <p:sp>
        <p:nvSpPr>
          <p:cNvPr id="6" name="Text 3"/>
          <p:cNvSpPr/>
          <p:nvPr/>
        </p:nvSpPr>
        <p:spPr>
          <a:xfrm>
            <a:off x="1097280" y="173736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Rushdie's third novel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097280" y="2103120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in 1983, written in the style of magic realism.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22960" y="2834640"/>
            <a:ext cx="10515600" cy="1051560"/>
          </a:xfrm>
          <a:prstGeom prst="roundRect">
            <a:avLst>
              <a:gd name="adj" fmla="val 8696"/>
            </a:avLst>
          </a:prstGeom>
          <a:solidFill>
            <a:srgbClr val="E7E8D1"/>
          </a:solidFill>
          <a:ln/>
        </p:spPr>
      </p:sp>
      <p:sp>
        <p:nvSpPr>
          <p:cNvPr id="9" name="Text 6"/>
          <p:cNvSpPr/>
          <p:nvPr/>
        </p:nvSpPr>
        <p:spPr>
          <a:xfrm>
            <a:off x="1097280" y="292608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in a country “not quite Pakistan”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97280" y="3291840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fictional country that sits almost, but not exactly, in the same place as the real one.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22960" y="4023360"/>
            <a:ext cx="10515600" cy="1051560"/>
          </a:xfrm>
          <a:prstGeom prst="roundRect">
            <a:avLst>
              <a:gd name="adj" fmla="val 8696"/>
            </a:avLst>
          </a:prstGeom>
          <a:solidFill>
            <a:srgbClr val="E7E8D1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11480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rival families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097280" y="4480560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Raza Hyder and Iskander Harappa — loosely echoing real Pakistani leaders Zia-ul-Haq and Bhutto.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22960" y="5212080"/>
            <a:ext cx="10515600" cy="1051560"/>
          </a:xfrm>
          <a:prstGeom prst="roundRect">
            <a:avLst>
              <a:gd name="adj" fmla="val 8696"/>
            </a:avLst>
          </a:prstGeom>
          <a:solidFill>
            <a:srgbClr val="E7E8D1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5303520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story about shame and violence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097280" y="5669280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that is buried or denied, the novel suggests, eventually explodes into violence.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822960" cy="82296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3" name="Image 0" descr="icons/quo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0990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457200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Narrator's Confession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691640" y="96012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57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One, Chapter 1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22960" y="1600200"/>
            <a:ext cx="10515600" cy="1371600"/>
          </a:xfrm>
          <a:prstGeom prst="roundRect">
            <a:avLst>
              <a:gd name="adj" fmla="val 8000"/>
            </a:avLst>
          </a:prstGeom>
          <a:solidFill>
            <a:srgbClr val="A7BEAE"/>
          </a:solidFill>
          <a:ln/>
        </p:spPr>
      </p:sp>
      <p:sp>
        <p:nvSpPr>
          <p:cNvPr id="7" name="Text 4"/>
          <p:cNvSpPr/>
          <p:nvPr/>
        </p:nvSpPr>
        <p:spPr>
          <a:xfrm>
            <a:off x="1188720" y="1783080"/>
            <a:ext cx="9784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“The country in this story is not Pakistan, or not quite” — the narrator openly tells us so, early in the novel.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914400" y="3364992"/>
            <a:ext cx="118872" cy="118872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9" name="Text 6"/>
          <p:cNvSpPr/>
          <p:nvPr/>
        </p:nvSpPr>
        <p:spPr>
          <a:xfrm>
            <a:off x="1234440" y="32461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countries — the real and the fictional — sit almost in the same space.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914400" y="4050792"/>
            <a:ext cx="118872" cy="118872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1" name="Text 8"/>
          <p:cNvSpPr/>
          <p:nvPr/>
        </p:nvSpPr>
        <p:spPr>
          <a:xfrm>
            <a:off x="1234440" y="39319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gap he calls a “slight angle to reality” — a deliberate choice, not a mistake.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914400" y="4736592"/>
            <a:ext cx="118872" cy="118872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3" name="Text 10"/>
          <p:cNvSpPr/>
          <p:nvPr/>
        </p:nvSpPr>
        <p:spPr>
          <a:xfrm>
            <a:off x="1234440" y="46177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angle lets him say things that a strictly factual account could not have said.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914400" y="5422392"/>
            <a:ext cx="118872" cy="118872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5" name="Text 12"/>
          <p:cNvSpPr/>
          <p:nvPr/>
        </p:nvSpPr>
        <p:spPr>
          <a:xfrm>
            <a:off x="1234440" y="53035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Aldama's lens in action: a technique that quietly shapes meaning.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822960" cy="82296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3" name="Image 0" descr="icons/bab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0990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457200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Birth of Sufiya Zinobia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691640" y="96012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57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Two, Chapter 5 — “The Wrong Miracle”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22960" y="1691640"/>
            <a:ext cx="1051560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/>
        </p:spPr>
      </p:sp>
      <p:sp>
        <p:nvSpPr>
          <p:cNvPr id="7" name="Text 4"/>
          <p:cNvSpPr/>
          <p:nvPr/>
        </p:nvSpPr>
        <p:spPr>
          <a:xfrm>
            <a:off x="1097280" y="1801368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daughter, not the son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97280" y="2221992"/>
            <a:ext cx="9966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Bilquis and Raza Hyder desperately wanted a son; a daughter arrives instead.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22960" y="3108960"/>
            <a:ext cx="1051560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218688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blush she cannot control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97280" y="3639312"/>
            <a:ext cx="9966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birth, Sufiya blushes uncontrollably — carrying a shame that is not only her own.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22960" y="4526280"/>
            <a:ext cx="10515600" cy="1234440"/>
          </a:xfrm>
          <a:prstGeom prst="roundRect">
            <a:avLst>
              <a:gd name="adj" fmla="val 7407"/>
            </a:avLst>
          </a:prstGeom>
          <a:solidFill>
            <a:srgbClr val="E7E8D1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4636008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symbol for the nation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097280" y="5056632"/>
            <a:ext cx="99669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 comes to embody the shame the powerful refuse to feel — until it erupts as violence.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48640"/>
            <a:ext cx="822960" cy="822960"/>
          </a:xfrm>
          <a:prstGeom prst="ellipse">
            <a:avLst/>
          </a:prstGeom>
          <a:solidFill>
            <a:srgbClr val="9C3F31"/>
          </a:solidFill>
          <a:ln/>
        </p:spPr>
      </p:sp>
      <p:pic>
        <p:nvPicPr>
          <p:cNvPr id="3" name="Image 0" descr="icons/bal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5562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64008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It Together: Shame's Agonistic Nation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822960" y="1783080"/>
            <a:ext cx="10515600" cy="960120"/>
          </a:xfrm>
          <a:prstGeom prst="roundRect">
            <a:avLst>
              <a:gd name="adj" fmla="val 9524"/>
            </a:avLst>
          </a:prstGeom>
          <a:solidFill>
            <a:srgbClr val="9C3F31"/>
          </a:solidFill>
          <a:ln/>
        </p:spPr>
      </p:sp>
      <p:sp>
        <p:nvSpPr>
          <p:cNvPr id="6" name="Text 3"/>
          <p:cNvSpPr/>
          <p:nvPr/>
        </p:nvSpPr>
        <p:spPr>
          <a:xfrm>
            <a:off x="1005840" y="19476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737360" y="1783080"/>
            <a:ext cx="9418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 in Shame is not held together by unity or shared belief.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22960" y="2926080"/>
            <a:ext cx="10515600" cy="960120"/>
          </a:xfrm>
          <a:prstGeom prst="roundRect">
            <a:avLst>
              <a:gd name="adj" fmla="val 9524"/>
            </a:avLst>
          </a:prstGeom>
          <a:solidFill>
            <a:srgbClr val="9C3F31"/>
          </a:solidFill>
          <a:ln/>
        </p:spPr>
      </p:sp>
      <p:sp>
        <p:nvSpPr>
          <p:cNvPr id="9" name="Text 6"/>
          <p:cNvSpPr/>
          <p:nvPr/>
        </p:nvSpPr>
        <p:spPr>
          <a:xfrm>
            <a:off x="1005840" y="30906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737360" y="2926080"/>
            <a:ext cx="9418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survives through rivalry (Harappa vs. Hyder), dictatorship, and buried Partition violence.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22960" y="4069080"/>
            <a:ext cx="10515600" cy="960120"/>
          </a:xfrm>
          <a:prstGeom prst="roundRect">
            <a:avLst>
              <a:gd name="adj" fmla="val 9524"/>
            </a:avLst>
          </a:prstGeom>
          <a:solidFill>
            <a:srgbClr val="9C3F31"/>
          </a:solidFill>
          <a:ln/>
        </p:spPr>
      </p:sp>
      <p:sp>
        <p:nvSpPr>
          <p:cNvPr id="12" name="Text 9"/>
          <p:cNvSpPr/>
          <p:nvPr/>
        </p:nvSpPr>
        <p:spPr>
          <a:xfrm>
            <a:off x="1005840" y="42336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737360" y="4069080"/>
            <a:ext cx="9418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the family — three mothers raising one son in secrecy — is bound by tension, not only love.</a:t>
            </a:r>
            <a:endParaRPr lang="en-US" sz="1450" dirty="0"/>
          </a:p>
        </p:txBody>
      </p:sp>
      <p:sp>
        <p:nvSpPr>
          <p:cNvPr id="14" name="Shape 11"/>
          <p:cNvSpPr/>
          <p:nvPr/>
        </p:nvSpPr>
        <p:spPr>
          <a:xfrm>
            <a:off x="822960" y="5212080"/>
            <a:ext cx="10515600" cy="960120"/>
          </a:xfrm>
          <a:prstGeom prst="roundRect">
            <a:avLst>
              <a:gd name="adj" fmla="val 9524"/>
            </a:avLst>
          </a:prstGeom>
          <a:solidFill>
            <a:srgbClr val="9C3F31"/>
          </a:solidFill>
          <a:ln/>
        </p:spPr>
      </p:sp>
      <p:sp>
        <p:nvSpPr>
          <p:cNvPr id="15" name="Text 12"/>
          <p:cNvSpPr/>
          <p:nvPr/>
        </p:nvSpPr>
        <p:spPr>
          <a:xfrm>
            <a:off x="1005840" y="53766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1737360" y="5212080"/>
            <a:ext cx="94183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Sufiya's eruption is the whole order's hidden tension finally becoming impossible to contain.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0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F0DA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822960" cy="82296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3" name="Image 0" descr="icons/rou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065" y="609905"/>
            <a:ext cx="608990" cy="608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59436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3A2E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Will Do in the Coming Sessions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822960" y="182880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E7E8D1"/>
          </a:solidFill>
          <a:ln/>
        </p:spPr>
      </p:sp>
      <p:sp>
        <p:nvSpPr>
          <p:cNvPr id="6" name="Shape 3"/>
          <p:cNvSpPr/>
          <p:nvPr/>
        </p:nvSpPr>
        <p:spPr>
          <a:xfrm>
            <a:off x="2217420" y="214884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7" name="Text 4"/>
          <p:cNvSpPr/>
          <p:nvPr/>
        </p:nvSpPr>
        <p:spPr>
          <a:xfrm>
            <a:off x="2217420" y="21488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051560" y="301752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the narrator's interruptions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97280" y="388620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Aldama: find each digression and ask what work it does.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07992" y="182880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A7BEAE"/>
          </a:solidFill>
          <a:ln/>
        </p:spPr>
      </p:sp>
      <p:sp>
        <p:nvSpPr>
          <p:cNvPr id="11" name="Shape 8"/>
          <p:cNvSpPr/>
          <p:nvPr/>
        </p:nvSpPr>
        <p:spPr>
          <a:xfrm>
            <a:off x="5902452" y="214884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9"/>
          <p:cNvSpPr/>
          <p:nvPr/>
        </p:nvSpPr>
        <p:spPr>
          <a:xfrm>
            <a:off x="5902452" y="21488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736592" y="301752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the novel's fractured communities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4782312" y="388620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Miller: trace the nation, the family, and their tensions.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193024" y="1828800"/>
            <a:ext cx="3429000" cy="3566160"/>
          </a:xfrm>
          <a:prstGeom prst="roundRect">
            <a:avLst>
              <a:gd name="adj" fmla="val 3200"/>
            </a:avLst>
          </a:prstGeom>
          <a:solidFill>
            <a:srgbClr val="E7E8D1"/>
          </a:solidFill>
          <a:ln/>
        </p:spPr>
      </p:sp>
      <p:sp>
        <p:nvSpPr>
          <p:cNvPr id="16" name="Shape 13"/>
          <p:cNvSpPr/>
          <p:nvPr/>
        </p:nvSpPr>
        <p:spPr>
          <a:xfrm>
            <a:off x="9587484" y="2148840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7" name="Text 14"/>
          <p:cNvSpPr/>
          <p:nvPr/>
        </p:nvSpPr>
        <p:spPr>
          <a:xfrm>
            <a:off x="9587484" y="21488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421624" y="3017520"/>
            <a:ext cx="2971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the category itself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8467344" y="3886200"/>
            <a:ext cx="2880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3A2E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“World Fiction” means for a novel this hybrid in form and setting.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Shame — Introductory Session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C8F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85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91556" y="1371600"/>
            <a:ext cx="1005840" cy="1005840"/>
          </a:xfrm>
          <a:prstGeom prst="ellipse">
            <a:avLst/>
          </a:prstGeom>
          <a:solidFill>
            <a:srgbClr val="9C3F31"/>
          </a:solidFill>
          <a:ln/>
        </p:spPr>
      </p:sp>
      <p:pic>
        <p:nvPicPr>
          <p:cNvPr id="3" name="Image 0" descr="icons/comm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2315" y="15023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22960" y="356616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722876" y="4434840"/>
            <a:ext cx="2743200" cy="0"/>
          </a:xfrm>
          <a:prstGeom prst="line">
            <a:avLst/>
          </a:prstGeom>
          <a:noFill/>
          <a:ln w="25400">
            <a:solidFill>
              <a:srgbClr val="A7BEA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461772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Dr. Krisha Das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Handique Girls' College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2026-09-13T12:54:40Z</dcterms:created>
  <dcterms:modified xsi:type="dcterms:W3CDTF">2026-09-13T12:54:40Z</dcterms:modified>
</cp:coreProperties>
</file>