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0"/>
    <p:restoredTop sz="94610"/>
  </p:normalViewPr>
  <p:slideViewPr>
    <p:cSldViewPr snapToGrid="0" snapToObjects="1">
      <p:cViewPr varScale="1">
        <p:scale>
          <a:sx n="121" d="100"/>
          <a:sy n="121" d="100"/>
        </p:scale>
        <p:origin x="200" y="3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300" b="0" i="0" u="none" strike="noStrike">
                <a:solidFill>
                  <a:srgbClr val="1A2420"/>
                </a:solidFill>
                <a:latin typeface="Calibri"/>
              </a:defRPr>
            </a:pPr>
            <a:r>
              <a:rPr lang="en-IN" sz="1300" b="0" i="0" u="none" strike="noStrike">
                <a:solidFill>
                  <a:srgbClr val="1A2420"/>
                </a:solidFill>
                <a:latin typeface="Calibri"/>
              </a:rPr>
              <a:t>How much of the plant is still heterozygous (%)</a:t>
            </a:r>
          </a:p>
        </c:rich>
      </c:tx>
      <c:overlay val="0"/>
    </c:title>
    <c:autoTitleDeleted val="0"/>
    <c:plotArea>
      <c:layout/>
      <c:barChart>
        <c:barDir val="col"/>
        <c:grouping val="clustered"/>
        <c:varyColors val="0"/>
        <c:ser>
          <c:idx val="0"/>
          <c:order val="0"/>
          <c:tx>
            <c:strRef>
              <c:f>Sheet1!$B$1</c:f>
              <c:strCache>
                <c:ptCount val="1"/>
                <c:pt idx="0">
                  <c:v>How much is still mixed (%)</c:v>
                </c:pt>
              </c:strCache>
            </c:strRef>
          </c:tx>
          <c:spPr>
            <a:solidFill>
              <a:srgbClr val="1F5540"/>
            </a:solidFill>
            <a:effectLst/>
          </c:spPr>
          <c:invertIfNegative val="0"/>
          <c:dLbls>
            <c:numFmt formatCode="0.0&quot;%&quot;" sourceLinked="0"/>
            <c:spPr>
              <a:noFill/>
              <a:ln>
                <a:noFill/>
              </a:ln>
              <a:effectLst/>
            </c:spPr>
            <c:txPr>
              <a:bodyPr/>
              <a:lstStyle/>
              <a:p>
                <a:pPr>
                  <a:defRPr sz="950" b="0" i="0" u="none" strike="noStrike">
                    <a:solidFill>
                      <a:srgbClr val="63736C"/>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F1</c:v>
                </c:pt>
                <c:pt idx="1">
                  <c:v>F2</c:v>
                </c:pt>
                <c:pt idx="2">
                  <c:v>F3</c:v>
                </c:pt>
                <c:pt idx="3">
                  <c:v>F4</c:v>
                </c:pt>
                <c:pt idx="4">
                  <c:v>F5</c:v>
                </c:pt>
                <c:pt idx="5">
                  <c:v>F6</c:v>
                </c:pt>
                <c:pt idx="6">
                  <c:v>F7</c:v>
                </c:pt>
                <c:pt idx="7">
                  <c:v>DH</c:v>
                </c:pt>
              </c:strCache>
            </c:strRef>
          </c:cat>
          <c:val>
            <c:numRef>
              <c:f>Sheet1!$B$2:$B$9</c:f>
              <c:numCache>
                <c:formatCode>General</c:formatCode>
                <c:ptCount val="8"/>
                <c:pt idx="0">
                  <c:v>100</c:v>
                </c:pt>
                <c:pt idx="1">
                  <c:v>50</c:v>
                </c:pt>
                <c:pt idx="2">
                  <c:v>25</c:v>
                </c:pt>
                <c:pt idx="3">
                  <c:v>12.5</c:v>
                </c:pt>
                <c:pt idx="4">
                  <c:v>6.25</c:v>
                </c:pt>
                <c:pt idx="5">
                  <c:v>3.13</c:v>
                </c:pt>
                <c:pt idx="6">
                  <c:v>1.56</c:v>
                </c:pt>
                <c:pt idx="7">
                  <c:v>0</c:v>
                </c:pt>
              </c:numCache>
            </c:numRef>
          </c:val>
          <c:extLst>
            <c:ext xmlns:c16="http://schemas.microsoft.com/office/drawing/2014/chart" uri="{C3380CC4-5D6E-409C-BE32-E72D297353CC}">
              <c16:uniqueId val="{00000000-91BA-0540-B6DD-0862176B3F2B}"/>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100" b="0" i="0" u="none" strike="noStrike">
                <a:solidFill>
                  <a:srgbClr val="63736C"/>
                </a:solidFill>
                <a:latin typeface="Calibri"/>
              </a:defRPr>
            </a:pPr>
            <a:endParaRPr lang="en-US"/>
          </a:p>
        </c:txPr>
        <c:crossAx val="2094734552"/>
        <c:crosses val="autoZero"/>
        <c:auto val="1"/>
        <c:lblAlgn val="ctr"/>
        <c:lblOffset val="100"/>
        <c:noMultiLvlLbl val="1"/>
      </c:catAx>
      <c:valAx>
        <c:axId val="2094734552"/>
        <c:scaling>
          <c:orientation val="minMax"/>
          <c:max val="100"/>
          <c:min val="0"/>
        </c:scaling>
        <c:delete val="0"/>
        <c:axPos val="l"/>
        <c:majorGridlines>
          <c:spPr>
            <a:ln w="9525" cap="flat">
              <a:solidFill>
                <a:srgbClr val="E4EAE6"/>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000" b="0" i="0" u="none" strike="noStrike">
                <a:solidFill>
                  <a:srgbClr val="63736C"/>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title>
      <c:tx>
        <c:rich>
          <a:bodyPr/>
          <a:lstStyle/>
          <a:p>
            <a:pPr>
              <a:defRPr sz="1250" b="0" i="0" u="none" strike="noStrike">
                <a:solidFill>
                  <a:srgbClr val="1A2420"/>
                </a:solidFill>
                <a:latin typeface="Calibri"/>
              </a:defRPr>
            </a:pPr>
            <a:r>
              <a:rPr lang="en-IN" sz="1250" b="0" i="0" u="none" strike="noStrike">
                <a:solidFill>
                  <a:srgbClr val="1A2420"/>
                </a:solidFill>
                <a:latin typeface="Calibri"/>
              </a:rPr>
              <a:t>How many months to a fully pure line?</a:t>
            </a:r>
          </a:p>
        </c:rich>
      </c:tx>
      <c:overlay val="0"/>
    </c:title>
    <c:autoTitleDeleted val="0"/>
    <c:plotArea>
      <c:layout/>
      <c:barChart>
        <c:barDir val="bar"/>
        <c:grouping val="clustered"/>
        <c:varyColors val="0"/>
        <c:ser>
          <c:idx val="0"/>
          <c:order val="0"/>
          <c:tx>
            <c:strRef>
              <c:f>Sheet1!$B$1</c:f>
              <c:strCache>
                <c:ptCount val="1"/>
                <c:pt idx="0">
                  <c:v>Months to a pure line</c:v>
                </c:pt>
              </c:strCache>
            </c:strRef>
          </c:tx>
          <c:spPr>
            <a:solidFill>
              <a:srgbClr val="1F5540"/>
            </a:solidFill>
            <a:effectLst/>
          </c:spPr>
          <c:invertIfNegative val="0"/>
          <c:dLbls>
            <c:numFmt formatCode="#,##0" sourceLinked="0"/>
            <c:spPr>
              <a:noFill/>
              <a:ln>
                <a:noFill/>
              </a:ln>
              <a:effectLst/>
            </c:spPr>
            <c:txPr>
              <a:bodyPr/>
              <a:lstStyle/>
              <a:p>
                <a:pPr>
                  <a:defRPr sz="1100" b="0" i="0" u="none" strike="noStrike">
                    <a:solidFill>
                      <a:srgbClr val="63736C"/>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The normal way</c:v>
                </c:pt>
                <c:pt idx="1">
                  <c:v>The DH way</c:v>
                </c:pt>
              </c:strCache>
            </c:strRef>
          </c:cat>
          <c:val>
            <c:numRef>
              <c:f>Sheet1!$B$2:$B$3</c:f>
              <c:numCache>
                <c:formatCode>General</c:formatCode>
                <c:ptCount val="2"/>
                <c:pt idx="0">
                  <c:v>54</c:v>
                </c:pt>
                <c:pt idx="1">
                  <c:v>10</c:v>
                </c:pt>
              </c:numCache>
            </c:numRef>
          </c:val>
          <c:extLst>
            <c:ext xmlns:c16="http://schemas.microsoft.com/office/drawing/2014/chart" uri="{C3380CC4-5D6E-409C-BE32-E72D297353CC}">
              <c16:uniqueId val="{00000000-A7A4-F345-9F12-E1C68C110F1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100" b="0" i="0" u="none" strike="noStrike">
                <a:solidFill>
                  <a:srgbClr val="63736C"/>
                </a:solidFill>
                <a:latin typeface="Calibri"/>
              </a:defRPr>
            </a:pPr>
            <a:endParaRPr lang="en-US"/>
          </a:p>
        </c:txPr>
        <c:crossAx val="2094734552"/>
        <c:crosses val="autoZero"/>
        <c:auto val="1"/>
        <c:lblAlgn val="ctr"/>
        <c:lblOffset val="100"/>
        <c:noMultiLvlLbl val="1"/>
      </c:catAx>
      <c:valAx>
        <c:axId val="2094734552"/>
        <c:scaling>
          <c:orientation val="minMax"/>
          <c:max val="70"/>
          <c:min val="0"/>
        </c:scaling>
        <c:delete val="0"/>
        <c:axPos val="b"/>
        <c:majorGridlines>
          <c:spPr>
            <a:ln w="9525" cap="flat">
              <a:solidFill>
                <a:srgbClr val="E4EAE6"/>
              </a:solidFill>
              <a:prstDash val="solid"/>
              <a:round/>
            </a:ln>
          </c:spPr>
        </c:majorGridlines>
        <c:numFmt formatCode="General" sourceLinked="0"/>
        <c:majorTickMark val="out"/>
        <c:minorTickMark val="none"/>
        <c:tickLblPos val="low"/>
        <c:spPr>
          <a:ln w="12700" cap="flat">
            <a:noFill/>
            <a:prstDash val="solid"/>
            <a:round/>
          </a:ln>
        </c:spPr>
        <c:txPr>
          <a:bodyPr/>
          <a:lstStyle/>
          <a:p>
            <a:pPr>
              <a:defRPr sz="1000" b="0" i="0" u="none" strike="noStrike">
                <a:solidFill>
                  <a:srgbClr val="63736C"/>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151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quotation aloud — it is the whole lecture in two sentences. Then promise the class that by the end they will be able to draw the process from memory.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skip this slide. Half the confusion later comes from students being shaky on n versus 2n and on what "pure line" actually means.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to work out F3 and F4 mentally before you reveal the chart. The message: every generation costs a year and the breeder pays for all of them.</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to draw on the board. If a student can reproduce these six boxes, they have understood the topic. Everything else in the lecture is detail hanging off this diagram.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maize and potato on the board. The trap is thinking "haploid = half of 2n"; it is really "haploid = the gametic number", which for a tetraploid is still two sets.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four single bars on the board and ask a student to divide them into two equal groups. They cannot do it fairly — that is exactly the haploid meiosis problem.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to write down: parthenogenesis = embryo from the unfertilised egg; apogamy = embryo from any other cell of the embryo sac. Both are haploid only if the sac was reduced.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1964 (Guha and Maheshwari) and 1970 (Kasha and Kao) are usually asked by name. Note with pride that Guha and Maheshwari worked in Delhi — this is an Indian contribution to world plant breeding.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copy this flowchart. Every method slide that follows sits in one of these five boxes — say which box you are in each time.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students understand this one diagram, all the protocol details make sense. Emphasise the timing: too early the cell dies, too late it is committed to pollen.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2 is where most student practicals fail. Show them the acetocarmine squash if you have a microscope available.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examinable contrast is the 2n escape. Ask why it happens: because the anther wall is somatic 2n tissue and it too can form callus.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three problems are exactly why the maize industry moved to in vivo inducer lines, which come next. Make that link explicitly.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Onion is the example to remember. It teaches the general lesson that the method must fit the crop, not the other way round.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bar diagram is a schematic — say so. Bar counts are illustrative, not real chromosome numbers.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practical point: the induction step needs no laboratory. That is why the seed industry adopted it, and why CIMMYT could take it to public programmes in India, Kenya and Mexico.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slide light. UG students need the concept and, at most, the name MTL. Tell them the fascinating part: sixty years of breeders selecting better inducers turned out to be selection on just two genes.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colour logic slowly — it is elegant and students enjoy it. Then the practical reality: at 10% induction, 9 out of every 10 seeds you handle are not haploids.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examination points: colchicine acts on the spindle, not on DNA replication; and the DH line only exists after selfing the treated plant.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left to right and ask which step costs the most. The answer is step 3, finding the haploids, followed by step 4.</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barley leads the list: because the bulbosum method worked in every variety decades before anything comparable existed in other crops.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to sell here is "permanent". An F2 individual cannot be re-tested; a DH line can be posted to a colleague and phenotyped for a different trait ten years later.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two-track diagram is the whole argument for gametic mutation breeding: one treated cell means one genotype, so there is no chimera and nothing to segregate out.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students remember only one sentence from the lecture, make it the one in the bottom box. Then ask: if DH is so good, why do breeders still run pedigree programmes? Because DH samples only one meiosis.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two minutes to copy the crop table. It is the single most commonly asked short-answer question on this topic.</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Singh is the book to revise from for the examination, and that the two Nature papers are short enough to actually read.</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241C"/>
        </a:solidFill>
        <a:effectLst/>
      </p:bgPr>
    </p:bg>
    <p:spTree>
      <p:nvGrpSpPr>
        <p:cNvPr id="1" name=""/>
        <p:cNvGrpSpPr/>
        <p:nvPr/>
      </p:nvGrpSpPr>
      <p:grpSpPr>
        <a:xfrm>
          <a:off x="0" y="0"/>
          <a:ext cx="0" cy="0"/>
          <a:chOff x="0" y="0"/>
          <a:chExt cx="0" cy="0"/>
        </a:xfrm>
      </p:grpSpPr>
      <p:sp>
        <p:nvSpPr>
          <p:cNvPr id="2" name="Shape 0"/>
          <p:cNvSpPr/>
          <p:nvPr/>
        </p:nvSpPr>
        <p:spPr>
          <a:xfrm>
            <a:off x="8549640" y="-1417320"/>
            <a:ext cx="5303520" cy="5303520"/>
          </a:xfrm>
          <a:prstGeom prst="ellipse">
            <a:avLst/>
          </a:prstGeom>
          <a:solidFill>
            <a:srgbClr val="1F5540">
              <a:alpha val="55000"/>
            </a:srgbClr>
          </a:solidFill>
          <a:ln/>
        </p:spPr>
      </p:sp>
      <p:sp>
        <p:nvSpPr>
          <p:cNvPr id="3" name="Shape 1"/>
          <p:cNvSpPr/>
          <p:nvPr/>
        </p:nvSpPr>
        <p:spPr>
          <a:xfrm>
            <a:off x="9829800" y="3246120"/>
            <a:ext cx="3108960" cy="3108960"/>
          </a:xfrm>
          <a:prstGeom prst="ellipse">
            <a:avLst/>
          </a:prstGeom>
          <a:solidFill>
            <a:srgbClr val="E2A93B">
              <a:alpha val="22000"/>
            </a:srgbClr>
          </a:solidFill>
          <a:ln/>
        </p:spPr>
      </p:sp>
      <p:sp>
        <p:nvSpPr>
          <p:cNvPr id="4" name="Shape 2"/>
          <p:cNvSpPr/>
          <p:nvPr/>
        </p:nvSpPr>
        <p:spPr>
          <a:xfrm>
            <a:off x="10625328" y="4041648"/>
            <a:ext cx="1517904" cy="1517904"/>
          </a:xfrm>
          <a:prstGeom prst="ellipse">
            <a:avLst/>
          </a:prstGeom>
          <a:solidFill>
            <a:srgbClr val="E2A93B">
              <a:alpha val="45000"/>
            </a:srgbClr>
          </a:solidFill>
          <a:ln/>
        </p:spPr>
      </p:sp>
      <p:sp>
        <p:nvSpPr>
          <p:cNvPr id="6" name="Text 4"/>
          <p:cNvSpPr txBox="1"/>
          <p:nvPr/>
        </p:nvSpPr>
        <p:spPr>
          <a:xfrm>
            <a:off x="566928" y="1874520"/>
            <a:ext cx="8412480" cy="86868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Haploids and Doubled Haploids</a:t>
            </a:r>
            <a:endParaRPr lang="en-US" sz="4200" dirty="0"/>
          </a:p>
        </p:txBody>
      </p:sp>
      <p:sp>
        <p:nvSpPr>
          <p:cNvPr id="7" name="Text 5"/>
          <p:cNvSpPr txBox="1"/>
          <p:nvPr/>
        </p:nvSpPr>
        <p:spPr>
          <a:xfrm>
            <a:off x="566928" y="2724912"/>
            <a:ext cx="8412480" cy="658368"/>
          </a:xfrm>
          <a:prstGeom prst="rect">
            <a:avLst/>
          </a:prstGeom>
          <a:noFill/>
          <a:ln/>
        </p:spPr>
        <p:txBody>
          <a:bodyPr wrap="square" lIns="0" tIns="0" rIns="0" bIns="0" rtlCol="0" anchor="ctr"/>
          <a:lstStyle/>
          <a:p>
            <a:pPr marL="0" indent="0">
              <a:buNone/>
            </a:pPr>
            <a:r>
              <a:rPr lang="en-US" sz="2600" dirty="0">
                <a:solidFill>
                  <a:srgbClr val="A8CDB6"/>
                </a:solidFill>
                <a:latin typeface="Cambria" pitchFamily="34" charset="0"/>
                <a:ea typeface="Cambria" pitchFamily="34" charset="-122"/>
                <a:cs typeface="Cambria" pitchFamily="34" charset="-120"/>
              </a:rPr>
              <a:t>How they are produced, and how breeders use them</a:t>
            </a:r>
            <a:endParaRPr lang="en-US" sz="2600" dirty="0"/>
          </a:p>
        </p:txBody>
      </p:sp>
      <p:sp>
        <p:nvSpPr>
          <p:cNvPr id="8" name="Text 6"/>
          <p:cNvSpPr txBox="1"/>
          <p:nvPr/>
        </p:nvSpPr>
        <p:spPr>
          <a:xfrm>
            <a:off x="566928" y="3703320"/>
            <a:ext cx="8229600" cy="822960"/>
          </a:xfrm>
          <a:prstGeom prst="rect">
            <a:avLst/>
          </a:prstGeom>
          <a:noFill/>
          <a:ln/>
        </p:spPr>
        <p:txBody>
          <a:bodyPr wrap="square" lIns="0" tIns="0" rIns="0" bIns="0" rtlCol="0" anchor="ctr"/>
          <a:lstStyle/>
          <a:p>
            <a:pPr marL="0" indent="0">
              <a:buNone/>
            </a:pPr>
            <a:r>
              <a:rPr lang="en-US" sz="1500" i="1" dirty="0">
                <a:solidFill>
                  <a:srgbClr val="C9DCD1"/>
                </a:solidFill>
                <a:latin typeface="Calibri" pitchFamily="34" charset="0"/>
                <a:ea typeface="Calibri" pitchFamily="34" charset="-122"/>
                <a:cs typeface="Calibri" pitchFamily="34" charset="-120"/>
              </a:rPr>
              <a:t>“Take one pollen grain. Grow it into a plant. Double its chromosomes.</a:t>
            </a:r>
            <a:endParaRPr lang="en-US" sz="1500" dirty="0"/>
          </a:p>
          <a:p>
            <a:pPr marL="0" indent="0">
              <a:buNone/>
            </a:pPr>
            <a:r>
              <a:rPr lang="en-US" sz="1500" i="1" dirty="0">
                <a:solidFill>
                  <a:srgbClr val="C9DCD1"/>
                </a:solidFill>
                <a:latin typeface="Calibri" pitchFamily="34" charset="0"/>
                <a:ea typeface="Calibri" pitchFamily="34" charset="-122"/>
                <a:cs typeface="Calibri" pitchFamily="34" charset="-120"/>
              </a:rPr>
              <a:t>You now have a pure line — in one generation instead of eight.”</a:t>
            </a:r>
            <a:endParaRPr lang="en-US" sz="1500" dirty="0"/>
          </a:p>
        </p:txBody>
      </p:sp>
      <p:sp>
        <p:nvSpPr>
          <p:cNvPr id="10" name="Text 8"/>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7F9489"/>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11" name="Text 9"/>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7F9489"/>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REVISION CORNER</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Five words we will use all lecture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566928" y="1353312"/>
            <a:ext cx="11064240" cy="1874520"/>
          </a:xfrm>
          <a:prstGeom prst="roundRect">
            <a:avLst>
              <a:gd name="adj" fmla="val 439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41248" y="1444752"/>
            <a:ext cx="731520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The normal life cycle of a crop plant (example: maize)</a:t>
            </a:r>
            <a:endParaRPr lang="en-US" sz="1300" dirty="0"/>
          </a:p>
        </p:txBody>
      </p:sp>
      <p:sp>
        <p:nvSpPr>
          <p:cNvPr id="8" name="Shape 6"/>
          <p:cNvSpPr/>
          <p:nvPr/>
        </p:nvSpPr>
        <p:spPr>
          <a:xfrm>
            <a:off x="777240" y="1792224"/>
            <a:ext cx="1920240" cy="1060704"/>
          </a:xfrm>
          <a:prstGeom prst="roundRect">
            <a:avLst>
              <a:gd name="adj" fmla="val 6897"/>
            </a:avLst>
          </a:prstGeom>
          <a:solidFill>
            <a:srgbClr val="FFFFFF"/>
          </a:solidFill>
          <a:ln w="11430">
            <a:solidFill>
              <a:srgbClr val="D3DED7"/>
            </a:solidFill>
            <a:prstDash val="solid"/>
          </a:ln>
        </p:spPr>
      </p:sp>
      <p:sp>
        <p:nvSpPr>
          <p:cNvPr id="9" name="Text 7"/>
          <p:cNvSpPr txBox="1"/>
          <p:nvPr/>
        </p:nvSpPr>
        <p:spPr>
          <a:xfrm>
            <a:off x="859536" y="1883664"/>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Parent plant</a:t>
            </a:r>
            <a:endParaRPr lang="en-US" sz="1100" dirty="0"/>
          </a:p>
        </p:txBody>
      </p:sp>
      <p:sp>
        <p:nvSpPr>
          <p:cNvPr id="10" name="Text 8"/>
          <p:cNvSpPr txBox="1"/>
          <p:nvPr/>
        </p:nvSpPr>
        <p:spPr>
          <a:xfrm>
            <a:off x="859536" y="2267712"/>
            <a:ext cx="1755648" cy="512064"/>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2n = 20</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two sets of chromosomes</a:t>
            </a:r>
            <a:endParaRPr lang="en-US" sz="950" dirty="0"/>
          </a:p>
        </p:txBody>
      </p:sp>
      <p:sp>
        <p:nvSpPr>
          <p:cNvPr id="11" name="Shape 9"/>
          <p:cNvSpPr/>
          <p:nvPr/>
        </p:nvSpPr>
        <p:spPr>
          <a:xfrm>
            <a:off x="2724912" y="2231136"/>
            <a:ext cx="164592" cy="201168"/>
          </a:xfrm>
          <a:prstGeom prst="rightArrow">
            <a:avLst/>
          </a:prstGeom>
          <a:solidFill>
            <a:srgbClr val="E2A93B"/>
          </a:solidFill>
          <a:ln/>
        </p:spPr>
      </p:sp>
      <p:sp>
        <p:nvSpPr>
          <p:cNvPr id="12" name="Shape 10"/>
          <p:cNvSpPr/>
          <p:nvPr/>
        </p:nvSpPr>
        <p:spPr>
          <a:xfrm>
            <a:off x="2953512" y="1792224"/>
            <a:ext cx="1920240" cy="1060704"/>
          </a:xfrm>
          <a:prstGeom prst="roundRect">
            <a:avLst>
              <a:gd name="adj" fmla="val 6897"/>
            </a:avLst>
          </a:prstGeom>
          <a:solidFill>
            <a:srgbClr val="FFFFFF"/>
          </a:solidFill>
          <a:ln w="11430">
            <a:solidFill>
              <a:srgbClr val="D3DED7"/>
            </a:solidFill>
            <a:prstDash val="solid"/>
          </a:ln>
        </p:spPr>
      </p:sp>
      <p:sp>
        <p:nvSpPr>
          <p:cNvPr id="13" name="Text 11"/>
          <p:cNvSpPr txBox="1"/>
          <p:nvPr/>
        </p:nvSpPr>
        <p:spPr>
          <a:xfrm>
            <a:off x="3035808" y="1883664"/>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Meiosis</a:t>
            </a:r>
            <a:endParaRPr lang="en-US" sz="1100" dirty="0"/>
          </a:p>
        </p:txBody>
      </p:sp>
      <p:sp>
        <p:nvSpPr>
          <p:cNvPr id="14" name="Text 12"/>
          <p:cNvSpPr txBox="1"/>
          <p:nvPr/>
        </p:nvSpPr>
        <p:spPr>
          <a:xfrm>
            <a:off x="3035808" y="2267712"/>
            <a:ext cx="1755648" cy="512064"/>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the sets are halved</a:t>
            </a:r>
            <a:endParaRPr lang="en-US" sz="950" dirty="0"/>
          </a:p>
        </p:txBody>
      </p:sp>
      <p:sp>
        <p:nvSpPr>
          <p:cNvPr id="15" name="Shape 13"/>
          <p:cNvSpPr/>
          <p:nvPr/>
        </p:nvSpPr>
        <p:spPr>
          <a:xfrm>
            <a:off x="4901184" y="2231136"/>
            <a:ext cx="164592" cy="201168"/>
          </a:xfrm>
          <a:prstGeom prst="rightArrow">
            <a:avLst/>
          </a:prstGeom>
          <a:solidFill>
            <a:srgbClr val="E2A93B"/>
          </a:solidFill>
          <a:ln/>
        </p:spPr>
      </p:sp>
      <p:sp>
        <p:nvSpPr>
          <p:cNvPr id="16" name="Shape 14"/>
          <p:cNvSpPr/>
          <p:nvPr/>
        </p:nvSpPr>
        <p:spPr>
          <a:xfrm>
            <a:off x="5129784" y="1792224"/>
            <a:ext cx="1920240" cy="1060704"/>
          </a:xfrm>
          <a:prstGeom prst="roundRect">
            <a:avLst>
              <a:gd name="adj" fmla="val 6897"/>
            </a:avLst>
          </a:prstGeom>
          <a:solidFill>
            <a:srgbClr val="F8F3E6"/>
          </a:solidFill>
          <a:ln w="11430">
            <a:solidFill>
              <a:srgbClr val="B67F1B"/>
            </a:solidFill>
            <a:prstDash val="solid"/>
          </a:ln>
        </p:spPr>
      </p:sp>
      <p:sp>
        <p:nvSpPr>
          <p:cNvPr id="17" name="Text 15"/>
          <p:cNvSpPr txBox="1"/>
          <p:nvPr/>
        </p:nvSpPr>
        <p:spPr>
          <a:xfrm>
            <a:off x="5212080" y="1883664"/>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Gametes</a:t>
            </a:r>
            <a:endParaRPr lang="en-US" sz="1100" dirty="0"/>
          </a:p>
          <a:p>
            <a:pPr marL="0" indent="0" algn="ctr">
              <a:buNone/>
            </a:pPr>
            <a:r>
              <a:rPr lang="en-US" sz="1100" b="1" dirty="0">
                <a:solidFill>
                  <a:srgbClr val="0F241C"/>
                </a:solidFill>
                <a:latin typeface="Calibri" pitchFamily="34" charset="0"/>
                <a:ea typeface="Calibri" pitchFamily="34" charset="-122"/>
                <a:cs typeface="Calibri" pitchFamily="34" charset="-120"/>
              </a:rPr>
              <a:t>(pollen &amp; egg)</a:t>
            </a:r>
            <a:endParaRPr lang="en-US" sz="1100" dirty="0"/>
          </a:p>
        </p:txBody>
      </p:sp>
      <p:sp>
        <p:nvSpPr>
          <p:cNvPr id="18" name="Text 16"/>
          <p:cNvSpPr txBox="1"/>
          <p:nvPr/>
        </p:nvSpPr>
        <p:spPr>
          <a:xfrm>
            <a:off x="5212080" y="2267712"/>
            <a:ext cx="1755648" cy="512064"/>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n = 10</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one set only</a:t>
            </a:r>
            <a:endParaRPr lang="en-US" sz="950" dirty="0"/>
          </a:p>
        </p:txBody>
      </p:sp>
      <p:sp>
        <p:nvSpPr>
          <p:cNvPr id="19" name="Shape 17"/>
          <p:cNvSpPr/>
          <p:nvPr/>
        </p:nvSpPr>
        <p:spPr>
          <a:xfrm>
            <a:off x="7077456" y="2231136"/>
            <a:ext cx="164592" cy="201168"/>
          </a:xfrm>
          <a:prstGeom prst="rightArrow">
            <a:avLst/>
          </a:prstGeom>
          <a:solidFill>
            <a:srgbClr val="E2A93B"/>
          </a:solidFill>
          <a:ln/>
        </p:spPr>
      </p:sp>
      <p:sp>
        <p:nvSpPr>
          <p:cNvPr id="20" name="Shape 18"/>
          <p:cNvSpPr/>
          <p:nvPr/>
        </p:nvSpPr>
        <p:spPr>
          <a:xfrm>
            <a:off x="7306056" y="1792224"/>
            <a:ext cx="1920240" cy="1060704"/>
          </a:xfrm>
          <a:prstGeom prst="roundRect">
            <a:avLst>
              <a:gd name="adj" fmla="val 6897"/>
            </a:avLst>
          </a:prstGeom>
          <a:solidFill>
            <a:srgbClr val="FFFFFF"/>
          </a:solidFill>
          <a:ln w="11430">
            <a:solidFill>
              <a:srgbClr val="D3DED7"/>
            </a:solidFill>
            <a:prstDash val="solid"/>
          </a:ln>
        </p:spPr>
      </p:sp>
      <p:sp>
        <p:nvSpPr>
          <p:cNvPr id="21" name="Text 19"/>
          <p:cNvSpPr txBox="1"/>
          <p:nvPr/>
        </p:nvSpPr>
        <p:spPr>
          <a:xfrm>
            <a:off x="7388352" y="1883664"/>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Fertilisation</a:t>
            </a:r>
            <a:endParaRPr lang="en-US" sz="1100" dirty="0"/>
          </a:p>
        </p:txBody>
      </p:sp>
      <p:sp>
        <p:nvSpPr>
          <p:cNvPr id="22" name="Text 20"/>
          <p:cNvSpPr txBox="1"/>
          <p:nvPr/>
        </p:nvSpPr>
        <p:spPr>
          <a:xfrm>
            <a:off x="7388352" y="2267712"/>
            <a:ext cx="1755648" cy="512064"/>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egg + pollen fuse</a:t>
            </a:r>
            <a:endParaRPr lang="en-US" sz="950" dirty="0"/>
          </a:p>
        </p:txBody>
      </p:sp>
      <p:sp>
        <p:nvSpPr>
          <p:cNvPr id="23" name="Shape 21"/>
          <p:cNvSpPr/>
          <p:nvPr/>
        </p:nvSpPr>
        <p:spPr>
          <a:xfrm>
            <a:off x="9253728" y="2231136"/>
            <a:ext cx="164592" cy="201168"/>
          </a:xfrm>
          <a:prstGeom prst="rightArrow">
            <a:avLst/>
          </a:prstGeom>
          <a:solidFill>
            <a:srgbClr val="E2A93B"/>
          </a:solidFill>
          <a:ln/>
        </p:spPr>
      </p:sp>
      <p:sp>
        <p:nvSpPr>
          <p:cNvPr id="24" name="Shape 22"/>
          <p:cNvSpPr/>
          <p:nvPr/>
        </p:nvSpPr>
        <p:spPr>
          <a:xfrm>
            <a:off x="9482328" y="1792224"/>
            <a:ext cx="1920240" cy="1060704"/>
          </a:xfrm>
          <a:prstGeom prst="roundRect">
            <a:avLst>
              <a:gd name="adj" fmla="val 6897"/>
            </a:avLst>
          </a:prstGeom>
          <a:solidFill>
            <a:srgbClr val="FFFFFF"/>
          </a:solidFill>
          <a:ln w="11430">
            <a:solidFill>
              <a:srgbClr val="D3DED7"/>
            </a:solidFill>
            <a:prstDash val="solid"/>
          </a:ln>
        </p:spPr>
      </p:sp>
      <p:sp>
        <p:nvSpPr>
          <p:cNvPr id="25" name="Text 23"/>
          <p:cNvSpPr txBox="1"/>
          <p:nvPr/>
        </p:nvSpPr>
        <p:spPr>
          <a:xfrm>
            <a:off x="9564624" y="1883664"/>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New plant</a:t>
            </a:r>
            <a:endParaRPr lang="en-US" sz="1100" dirty="0"/>
          </a:p>
        </p:txBody>
      </p:sp>
      <p:sp>
        <p:nvSpPr>
          <p:cNvPr id="26" name="Text 24"/>
          <p:cNvSpPr txBox="1"/>
          <p:nvPr/>
        </p:nvSpPr>
        <p:spPr>
          <a:xfrm>
            <a:off x="9564624" y="2267712"/>
            <a:ext cx="1755648" cy="512064"/>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2n = 20</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two sets again</a:t>
            </a:r>
            <a:endParaRPr lang="en-US" sz="950" dirty="0"/>
          </a:p>
        </p:txBody>
      </p:sp>
      <p:sp>
        <p:nvSpPr>
          <p:cNvPr id="27" name="Shape 25"/>
          <p:cNvSpPr/>
          <p:nvPr/>
        </p:nvSpPr>
        <p:spPr>
          <a:xfrm>
            <a:off x="566928" y="3383280"/>
            <a:ext cx="5413248" cy="2331720"/>
          </a:xfrm>
          <a:prstGeom prst="roundRect">
            <a:avLst>
              <a:gd name="adj" fmla="val 352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8" name="Text 26"/>
          <p:cNvSpPr txBox="1"/>
          <p:nvPr/>
        </p:nvSpPr>
        <p:spPr>
          <a:xfrm>
            <a:off x="804672" y="3511296"/>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Homozygous vs heterozygous</a:t>
            </a:r>
            <a:endParaRPr lang="en-US" sz="1350" dirty="0"/>
          </a:p>
        </p:txBody>
      </p:sp>
      <p:sp>
        <p:nvSpPr>
          <p:cNvPr id="29" name="Shape 27"/>
          <p:cNvSpPr/>
          <p:nvPr/>
        </p:nvSpPr>
        <p:spPr>
          <a:xfrm>
            <a:off x="804672" y="3877056"/>
            <a:ext cx="1481328" cy="566928"/>
          </a:xfrm>
          <a:prstGeom prst="roundRect">
            <a:avLst>
              <a:gd name="adj" fmla="val 16129"/>
            </a:avLst>
          </a:prstGeom>
          <a:solidFill>
            <a:srgbClr val="FFFFFF"/>
          </a:solidFill>
          <a:ln w="15240">
            <a:solidFill>
              <a:srgbClr val="1F5540"/>
            </a:solidFill>
            <a:prstDash val="solid"/>
          </a:ln>
        </p:spPr>
      </p:sp>
      <p:sp>
        <p:nvSpPr>
          <p:cNvPr id="30" name="Text 28"/>
          <p:cNvSpPr txBox="1"/>
          <p:nvPr/>
        </p:nvSpPr>
        <p:spPr>
          <a:xfrm>
            <a:off x="804672" y="3877056"/>
            <a:ext cx="1481328" cy="566928"/>
          </a:xfrm>
          <a:prstGeom prst="rect">
            <a:avLst/>
          </a:prstGeom>
          <a:noFill/>
          <a:ln/>
        </p:spPr>
        <p:txBody>
          <a:bodyPr wrap="square" lIns="0" tIns="0" rIns="0" bIns="0" rtlCol="0" anchor="ctr"/>
          <a:lstStyle/>
          <a:p>
            <a:pPr marL="0" indent="0" algn="ctr">
              <a:buNone/>
            </a:pPr>
            <a:r>
              <a:rPr lang="en-US" sz="2000" b="1" dirty="0">
                <a:solidFill>
                  <a:srgbClr val="1F5540"/>
                </a:solidFill>
                <a:latin typeface="Cambria" pitchFamily="34" charset="0"/>
                <a:ea typeface="Cambria" pitchFamily="34" charset="-122"/>
                <a:cs typeface="Cambria" pitchFamily="34" charset="-120"/>
              </a:rPr>
              <a:t>TT</a:t>
            </a:r>
            <a:endParaRPr lang="en-US" sz="2000" dirty="0"/>
          </a:p>
        </p:txBody>
      </p:sp>
      <p:sp>
        <p:nvSpPr>
          <p:cNvPr id="31" name="Text 29"/>
          <p:cNvSpPr txBox="1"/>
          <p:nvPr/>
        </p:nvSpPr>
        <p:spPr>
          <a:xfrm>
            <a:off x="804672" y="4517136"/>
            <a:ext cx="1481328" cy="237744"/>
          </a:xfrm>
          <a:prstGeom prst="rect">
            <a:avLst/>
          </a:prstGeom>
          <a:noFill/>
          <a:ln/>
        </p:spPr>
        <p:txBody>
          <a:bodyPr wrap="square" lIns="0" tIns="0" rIns="0" bIns="0" rtlCol="0" anchor="ctr"/>
          <a:lstStyle/>
          <a:p>
            <a:pPr marL="0" indent="0" algn="ctr">
              <a:buNone/>
            </a:pPr>
            <a:r>
              <a:rPr lang="en-US" sz="900" b="1" dirty="0">
                <a:solidFill>
                  <a:srgbClr val="1F5540"/>
                </a:solidFill>
                <a:latin typeface="Calibri" pitchFamily="34" charset="0"/>
                <a:ea typeface="Calibri" pitchFamily="34" charset="-122"/>
                <a:cs typeface="Calibri" pitchFamily="34" charset="-120"/>
              </a:rPr>
              <a:t>HOMOZYGOUS</a:t>
            </a:r>
            <a:endParaRPr lang="en-US" sz="900" dirty="0"/>
          </a:p>
        </p:txBody>
      </p:sp>
      <p:sp>
        <p:nvSpPr>
          <p:cNvPr id="32" name="Shape 30"/>
          <p:cNvSpPr/>
          <p:nvPr/>
        </p:nvSpPr>
        <p:spPr>
          <a:xfrm>
            <a:off x="2496312" y="3877056"/>
            <a:ext cx="1481328" cy="566928"/>
          </a:xfrm>
          <a:prstGeom prst="roundRect">
            <a:avLst>
              <a:gd name="adj" fmla="val 16129"/>
            </a:avLst>
          </a:prstGeom>
          <a:solidFill>
            <a:srgbClr val="FFFFFF"/>
          </a:solidFill>
          <a:ln w="15240">
            <a:solidFill>
              <a:srgbClr val="1F5540"/>
            </a:solidFill>
            <a:prstDash val="solid"/>
          </a:ln>
        </p:spPr>
      </p:sp>
      <p:sp>
        <p:nvSpPr>
          <p:cNvPr id="33" name="Text 31"/>
          <p:cNvSpPr txBox="1"/>
          <p:nvPr/>
        </p:nvSpPr>
        <p:spPr>
          <a:xfrm>
            <a:off x="2496312" y="3877056"/>
            <a:ext cx="1481328" cy="566928"/>
          </a:xfrm>
          <a:prstGeom prst="rect">
            <a:avLst/>
          </a:prstGeom>
          <a:noFill/>
          <a:ln/>
        </p:spPr>
        <p:txBody>
          <a:bodyPr wrap="square" lIns="0" tIns="0" rIns="0" bIns="0" rtlCol="0" anchor="ctr"/>
          <a:lstStyle/>
          <a:p>
            <a:pPr marL="0" indent="0" algn="ctr">
              <a:buNone/>
            </a:pPr>
            <a:r>
              <a:rPr lang="en-US" sz="2000" b="1" dirty="0">
                <a:solidFill>
                  <a:srgbClr val="1F5540"/>
                </a:solidFill>
                <a:latin typeface="Cambria" pitchFamily="34" charset="0"/>
                <a:ea typeface="Cambria" pitchFamily="34" charset="-122"/>
                <a:cs typeface="Cambria" pitchFamily="34" charset="-120"/>
              </a:rPr>
              <a:t>tt</a:t>
            </a:r>
            <a:endParaRPr lang="en-US" sz="2000" dirty="0"/>
          </a:p>
        </p:txBody>
      </p:sp>
      <p:sp>
        <p:nvSpPr>
          <p:cNvPr id="34" name="Text 32"/>
          <p:cNvSpPr txBox="1"/>
          <p:nvPr/>
        </p:nvSpPr>
        <p:spPr>
          <a:xfrm>
            <a:off x="2496312" y="4517136"/>
            <a:ext cx="1481328" cy="237744"/>
          </a:xfrm>
          <a:prstGeom prst="rect">
            <a:avLst/>
          </a:prstGeom>
          <a:noFill/>
          <a:ln/>
        </p:spPr>
        <p:txBody>
          <a:bodyPr wrap="square" lIns="0" tIns="0" rIns="0" bIns="0" rtlCol="0" anchor="ctr"/>
          <a:lstStyle/>
          <a:p>
            <a:pPr marL="0" indent="0" algn="ctr">
              <a:buNone/>
            </a:pPr>
            <a:r>
              <a:rPr lang="en-US" sz="900" b="1" dirty="0">
                <a:solidFill>
                  <a:srgbClr val="1F5540"/>
                </a:solidFill>
                <a:latin typeface="Calibri" pitchFamily="34" charset="0"/>
                <a:ea typeface="Calibri" pitchFamily="34" charset="-122"/>
                <a:cs typeface="Calibri" pitchFamily="34" charset="-120"/>
              </a:rPr>
              <a:t>HOMOZYGOUS</a:t>
            </a:r>
            <a:endParaRPr lang="en-US" sz="900" dirty="0"/>
          </a:p>
        </p:txBody>
      </p:sp>
      <p:sp>
        <p:nvSpPr>
          <p:cNvPr id="35" name="Shape 33"/>
          <p:cNvSpPr/>
          <p:nvPr/>
        </p:nvSpPr>
        <p:spPr>
          <a:xfrm>
            <a:off x="4187952" y="3877056"/>
            <a:ext cx="1481328" cy="566928"/>
          </a:xfrm>
          <a:prstGeom prst="roundRect">
            <a:avLst>
              <a:gd name="adj" fmla="val 16129"/>
            </a:avLst>
          </a:prstGeom>
          <a:solidFill>
            <a:srgbClr val="FFFFFF"/>
          </a:solidFill>
          <a:ln w="15240">
            <a:solidFill>
              <a:srgbClr val="A8452C"/>
            </a:solidFill>
            <a:prstDash val="solid"/>
          </a:ln>
        </p:spPr>
      </p:sp>
      <p:sp>
        <p:nvSpPr>
          <p:cNvPr id="36" name="Text 34"/>
          <p:cNvSpPr txBox="1"/>
          <p:nvPr/>
        </p:nvSpPr>
        <p:spPr>
          <a:xfrm>
            <a:off x="4187952" y="3877056"/>
            <a:ext cx="1481328" cy="566928"/>
          </a:xfrm>
          <a:prstGeom prst="rect">
            <a:avLst/>
          </a:prstGeom>
          <a:noFill/>
          <a:ln/>
        </p:spPr>
        <p:txBody>
          <a:bodyPr wrap="square" lIns="0" tIns="0" rIns="0" bIns="0" rtlCol="0" anchor="ctr"/>
          <a:lstStyle/>
          <a:p>
            <a:pPr marL="0" indent="0" algn="ctr">
              <a:buNone/>
            </a:pPr>
            <a:r>
              <a:rPr lang="en-US" sz="2000" b="1" dirty="0">
                <a:solidFill>
                  <a:srgbClr val="A8452C"/>
                </a:solidFill>
                <a:latin typeface="Cambria" pitchFamily="34" charset="0"/>
                <a:ea typeface="Cambria" pitchFamily="34" charset="-122"/>
                <a:cs typeface="Cambria" pitchFamily="34" charset="-120"/>
              </a:rPr>
              <a:t>Tt</a:t>
            </a:r>
            <a:endParaRPr lang="en-US" sz="2000" dirty="0"/>
          </a:p>
        </p:txBody>
      </p:sp>
      <p:sp>
        <p:nvSpPr>
          <p:cNvPr id="37" name="Text 35"/>
          <p:cNvSpPr txBox="1"/>
          <p:nvPr/>
        </p:nvSpPr>
        <p:spPr>
          <a:xfrm>
            <a:off x="4187952" y="4517136"/>
            <a:ext cx="1481328" cy="237744"/>
          </a:xfrm>
          <a:prstGeom prst="rect">
            <a:avLst/>
          </a:prstGeom>
          <a:noFill/>
          <a:ln/>
        </p:spPr>
        <p:txBody>
          <a:bodyPr wrap="square" lIns="0" tIns="0" rIns="0" bIns="0" rtlCol="0" anchor="ctr"/>
          <a:lstStyle/>
          <a:p>
            <a:pPr marL="0" indent="0" algn="ctr">
              <a:buNone/>
            </a:pPr>
            <a:r>
              <a:rPr lang="en-US" sz="900" b="1" dirty="0">
                <a:solidFill>
                  <a:srgbClr val="A8452C"/>
                </a:solidFill>
                <a:latin typeface="Calibri" pitchFamily="34" charset="0"/>
                <a:ea typeface="Calibri" pitchFamily="34" charset="-122"/>
                <a:cs typeface="Calibri" pitchFamily="34" charset="-120"/>
              </a:rPr>
              <a:t>HETEROZYGOUS</a:t>
            </a:r>
            <a:endParaRPr lang="en-US" sz="900" dirty="0"/>
          </a:p>
        </p:txBody>
      </p:sp>
      <p:sp>
        <p:nvSpPr>
          <p:cNvPr id="38" name="Text 36"/>
          <p:cNvSpPr txBox="1"/>
          <p:nvPr/>
        </p:nvSpPr>
        <p:spPr>
          <a:xfrm>
            <a:off x="804672" y="4864608"/>
            <a:ext cx="4937760" cy="77724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variety must breed true — every plant must give offspring like itself. That means every plant must be HOMOZYGOUS at every gene. This is called a pure line, or an inbred line.</a:t>
            </a:r>
            <a:endParaRPr lang="en-US" sz="1200" dirty="0"/>
          </a:p>
        </p:txBody>
      </p:sp>
      <p:sp>
        <p:nvSpPr>
          <p:cNvPr id="39" name="Shape 37"/>
          <p:cNvSpPr/>
          <p:nvPr/>
        </p:nvSpPr>
        <p:spPr>
          <a:xfrm>
            <a:off x="6217920" y="3383280"/>
            <a:ext cx="5413248" cy="2331720"/>
          </a:xfrm>
          <a:prstGeom prst="roundRect">
            <a:avLst>
              <a:gd name="adj" fmla="val 3529"/>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40" name="Text 38"/>
          <p:cNvSpPr txBox="1"/>
          <p:nvPr/>
        </p:nvSpPr>
        <p:spPr>
          <a:xfrm>
            <a:off x="6455664" y="3511296"/>
            <a:ext cx="49377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The three new words for today</a:t>
            </a:r>
            <a:endParaRPr lang="en-US" sz="1350" dirty="0"/>
          </a:p>
        </p:txBody>
      </p:sp>
      <p:sp>
        <p:nvSpPr>
          <p:cNvPr id="41" name="Text 39"/>
          <p:cNvSpPr txBox="1"/>
          <p:nvPr/>
        </p:nvSpPr>
        <p:spPr>
          <a:xfrm>
            <a:off x="6455664" y="3858768"/>
            <a:ext cx="4937760" cy="237744"/>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HAPLOID</a:t>
            </a:r>
            <a:endParaRPr lang="en-US" sz="1200" dirty="0"/>
          </a:p>
        </p:txBody>
      </p:sp>
      <p:sp>
        <p:nvSpPr>
          <p:cNvPr id="42" name="Text 40"/>
          <p:cNvSpPr txBox="1"/>
          <p:nvPr/>
        </p:nvSpPr>
        <p:spPr>
          <a:xfrm>
            <a:off x="6455664" y="4078224"/>
            <a:ext cx="4937760" cy="365760"/>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A whole plant that has only ONE set of chromosomes (n) instead of two.</a:t>
            </a:r>
            <a:endParaRPr lang="en-US" sz="1150" dirty="0"/>
          </a:p>
        </p:txBody>
      </p:sp>
      <p:sp>
        <p:nvSpPr>
          <p:cNvPr id="43" name="Text 41"/>
          <p:cNvSpPr txBox="1"/>
          <p:nvPr/>
        </p:nvSpPr>
        <p:spPr>
          <a:xfrm>
            <a:off x="6455664" y="4462272"/>
            <a:ext cx="4937760" cy="237744"/>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DOUBLED HAPLOID (DH)</a:t>
            </a:r>
            <a:endParaRPr lang="en-US" sz="1200" dirty="0"/>
          </a:p>
        </p:txBody>
      </p:sp>
      <p:sp>
        <p:nvSpPr>
          <p:cNvPr id="44" name="Text 42"/>
          <p:cNvSpPr txBox="1"/>
          <p:nvPr/>
        </p:nvSpPr>
        <p:spPr>
          <a:xfrm>
            <a:off x="6455664" y="4681728"/>
            <a:ext cx="4937760" cy="365760"/>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A haploid whose chromosome number has been doubled. It is 100% homozygous.</a:t>
            </a:r>
            <a:endParaRPr lang="en-US" sz="1150" dirty="0"/>
          </a:p>
        </p:txBody>
      </p:sp>
      <p:sp>
        <p:nvSpPr>
          <p:cNvPr id="45" name="Text 43"/>
          <p:cNvSpPr txBox="1"/>
          <p:nvPr/>
        </p:nvSpPr>
        <p:spPr>
          <a:xfrm>
            <a:off x="6455664" y="5065776"/>
            <a:ext cx="4937760" cy="237744"/>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DIPLOIDIZATION</a:t>
            </a:r>
            <a:endParaRPr lang="en-US" sz="1200" dirty="0"/>
          </a:p>
        </p:txBody>
      </p:sp>
      <p:sp>
        <p:nvSpPr>
          <p:cNvPr id="46" name="Text 44"/>
          <p:cNvSpPr txBox="1"/>
          <p:nvPr/>
        </p:nvSpPr>
        <p:spPr>
          <a:xfrm>
            <a:off x="6455664" y="5285232"/>
            <a:ext cx="4937760" cy="365760"/>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The act of doubling the chromosomes of a haploid — usually with colchicine.</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1 · THE PROBLEM</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Making a pure line the normal way is slow</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4</a:t>
            </a:r>
            <a:endParaRPr lang="en-US" sz="900" dirty="0"/>
          </a:p>
        </p:txBody>
      </p:sp>
      <p:graphicFrame>
        <p:nvGraphicFramePr>
          <p:cNvPr id="6" name="Chart 0"/>
          <p:cNvGraphicFramePr/>
          <p:nvPr/>
        </p:nvGraphicFramePr>
        <p:xfrm>
          <a:off x="411480" y="1417320"/>
          <a:ext cx="6583680" cy="397764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566928" y="5449824"/>
            <a:ext cx="6400800" cy="310896"/>
          </a:xfrm>
          <a:prstGeom prst="rect">
            <a:avLst/>
          </a:prstGeom>
          <a:noFill/>
          <a:ln/>
        </p:spPr>
        <p:txBody>
          <a:bodyPr wrap="square" lIns="0" tIns="0" rIns="0" bIns="0" rtlCol="0" anchor="ctr"/>
          <a:lstStyle/>
          <a:p>
            <a:pPr marL="0" indent="0">
              <a:buNone/>
            </a:pPr>
            <a:r>
              <a:rPr lang="en-US" sz="1150" i="1" dirty="0">
                <a:solidFill>
                  <a:srgbClr val="63736C"/>
                </a:solidFill>
                <a:latin typeface="Calibri" pitchFamily="34" charset="0"/>
                <a:ea typeface="Calibri" pitchFamily="34" charset="-122"/>
                <a:cs typeface="Calibri" pitchFamily="34" charset="-120"/>
              </a:rPr>
              <a:t>Every time you self-pollinate, the heterozygosity is cut in half — but it never quite reaches zero.</a:t>
            </a:r>
            <a:endParaRPr lang="en-US" sz="1150" dirty="0"/>
          </a:p>
        </p:txBody>
      </p:sp>
      <p:sp>
        <p:nvSpPr>
          <p:cNvPr id="8" name="Shape 5"/>
          <p:cNvSpPr/>
          <p:nvPr/>
        </p:nvSpPr>
        <p:spPr>
          <a:xfrm>
            <a:off x="7269480" y="1417320"/>
            <a:ext cx="4370832" cy="1965960"/>
          </a:xfrm>
          <a:prstGeom prst="roundRect">
            <a:avLst>
              <a:gd name="adj" fmla="val 4186"/>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9" name="Text 6"/>
          <p:cNvSpPr txBox="1"/>
          <p:nvPr/>
        </p:nvSpPr>
        <p:spPr>
          <a:xfrm>
            <a:off x="7498080" y="1536192"/>
            <a:ext cx="393192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What this costs a breeder</a:t>
            </a:r>
            <a:endParaRPr lang="en-US" sz="1350" dirty="0"/>
          </a:p>
        </p:txBody>
      </p:sp>
      <p:sp>
        <p:nvSpPr>
          <p:cNvPr id="10" name="Text 7"/>
          <p:cNvSpPr txBox="1"/>
          <p:nvPr/>
        </p:nvSpPr>
        <p:spPr>
          <a:xfrm>
            <a:off x="7498080" y="1883664"/>
            <a:ext cx="3931920" cy="1371600"/>
          </a:xfrm>
          <a:prstGeom prst="rect">
            <a:avLst/>
          </a:prstGeom>
          <a:noFill/>
          <a:ln/>
        </p:spPr>
        <p:txBody>
          <a:bodyPr wrap="square" lIns="0" tIns="0" rIns="0" bIns="0" rtlCol="0" anchor="t"/>
          <a:lstStyle/>
          <a:p>
            <a:pPr marL="177800" indent="-177800">
              <a:lnSpc>
                <a:spcPct val="102000"/>
              </a:lnSpc>
              <a:spcAft>
                <a:spcPts val="700"/>
              </a:spcAft>
              <a:buSzPct val="100000"/>
              <a:buChar char="•"/>
            </a:pPr>
            <a:r>
              <a:rPr lang="en-US" sz="1200" dirty="0">
                <a:solidFill>
                  <a:srgbClr val="1A2420"/>
                </a:solidFill>
                <a:latin typeface="Calibri" pitchFamily="34" charset="0"/>
                <a:ea typeface="Calibri" pitchFamily="34" charset="-122"/>
                <a:cs typeface="Calibri" pitchFamily="34" charset="-120"/>
              </a:rPr>
              <a:t>One inbred line takes 6 to 10 years</a:t>
            </a:r>
            <a:endParaRPr lang="en-US" sz="1200" dirty="0"/>
          </a:p>
          <a:p>
            <a:pPr marL="177800" indent="-177800">
              <a:lnSpc>
                <a:spcPct val="102000"/>
              </a:lnSpc>
              <a:spcAft>
                <a:spcPts val="700"/>
              </a:spcAft>
              <a:buSzPct val="100000"/>
              <a:buChar char="•"/>
            </a:pPr>
            <a:r>
              <a:rPr lang="en-US" sz="1200" dirty="0">
                <a:solidFill>
                  <a:srgbClr val="1A2420"/>
                </a:solidFill>
                <a:latin typeface="Calibri" pitchFamily="34" charset="0"/>
                <a:ea typeface="Calibri" pitchFamily="34" charset="-122"/>
                <a:cs typeface="Calibri" pitchFamily="34" charset="-120"/>
              </a:rPr>
              <a:t>Land, labour and records for every single generation</a:t>
            </a:r>
            <a:endParaRPr lang="en-US" sz="1200" dirty="0"/>
          </a:p>
          <a:p>
            <a:pPr marL="177800" indent="-177800">
              <a:lnSpc>
                <a:spcPct val="102000"/>
              </a:lnSpc>
              <a:spcAft>
                <a:spcPts val="700"/>
              </a:spcAft>
              <a:buSzPct val="100000"/>
              <a:buChar char="•"/>
            </a:pPr>
            <a:r>
              <a:rPr lang="en-US" sz="1200" dirty="0">
                <a:solidFill>
                  <a:srgbClr val="1A2420"/>
                </a:solidFill>
                <a:latin typeface="Calibri" pitchFamily="34" charset="0"/>
                <a:ea typeface="Calibri" pitchFamily="34" charset="-122"/>
                <a:cs typeface="Calibri" pitchFamily="34" charset="-120"/>
              </a:rPr>
              <a:t>Even after F₆ about 3% of the plant is still mixed</a:t>
            </a:r>
            <a:endParaRPr lang="en-US" sz="1200" dirty="0"/>
          </a:p>
        </p:txBody>
      </p:sp>
      <p:sp>
        <p:nvSpPr>
          <p:cNvPr id="11" name="Shape 8"/>
          <p:cNvSpPr/>
          <p:nvPr/>
        </p:nvSpPr>
        <p:spPr>
          <a:xfrm>
            <a:off x="7269480" y="3547872"/>
            <a:ext cx="4370832" cy="2103120"/>
          </a:xfrm>
          <a:prstGeom prst="roundRect">
            <a:avLst>
              <a:gd name="adj" fmla="val 391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2" name="Text 9"/>
          <p:cNvSpPr txBox="1"/>
          <p:nvPr/>
        </p:nvSpPr>
        <p:spPr>
          <a:xfrm>
            <a:off x="7498080" y="3675888"/>
            <a:ext cx="393192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And one more problem</a:t>
            </a:r>
            <a:endParaRPr lang="en-US" sz="1350" dirty="0"/>
          </a:p>
        </p:txBody>
      </p:sp>
      <p:sp>
        <p:nvSpPr>
          <p:cNvPr id="13" name="Text 10"/>
          <p:cNvSpPr txBox="1"/>
          <p:nvPr/>
        </p:nvSpPr>
        <p:spPr>
          <a:xfrm>
            <a:off x="7498080" y="4023360"/>
            <a:ext cx="3931920" cy="109728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In early generations most plants are heterozygous, so a dominant allele hides the recessive one. You cannot see what a plant really carries — so you cannot select reliably.</a:t>
            </a:r>
            <a:endParaRPr lang="en-US" sz="1200" dirty="0"/>
          </a:p>
        </p:txBody>
      </p:sp>
      <p:sp>
        <p:nvSpPr>
          <p:cNvPr id="14" name="Text 11"/>
          <p:cNvSpPr txBox="1"/>
          <p:nvPr/>
        </p:nvSpPr>
        <p:spPr>
          <a:xfrm>
            <a:off x="7498080" y="5175504"/>
            <a:ext cx="3931920" cy="292608"/>
          </a:xfrm>
          <a:prstGeom prst="rect">
            <a:avLst/>
          </a:prstGeom>
          <a:noFill/>
          <a:ln/>
        </p:spPr>
        <p:txBody>
          <a:bodyPr wrap="square" lIns="0" tIns="0" rIns="0" bIns="0" rtlCol="0" anchor="t"/>
          <a:lstStyle/>
          <a:p>
            <a:pPr marL="0" indent="0">
              <a:buNone/>
            </a:pPr>
            <a:r>
              <a:rPr lang="en-US" sz="1250" b="1" dirty="0">
                <a:solidFill>
                  <a:srgbClr val="A8452C"/>
                </a:solidFill>
                <a:latin typeface="Calibri" pitchFamily="34" charset="0"/>
                <a:ea typeface="Calibri" pitchFamily="34" charset="-122"/>
                <a:cs typeface="Calibri" pitchFamily="34" charset="-120"/>
              </a:rPr>
              <a:t>Tt looks exactly like TT.</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2 · THE IDEA</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The big idea, in one picture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5</a:t>
            </a:r>
            <a:endParaRPr lang="en-US" sz="900" dirty="0"/>
          </a:p>
        </p:txBody>
      </p:sp>
      <p:sp>
        <p:nvSpPr>
          <p:cNvPr id="6" name="Shape 4"/>
          <p:cNvSpPr/>
          <p:nvPr/>
        </p:nvSpPr>
        <p:spPr>
          <a:xfrm>
            <a:off x="685800" y="1417320"/>
            <a:ext cx="3429000" cy="1005840"/>
          </a:xfrm>
          <a:prstGeom prst="roundRect">
            <a:avLst>
              <a:gd name="adj" fmla="val 7273"/>
            </a:avLst>
          </a:prstGeom>
          <a:solidFill>
            <a:srgbClr val="EDF3EF"/>
          </a:solidFill>
          <a:ln w="11430">
            <a:solidFill>
              <a:srgbClr val="4E9C6B"/>
            </a:solidFill>
            <a:prstDash val="solid"/>
          </a:ln>
        </p:spPr>
      </p:sp>
      <p:sp>
        <p:nvSpPr>
          <p:cNvPr id="7" name="Text 5"/>
          <p:cNvSpPr txBox="1"/>
          <p:nvPr/>
        </p:nvSpPr>
        <p:spPr>
          <a:xfrm>
            <a:off x="768096" y="1508760"/>
            <a:ext cx="3264408" cy="384048"/>
          </a:xfrm>
          <a:prstGeom prst="rect">
            <a:avLst/>
          </a:prstGeom>
          <a:noFill/>
          <a:ln/>
        </p:spPr>
        <p:txBody>
          <a:bodyPr wrap="square" lIns="0" tIns="0" rIns="0" bIns="0" rtlCol="0" anchor="t"/>
          <a:lstStyle/>
          <a:p>
            <a:pPr marL="0" indent="0" algn="ctr">
              <a:buNone/>
            </a:pPr>
            <a:r>
              <a:rPr lang="en-US" sz="1200" b="1" dirty="0">
                <a:solidFill>
                  <a:srgbClr val="0F241C"/>
                </a:solidFill>
                <a:latin typeface="Calibri" pitchFamily="34" charset="0"/>
                <a:ea typeface="Calibri" pitchFamily="34" charset="-122"/>
                <a:cs typeface="Calibri" pitchFamily="34" charset="-120"/>
              </a:rPr>
              <a:t>Parent A × Parent B</a:t>
            </a:r>
            <a:endParaRPr lang="en-US" sz="1200" dirty="0"/>
          </a:p>
        </p:txBody>
      </p:sp>
      <p:sp>
        <p:nvSpPr>
          <p:cNvPr id="8" name="Text 6"/>
          <p:cNvSpPr txBox="1"/>
          <p:nvPr/>
        </p:nvSpPr>
        <p:spPr>
          <a:xfrm>
            <a:off x="768096" y="18928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a normal cross</a:t>
            </a:r>
            <a:endParaRPr lang="en-US" sz="1000" dirty="0"/>
          </a:p>
        </p:txBody>
      </p:sp>
      <p:sp>
        <p:nvSpPr>
          <p:cNvPr id="9" name="Shape 7"/>
          <p:cNvSpPr/>
          <p:nvPr/>
        </p:nvSpPr>
        <p:spPr>
          <a:xfrm>
            <a:off x="4160520" y="1810512"/>
            <a:ext cx="219456" cy="237744"/>
          </a:xfrm>
          <a:prstGeom prst="rightArrow">
            <a:avLst/>
          </a:prstGeom>
          <a:solidFill>
            <a:srgbClr val="E2A93B"/>
          </a:solidFill>
          <a:ln/>
        </p:spPr>
      </p:sp>
      <p:sp>
        <p:nvSpPr>
          <p:cNvPr id="10" name="Shape 8"/>
          <p:cNvSpPr/>
          <p:nvPr/>
        </p:nvSpPr>
        <p:spPr>
          <a:xfrm>
            <a:off x="4434840" y="1417320"/>
            <a:ext cx="3429000" cy="1005840"/>
          </a:xfrm>
          <a:prstGeom prst="roundRect">
            <a:avLst>
              <a:gd name="adj" fmla="val 7273"/>
            </a:avLst>
          </a:prstGeom>
          <a:solidFill>
            <a:srgbClr val="EDF3EF"/>
          </a:solidFill>
          <a:ln w="11430">
            <a:solidFill>
              <a:srgbClr val="4E9C6B"/>
            </a:solidFill>
            <a:prstDash val="solid"/>
          </a:ln>
        </p:spPr>
      </p:sp>
      <p:sp>
        <p:nvSpPr>
          <p:cNvPr id="11" name="Text 9"/>
          <p:cNvSpPr txBox="1"/>
          <p:nvPr/>
        </p:nvSpPr>
        <p:spPr>
          <a:xfrm>
            <a:off x="4517136" y="1508760"/>
            <a:ext cx="3264408" cy="384048"/>
          </a:xfrm>
          <a:prstGeom prst="rect">
            <a:avLst/>
          </a:prstGeom>
          <a:noFill/>
          <a:ln/>
        </p:spPr>
        <p:txBody>
          <a:bodyPr wrap="square" lIns="0" tIns="0" rIns="0" bIns="0" rtlCol="0" anchor="t"/>
          <a:lstStyle/>
          <a:p>
            <a:pPr marL="0" indent="0" algn="ctr">
              <a:buNone/>
            </a:pPr>
            <a:r>
              <a:rPr lang="en-US" sz="1200" b="1" dirty="0">
                <a:solidFill>
                  <a:srgbClr val="0F241C"/>
                </a:solidFill>
                <a:latin typeface="Calibri" pitchFamily="34" charset="0"/>
                <a:ea typeface="Calibri" pitchFamily="34" charset="-122"/>
                <a:cs typeface="Calibri" pitchFamily="34" charset="-120"/>
              </a:rPr>
              <a:t>F₁ plant</a:t>
            </a:r>
            <a:endParaRPr lang="en-US" sz="1200" dirty="0"/>
          </a:p>
        </p:txBody>
      </p:sp>
      <p:sp>
        <p:nvSpPr>
          <p:cNvPr id="12" name="Text 10"/>
          <p:cNvSpPr txBox="1"/>
          <p:nvPr/>
        </p:nvSpPr>
        <p:spPr>
          <a:xfrm>
            <a:off x="4517136" y="18928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heterozygous —</a:t>
            </a:r>
            <a:endParaRPr lang="en-US" sz="1000" dirty="0"/>
          </a:p>
          <a:p>
            <a:pPr marL="0" indent="0" algn="ctr">
              <a:buNone/>
            </a:pPr>
            <a:r>
              <a:rPr lang="en-US" sz="1000" dirty="0">
                <a:solidFill>
                  <a:srgbClr val="63736C"/>
                </a:solidFill>
                <a:latin typeface="Calibri" pitchFamily="34" charset="0"/>
                <a:ea typeface="Calibri" pitchFamily="34" charset="-122"/>
                <a:cs typeface="Calibri" pitchFamily="34" charset="-120"/>
              </a:rPr>
              <a:t>a mixture of both parents</a:t>
            </a:r>
            <a:endParaRPr lang="en-US" sz="1000" dirty="0"/>
          </a:p>
        </p:txBody>
      </p:sp>
      <p:sp>
        <p:nvSpPr>
          <p:cNvPr id="13" name="Shape 11"/>
          <p:cNvSpPr/>
          <p:nvPr/>
        </p:nvSpPr>
        <p:spPr>
          <a:xfrm>
            <a:off x="7909560" y="1810512"/>
            <a:ext cx="219456" cy="237744"/>
          </a:xfrm>
          <a:prstGeom prst="rightArrow">
            <a:avLst/>
          </a:prstGeom>
          <a:solidFill>
            <a:srgbClr val="E2A93B"/>
          </a:solidFill>
          <a:ln/>
        </p:spPr>
      </p:sp>
      <p:sp>
        <p:nvSpPr>
          <p:cNvPr id="14" name="Shape 12"/>
          <p:cNvSpPr/>
          <p:nvPr/>
        </p:nvSpPr>
        <p:spPr>
          <a:xfrm>
            <a:off x="8183880" y="1417320"/>
            <a:ext cx="3429000" cy="1005840"/>
          </a:xfrm>
          <a:prstGeom prst="roundRect">
            <a:avLst>
              <a:gd name="adj" fmla="val 7273"/>
            </a:avLst>
          </a:prstGeom>
          <a:solidFill>
            <a:srgbClr val="EDF3EF"/>
          </a:solidFill>
          <a:ln w="11430">
            <a:solidFill>
              <a:srgbClr val="4E9C6B"/>
            </a:solidFill>
            <a:prstDash val="solid"/>
          </a:ln>
        </p:spPr>
      </p:sp>
      <p:sp>
        <p:nvSpPr>
          <p:cNvPr id="15" name="Text 13"/>
          <p:cNvSpPr txBox="1"/>
          <p:nvPr/>
        </p:nvSpPr>
        <p:spPr>
          <a:xfrm>
            <a:off x="8266176" y="1508760"/>
            <a:ext cx="3264408" cy="384048"/>
          </a:xfrm>
          <a:prstGeom prst="rect">
            <a:avLst/>
          </a:prstGeom>
          <a:noFill/>
          <a:ln/>
        </p:spPr>
        <p:txBody>
          <a:bodyPr wrap="square" lIns="0" tIns="0" rIns="0" bIns="0" rtlCol="0" anchor="t"/>
          <a:lstStyle/>
          <a:p>
            <a:pPr marL="0" indent="0" algn="ctr">
              <a:buNone/>
            </a:pPr>
            <a:r>
              <a:rPr lang="en-US" sz="1200" b="1" dirty="0">
                <a:solidFill>
                  <a:srgbClr val="0F241C"/>
                </a:solidFill>
                <a:latin typeface="Calibri" pitchFamily="34" charset="0"/>
                <a:ea typeface="Calibri" pitchFamily="34" charset="-122"/>
                <a:cs typeface="Calibri" pitchFamily="34" charset="-120"/>
              </a:rPr>
              <a:t>Take ONE gamete</a:t>
            </a:r>
            <a:endParaRPr lang="en-US" sz="1200" dirty="0"/>
          </a:p>
        </p:txBody>
      </p:sp>
      <p:sp>
        <p:nvSpPr>
          <p:cNvPr id="16" name="Text 14"/>
          <p:cNvSpPr txBox="1"/>
          <p:nvPr/>
        </p:nvSpPr>
        <p:spPr>
          <a:xfrm>
            <a:off x="8266176" y="18928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pollen or egg;</a:t>
            </a:r>
            <a:endParaRPr lang="en-US" sz="1000" dirty="0"/>
          </a:p>
          <a:p>
            <a:pPr marL="0" indent="0" algn="ctr">
              <a:buNone/>
            </a:pPr>
            <a:r>
              <a:rPr lang="en-US" sz="1000" dirty="0">
                <a:solidFill>
                  <a:srgbClr val="63736C"/>
                </a:solidFill>
                <a:latin typeface="Calibri" pitchFamily="34" charset="0"/>
                <a:ea typeface="Calibri" pitchFamily="34" charset="-122"/>
                <a:cs typeface="Calibri" pitchFamily="34" charset="-120"/>
              </a:rPr>
              <a:t>it has only n chromosomes</a:t>
            </a:r>
            <a:endParaRPr lang="en-US" sz="1000" dirty="0"/>
          </a:p>
        </p:txBody>
      </p:sp>
      <p:sp>
        <p:nvSpPr>
          <p:cNvPr id="17" name="Shape 15"/>
          <p:cNvSpPr/>
          <p:nvPr/>
        </p:nvSpPr>
        <p:spPr>
          <a:xfrm>
            <a:off x="9793224" y="2487168"/>
            <a:ext cx="274320" cy="237744"/>
          </a:xfrm>
          <a:prstGeom prst="downArrow">
            <a:avLst/>
          </a:prstGeom>
          <a:solidFill>
            <a:srgbClr val="E2A93B"/>
          </a:solidFill>
          <a:ln/>
        </p:spPr>
      </p:sp>
      <p:sp>
        <p:nvSpPr>
          <p:cNvPr id="18" name="Shape 16"/>
          <p:cNvSpPr/>
          <p:nvPr/>
        </p:nvSpPr>
        <p:spPr>
          <a:xfrm>
            <a:off x="8211312" y="2788920"/>
            <a:ext cx="3429000" cy="1005840"/>
          </a:xfrm>
          <a:prstGeom prst="roundRect">
            <a:avLst>
              <a:gd name="adj" fmla="val 7273"/>
            </a:avLst>
          </a:prstGeom>
          <a:solidFill>
            <a:srgbClr val="EDF3EF"/>
          </a:solidFill>
          <a:ln w="11430">
            <a:solidFill>
              <a:srgbClr val="4E9C6B"/>
            </a:solidFill>
            <a:prstDash val="solid"/>
          </a:ln>
        </p:spPr>
      </p:sp>
      <p:sp>
        <p:nvSpPr>
          <p:cNvPr id="19" name="Text 17"/>
          <p:cNvSpPr txBox="1"/>
          <p:nvPr/>
        </p:nvSpPr>
        <p:spPr>
          <a:xfrm>
            <a:off x="8293608" y="2880360"/>
            <a:ext cx="3264408" cy="384048"/>
          </a:xfrm>
          <a:prstGeom prst="rect">
            <a:avLst/>
          </a:prstGeom>
          <a:noFill/>
          <a:ln/>
        </p:spPr>
        <p:txBody>
          <a:bodyPr wrap="square" lIns="0" tIns="0" rIns="0" bIns="0" rtlCol="0" anchor="t"/>
          <a:lstStyle/>
          <a:p>
            <a:pPr marL="0" indent="0" algn="ctr">
              <a:buNone/>
            </a:pPr>
            <a:r>
              <a:rPr lang="en-US" sz="1200" b="1" dirty="0">
                <a:solidFill>
                  <a:srgbClr val="0F241C"/>
                </a:solidFill>
                <a:latin typeface="Calibri" pitchFamily="34" charset="0"/>
                <a:ea typeface="Calibri" pitchFamily="34" charset="-122"/>
                <a:cs typeface="Calibri" pitchFamily="34" charset="-120"/>
              </a:rPr>
              <a:t>Haploid plant (n)</a:t>
            </a:r>
            <a:endParaRPr lang="en-US" sz="1200" dirty="0"/>
          </a:p>
        </p:txBody>
      </p:sp>
      <p:sp>
        <p:nvSpPr>
          <p:cNvPr id="20" name="Text 18"/>
          <p:cNvSpPr txBox="1"/>
          <p:nvPr/>
        </p:nvSpPr>
        <p:spPr>
          <a:xfrm>
            <a:off x="8293608" y="32644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grown from that single cell;</a:t>
            </a:r>
            <a:endParaRPr lang="en-US" sz="1000" dirty="0"/>
          </a:p>
          <a:p>
            <a:pPr marL="0" indent="0" algn="ctr">
              <a:buNone/>
            </a:pPr>
            <a:r>
              <a:rPr lang="en-US" sz="1000" dirty="0">
                <a:solidFill>
                  <a:srgbClr val="63736C"/>
                </a:solidFill>
                <a:latin typeface="Calibri" pitchFamily="34" charset="0"/>
                <a:ea typeface="Calibri" pitchFamily="34" charset="-122"/>
                <a:cs typeface="Calibri" pitchFamily="34" charset="-120"/>
              </a:rPr>
              <a:t>small, weak and sterile</a:t>
            </a:r>
            <a:endParaRPr lang="en-US" sz="1000" dirty="0"/>
          </a:p>
        </p:txBody>
      </p:sp>
      <p:sp>
        <p:nvSpPr>
          <p:cNvPr id="21" name="Shape 19"/>
          <p:cNvSpPr/>
          <p:nvPr/>
        </p:nvSpPr>
        <p:spPr>
          <a:xfrm>
            <a:off x="7946136" y="3182112"/>
            <a:ext cx="219456" cy="237744"/>
          </a:xfrm>
          <a:prstGeom prst="leftArrow">
            <a:avLst/>
          </a:prstGeom>
          <a:solidFill>
            <a:srgbClr val="E2A93B"/>
          </a:solidFill>
          <a:ln/>
        </p:spPr>
      </p:sp>
      <p:sp>
        <p:nvSpPr>
          <p:cNvPr id="22" name="Shape 20"/>
          <p:cNvSpPr/>
          <p:nvPr/>
        </p:nvSpPr>
        <p:spPr>
          <a:xfrm>
            <a:off x="4462272" y="2788920"/>
            <a:ext cx="3429000" cy="1005840"/>
          </a:xfrm>
          <a:prstGeom prst="roundRect">
            <a:avLst>
              <a:gd name="adj" fmla="val 7273"/>
            </a:avLst>
          </a:prstGeom>
          <a:solidFill>
            <a:srgbClr val="EDF3EF"/>
          </a:solidFill>
          <a:ln w="11430">
            <a:solidFill>
              <a:srgbClr val="4E9C6B"/>
            </a:solidFill>
            <a:prstDash val="solid"/>
          </a:ln>
        </p:spPr>
      </p:sp>
      <p:sp>
        <p:nvSpPr>
          <p:cNvPr id="23" name="Text 21"/>
          <p:cNvSpPr txBox="1"/>
          <p:nvPr/>
        </p:nvSpPr>
        <p:spPr>
          <a:xfrm>
            <a:off x="4544568" y="2880360"/>
            <a:ext cx="3264408" cy="384048"/>
          </a:xfrm>
          <a:prstGeom prst="rect">
            <a:avLst/>
          </a:prstGeom>
          <a:noFill/>
          <a:ln/>
        </p:spPr>
        <p:txBody>
          <a:bodyPr wrap="square" lIns="0" tIns="0" rIns="0" bIns="0" rtlCol="0" anchor="t"/>
          <a:lstStyle/>
          <a:p>
            <a:pPr marL="0" indent="0" algn="ctr">
              <a:buNone/>
            </a:pPr>
            <a:r>
              <a:rPr lang="en-US" sz="1200" b="1" dirty="0">
                <a:solidFill>
                  <a:srgbClr val="0F241C"/>
                </a:solidFill>
                <a:latin typeface="Calibri" pitchFamily="34" charset="0"/>
                <a:ea typeface="Calibri" pitchFamily="34" charset="-122"/>
                <a:cs typeface="Calibri" pitchFamily="34" charset="-120"/>
              </a:rPr>
              <a:t>Double the chromosomes</a:t>
            </a:r>
            <a:endParaRPr lang="en-US" sz="1200" dirty="0"/>
          </a:p>
        </p:txBody>
      </p:sp>
      <p:sp>
        <p:nvSpPr>
          <p:cNvPr id="24" name="Text 22"/>
          <p:cNvSpPr txBox="1"/>
          <p:nvPr/>
        </p:nvSpPr>
        <p:spPr>
          <a:xfrm>
            <a:off x="4544568" y="32644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colchicine — every chromosome</a:t>
            </a:r>
            <a:endParaRPr lang="en-US" sz="1000" dirty="0"/>
          </a:p>
          <a:p>
            <a:pPr marL="0" indent="0" algn="ctr">
              <a:buNone/>
            </a:pPr>
            <a:r>
              <a:rPr lang="en-US" sz="1000" dirty="0">
                <a:solidFill>
                  <a:srgbClr val="63736C"/>
                </a:solidFill>
                <a:latin typeface="Calibri" pitchFamily="34" charset="0"/>
                <a:ea typeface="Calibri" pitchFamily="34" charset="-122"/>
                <a:cs typeface="Calibri" pitchFamily="34" charset="-120"/>
              </a:rPr>
              <a:t>now has a partner</a:t>
            </a:r>
            <a:endParaRPr lang="en-US" sz="1000" dirty="0"/>
          </a:p>
        </p:txBody>
      </p:sp>
      <p:sp>
        <p:nvSpPr>
          <p:cNvPr id="25" name="Shape 23"/>
          <p:cNvSpPr/>
          <p:nvPr/>
        </p:nvSpPr>
        <p:spPr>
          <a:xfrm>
            <a:off x="4197096" y="3182112"/>
            <a:ext cx="219456" cy="237744"/>
          </a:xfrm>
          <a:prstGeom prst="leftArrow">
            <a:avLst/>
          </a:prstGeom>
          <a:solidFill>
            <a:srgbClr val="E2A93B"/>
          </a:solidFill>
          <a:ln/>
        </p:spPr>
      </p:sp>
      <p:sp>
        <p:nvSpPr>
          <p:cNvPr id="26" name="Shape 24"/>
          <p:cNvSpPr/>
          <p:nvPr/>
        </p:nvSpPr>
        <p:spPr>
          <a:xfrm>
            <a:off x="713232" y="2788920"/>
            <a:ext cx="3429000" cy="1005840"/>
          </a:xfrm>
          <a:prstGeom prst="roundRect">
            <a:avLst>
              <a:gd name="adj" fmla="val 7273"/>
            </a:avLst>
          </a:prstGeom>
          <a:solidFill>
            <a:srgbClr val="F8F3E6"/>
          </a:solidFill>
          <a:ln w="11430">
            <a:solidFill>
              <a:srgbClr val="B67F1B"/>
            </a:solidFill>
            <a:prstDash val="solid"/>
          </a:ln>
        </p:spPr>
      </p:sp>
      <p:sp>
        <p:nvSpPr>
          <p:cNvPr id="27" name="Text 25"/>
          <p:cNvSpPr txBox="1"/>
          <p:nvPr/>
        </p:nvSpPr>
        <p:spPr>
          <a:xfrm>
            <a:off x="795528" y="2880360"/>
            <a:ext cx="3264408" cy="384048"/>
          </a:xfrm>
          <a:prstGeom prst="rect">
            <a:avLst/>
          </a:prstGeom>
          <a:noFill/>
          <a:ln/>
        </p:spPr>
        <p:txBody>
          <a:bodyPr wrap="square" lIns="0" tIns="0" rIns="0" bIns="0" rtlCol="0" anchor="t"/>
          <a:lstStyle/>
          <a:p>
            <a:pPr marL="0" indent="0" algn="ctr">
              <a:buNone/>
            </a:pPr>
            <a:r>
              <a:rPr lang="en-US" sz="1200" b="1" dirty="0">
                <a:solidFill>
                  <a:srgbClr val="B67F1B"/>
                </a:solidFill>
                <a:latin typeface="Calibri" pitchFamily="34" charset="0"/>
                <a:ea typeface="Calibri" pitchFamily="34" charset="-122"/>
                <a:cs typeface="Calibri" pitchFamily="34" charset="-120"/>
              </a:rPr>
              <a:t>DOUBLED HAPLOID LINE</a:t>
            </a:r>
            <a:endParaRPr lang="en-US" sz="1200" dirty="0"/>
          </a:p>
        </p:txBody>
      </p:sp>
      <p:sp>
        <p:nvSpPr>
          <p:cNvPr id="28" name="Text 26"/>
          <p:cNvSpPr txBox="1"/>
          <p:nvPr/>
        </p:nvSpPr>
        <p:spPr>
          <a:xfrm>
            <a:off x="795528" y="3264408"/>
            <a:ext cx="3264408" cy="457200"/>
          </a:xfrm>
          <a:prstGeom prst="rect">
            <a:avLst/>
          </a:prstGeom>
          <a:noFill/>
          <a:ln/>
        </p:spPr>
        <p:txBody>
          <a:bodyPr wrap="square" lIns="0" tIns="0" rIns="0" bIns="0" rtlCol="0" anchor="t"/>
          <a:lstStyle/>
          <a:p>
            <a:pPr marL="0" indent="0" algn="ctr">
              <a:buNone/>
            </a:pPr>
            <a:r>
              <a:rPr lang="en-US" sz="1000" dirty="0">
                <a:solidFill>
                  <a:srgbClr val="63736C"/>
                </a:solidFill>
                <a:latin typeface="Calibri" pitchFamily="34" charset="0"/>
                <a:ea typeface="Calibri" pitchFamily="34" charset="-122"/>
                <a:cs typeface="Calibri" pitchFamily="34" charset="-120"/>
              </a:rPr>
              <a:t>100% homozygous, fertile,</a:t>
            </a:r>
            <a:endParaRPr lang="en-US" sz="1000" dirty="0"/>
          </a:p>
          <a:p>
            <a:pPr marL="0" indent="0" algn="ctr">
              <a:buNone/>
            </a:pPr>
            <a:r>
              <a:rPr lang="en-US" sz="1000" dirty="0">
                <a:solidFill>
                  <a:srgbClr val="63736C"/>
                </a:solidFill>
                <a:latin typeface="Calibri" pitchFamily="34" charset="0"/>
                <a:ea typeface="Calibri" pitchFamily="34" charset="-122"/>
                <a:cs typeface="Calibri" pitchFamily="34" charset="-120"/>
              </a:rPr>
              <a:t>breeds true for ever</a:t>
            </a:r>
            <a:endParaRPr lang="en-US" sz="1000" dirty="0"/>
          </a:p>
        </p:txBody>
      </p:sp>
      <p:sp>
        <p:nvSpPr>
          <p:cNvPr id="29" name="Shape 27"/>
          <p:cNvSpPr/>
          <p:nvPr/>
        </p:nvSpPr>
        <p:spPr>
          <a:xfrm>
            <a:off x="566928" y="4160520"/>
            <a:ext cx="5413248" cy="1572768"/>
          </a:xfrm>
          <a:prstGeom prst="roundRect">
            <a:avLst>
              <a:gd name="adj" fmla="val 523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0" name="Text 28"/>
          <p:cNvSpPr txBox="1"/>
          <p:nvPr/>
        </p:nvSpPr>
        <p:spPr>
          <a:xfrm>
            <a:off x="804672" y="4279392"/>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Why it works</a:t>
            </a:r>
            <a:endParaRPr lang="en-US" sz="1350" dirty="0"/>
          </a:p>
        </p:txBody>
      </p:sp>
      <p:sp>
        <p:nvSpPr>
          <p:cNvPr id="31" name="Text 29"/>
          <p:cNvSpPr txBox="1"/>
          <p:nvPr/>
        </p:nvSpPr>
        <p:spPr>
          <a:xfrm>
            <a:off x="804672" y="4626864"/>
            <a:ext cx="4937760" cy="960120"/>
          </a:xfrm>
          <a:prstGeom prst="rect">
            <a:avLst/>
          </a:prstGeom>
          <a:noFill/>
          <a:ln/>
        </p:spPr>
        <p:txBody>
          <a:bodyPr wrap="square" lIns="0" tIns="0" rIns="0" bIns="0" rtlCol="0" anchor="t"/>
          <a:lstStyle/>
          <a:p>
            <a:pPr marL="0" indent="0">
              <a:buNone/>
            </a:pPr>
            <a:r>
              <a:rPr lang="en-US" sz="1250" dirty="0">
                <a:solidFill>
                  <a:srgbClr val="1A2420"/>
                </a:solidFill>
                <a:latin typeface="Calibri" pitchFamily="34" charset="0"/>
                <a:ea typeface="Calibri" pitchFamily="34" charset="-122"/>
                <a:cs typeface="Calibri" pitchFamily="34" charset="-120"/>
              </a:rPr>
              <a:t>A gamete already carries only one allele at every gene. Double it, and the plant must have the SAME allele twice at every gene. Homozygosity is not achieved slowly — it is automatic.</a:t>
            </a:r>
            <a:endParaRPr lang="en-US" sz="1250" dirty="0"/>
          </a:p>
        </p:txBody>
      </p:sp>
      <p:sp>
        <p:nvSpPr>
          <p:cNvPr id="32" name="Shape 30"/>
          <p:cNvSpPr/>
          <p:nvPr/>
        </p:nvSpPr>
        <p:spPr>
          <a:xfrm>
            <a:off x="6217920" y="4160520"/>
            <a:ext cx="5413248" cy="1572768"/>
          </a:xfrm>
          <a:prstGeom prst="roundRect">
            <a:avLst>
              <a:gd name="adj" fmla="val 5233"/>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3" name="Text 31"/>
          <p:cNvSpPr txBox="1"/>
          <p:nvPr/>
        </p:nvSpPr>
        <p:spPr>
          <a:xfrm>
            <a:off x="6455664" y="4279392"/>
            <a:ext cx="49377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What you save</a:t>
            </a:r>
            <a:endParaRPr lang="en-US" sz="1350" dirty="0"/>
          </a:p>
        </p:txBody>
      </p:sp>
      <p:sp>
        <p:nvSpPr>
          <p:cNvPr id="34" name="Text 32"/>
          <p:cNvSpPr txBox="1"/>
          <p:nvPr/>
        </p:nvSpPr>
        <p:spPr>
          <a:xfrm>
            <a:off x="6455664" y="4590288"/>
            <a:ext cx="1280160" cy="566928"/>
          </a:xfrm>
          <a:prstGeom prst="rect">
            <a:avLst/>
          </a:prstGeom>
          <a:noFill/>
          <a:ln/>
        </p:spPr>
        <p:txBody>
          <a:bodyPr wrap="square" lIns="0" tIns="0" rIns="0" bIns="0" rtlCol="0" anchor="ctr"/>
          <a:lstStyle/>
          <a:p>
            <a:pPr marL="0" indent="0">
              <a:buNone/>
            </a:pPr>
            <a:r>
              <a:rPr lang="en-US" sz="3200" b="1" dirty="0">
                <a:solidFill>
                  <a:srgbClr val="63736C"/>
                </a:solidFill>
                <a:latin typeface="Cambria" pitchFamily="34" charset="0"/>
                <a:ea typeface="Cambria" pitchFamily="34" charset="-122"/>
                <a:cs typeface="Cambria" pitchFamily="34" charset="-120"/>
              </a:rPr>
              <a:t>6–8</a:t>
            </a:r>
            <a:endParaRPr lang="en-US" sz="3200" dirty="0"/>
          </a:p>
        </p:txBody>
      </p:sp>
      <p:sp>
        <p:nvSpPr>
          <p:cNvPr id="35" name="Text 33"/>
          <p:cNvSpPr txBox="1"/>
          <p:nvPr/>
        </p:nvSpPr>
        <p:spPr>
          <a:xfrm>
            <a:off x="7699248" y="4663440"/>
            <a:ext cx="1371600" cy="548640"/>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generations</a:t>
            </a:r>
            <a:endParaRPr lang="en-US" sz="1100" dirty="0"/>
          </a:p>
          <a:p>
            <a:pPr marL="0" indent="0">
              <a:buNone/>
            </a:pPr>
            <a:r>
              <a:rPr lang="en-US" sz="1100" dirty="0">
                <a:solidFill>
                  <a:srgbClr val="63736C"/>
                </a:solidFill>
                <a:latin typeface="Calibri" pitchFamily="34" charset="0"/>
                <a:ea typeface="Calibri" pitchFamily="34" charset="-122"/>
                <a:cs typeface="Calibri" pitchFamily="34" charset="-120"/>
              </a:rPr>
              <a:t>the old way</a:t>
            </a:r>
            <a:endParaRPr lang="en-US" sz="1100" dirty="0"/>
          </a:p>
        </p:txBody>
      </p:sp>
      <p:sp>
        <p:nvSpPr>
          <p:cNvPr id="36" name="Text 34"/>
          <p:cNvSpPr txBox="1"/>
          <p:nvPr/>
        </p:nvSpPr>
        <p:spPr>
          <a:xfrm>
            <a:off x="9098280" y="4590288"/>
            <a:ext cx="822960" cy="566928"/>
          </a:xfrm>
          <a:prstGeom prst="rect">
            <a:avLst/>
          </a:prstGeom>
          <a:noFill/>
          <a:ln/>
        </p:spPr>
        <p:txBody>
          <a:bodyPr wrap="square" lIns="0" tIns="0" rIns="0" bIns="0" rtlCol="0" anchor="ctr"/>
          <a:lstStyle/>
          <a:p>
            <a:pPr marL="0" indent="0">
              <a:buNone/>
            </a:pPr>
            <a:r>
              <a:rPr lang="en-US" sz="3200" b="1" dirty="0">
                <a:solidFill>
                  <a:srgbClr val="B67F1B"/>
                </a:solidFill>
                <a:latin typeface="Cambria" pitchFamily="34" charset="0"/>
                <a:ea typeface="Cambria" pitchFamily="34" charset="-122"/>
                <a:cs typeface="Cambria" pitchFamily="34" charset="-120"/>
              </a:rPr>
              <a:t>1</a:t>
            </a:r>
            <a:endParaRPr lang="en-US" sz="3200" dirty="0"/>
          </a:p>
        </p:txBody>
      </p:sp>
      <p:sp>
        <p:nvSpPr>
          <p:cNvPr id="37" name="Text 35"/>
          <p:cNvSpPr txBox="1"/>
          <p:nvPr/>
        </p:nvSpPr>
        <p:spPr>
          <a:xfrm>
            <a:off x="9829800" y="4663440"/>
            <a:ext cx="1463040" cy="548640"/>
          </a:xfrm>
          <a:prstGeom prst="rect">
            <a:avLst/>
          </a:prstGeom>
          <a:noFill/>
          <a:ln/>
        </p:spPr>
        <p:txBody>
          <a:bodyPr wrap="square" lIns="0" tIns="0" rIns="0" bIns="0" rtlCol="0" anchor="t"/>
          <a:lstStyle/>
          <a:p>
            <a:pPr marL="0" indent="0">
              <a:buNone/>
            </a:pPr>
            <a:r>
              <a:rPr lang="en-US" sz="1100" dirty="0">
                <a:solidFill>
                  <a:srgbClr val="B67F1B"/>
                </a:solidFill>
                <a:latin typeface="Calibri" pitchFamily="34" charset="0"/>
                <a:ea typeface="Calibri" pitchFamily="34" charset="-122"/>
                <a:cs typeface="Calibri" pitchFamily="34" charset="-120"/>
              </a:rPr>
              <a:t>generation</a:t>
            </a:r>
            <a:endParaRPr lang="en-US" sz="1100" dirty="0"/>
          </a:p>
          <a:p>
            <a:pPr marL="0" indent="0">
              <a:buNone/>
            </a:pPr>
            <a:r>
              <a:rPr lang="en-US" sz="1100" dirty="0">
                <a:solidFill>
                  <a:srgbClr val="B67F1B"/>
                </a:solidFill>
                <a:latin typeface="Calibri" pitchFamily="34" charset="0"/>
                <a:ea typeface="Calibri" pitchFamily="34" charset="-122"/>
                <a:cs typeface="Calibri" pitchFamily="34" charset="-120"/>
              </a:rPr>
              <a:t>with DH</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2 · THE IDEA</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Four terms you must be able to define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6</a:t>
            </a:r>
            <a:endParaRPr lang="en-US" sz="900" dirty="0"/>
          </a:p>
        </p:txBody>
      </p:sp>
      <p:sp>
        <p:nvSpPr>
          <p:cNvPr id="6" name="Shape 4"/>
          <p:cNvSpPr/>
          <p:nvPr/>
        </p:nvSpPr>
        <p:spPr>
          <a:xfrm>
            <a:off x="566928" y="1371600"/>
            <a:ext cx="2633472" cy="2331720"/>
          </a:xfrm>
          <a:prstGeom prst="roundRect">
            <a:avLst>
              <a:gd name="adj" fmla="val 352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786384" y="1517904"/>
            <a:ext cx="2212848" cy="310896"/>
          </a:xfrm>
          <a:prstGeom prst="rect">
            <a:avLst/>
          </a:prstGeom>
          <a:noFill/>
          <a:ln/>
        </p:spPr>
        <p:txBody>
          <a:bodyPr wrap="square" lIns="0" tIns="0" rIns="0" bIns="0" rtlCol="0" anchor="ctr"/>
          <a:lstStyle/>
          <a:p>
            <a:pPr marL="0" indent="0">
              <a:buNone/>
            </a:pPr>
            <a:r>
              <a:rPr lang="en-US" sz="1500" b="1" dirty="0">
                <a:solidFill>
                  <a:srgbClr val="1F5540"/>
                </a:solidFill>
                <a:latin typeface="Calibri" pitchFamily="34" charset="0"/>
                <a:ea typeface="Calibri" pitchFamily="34" charset="-122"/>
                <a:cs typeface="Calibri" pitchFamily="34" charset="-120"/>
              </a:rPr>
              <a:t>Haploid</a:t>
            </a:r>
            <a:endParaRPr lang="en-US" sz="1500" dirty="0"/>
          </a:p>
        </p:txBody>
      </p:sp>
      <p:sp>
        <p:nvSpPr>
          <p:cNvPr id="8" name="Text 6"/>
          <p:cNvSpPr txBox="1"/>
          <p:nvPr/>
        </p:nvSpPr>
        <p:spPr>
          <a:xfrm>
            <a:off x="786384" y="1883664"/>
            <a:ext cx="2212848" cy="100584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plant with the gametic chromosome number (n).</a:t>
            </a:r>
            <a:endParaRPr lang="en-US" sz="1200" dirty="0"/>
          </a:p>
        </p:txBody>
      </p:sp>
      <p:sp>
        <p:nvSpPr>
          <p:cNvPr id="9" name="Shape 7"/>
          <p:cNvSpPr/>
          <p:nvPr/>
        </p:nvSpPr>
        <p:spPr>
          <a:xfrm>
            <a:off x="786384" y="2889504"/>
            <a:ext cx="2212848" cy="658368"/>
          </a:xfrm>
          <a:prstGeom prst="roundRect">
            <a:avLst>
              <a:gd name="adj" fmla="val 11111"/>
            </a:avLst>
          </a:prstGeom>
          <a:solidFill>
            <a:srgbClr val="FFFFFF"/>
          </a:solidFill>
          <a:ln w="9525">
            <a:solidFill>
              <a:srgbClr val="D3DED7"/>
            </a:solidFill>
            <a:prstDash val="solid"/>
          </a:ln>
        </p:spPr>
      </p:sp>
      <p:sp>
        <p:nvSpPr>
          <p:cNvPr id="10" name="Text 8"/>
          <p:cNvSpPr txBox="1"/>
          <p:nvPr/>
        </p:nvSpPr>
        <p:spPr>
          <a:xfrm>
            <a:off x="877824" y="2962656"/>
            <a:ext cx="2029968" cy="530352"/>
          </a:xfrm>
          <a:prstGeom prst="rect">
            <a:avLst/>
          </a:prstGeom>
          <a:noFill/>
          <a:ln/>
        </p:spPr>
        <p:txBody>
          <a:bodyPr wrap="square" lIns="0" tIns="0" rIns="0" bIns="0" rtlCol="0" anchor="ctr"/>
          <a:lstStyle/>
          <a:p>
            <a:pPr marL="0" indent="0" algn="ctr">
              <a:buNone/>
            </a:pPr>
            <a:r>
              <a:rPr lang="en-US" sz="1000" i="1" dirty="0">
                <a:solidFill>
                  <a:srgbClr val="63736C"/>
                </a:solidFill>
                <a:latin typeface="Calibri" pitchFamily="34" charset="0"/>
                <a:ea typeface="Calibri" pitchFamily="34" charset="-122"/>
                <a:cs typeface="Calibri" pitchFamily="34" charset="-120"/>
              </a:rPr>
              <a:t>Maize haploid: n = 10</a:t>
            </a:r>
            <a:endParaRPr lang="en-US" sz="1000" dirty="0"/>
          </a:p>
        </p:txBody>
      </p:sp>
      <p:sp>
        <p:nvSpPr>
          <p:cNvPr id="11" name="Shape 9"/>
          <p:cNvSpPr/>
          <p:nvPr/>
        </p:nvSpPr>
        <p:spPr>
          <a:xfrm>
            <a:off x="3374136" y="1371600"/>
            <a:ext cx="2633472" cy="2331720"/>
          </a:xfrm>
          <a:prstGeom prst="roundRect">
            <a:avLst>
              <a:gd name="adj" fmla="val 352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2" name="Text 10"/>
          <p:cNvSpPr txBox="1"/>
          <p:nvPr/>
        </p:nvSpPr>
        <p:spPr>
          <a:xfrm>
            <a:off x="3593592" y="1517904"/>
            <a:ext cx="2212848" cy="310896"/>
          </a:xfrm>
          <a:prstGeom prst="rect">
            <a:avLst/>
          </a:prstGeom>
          <a:noFill/>
          <a:ln/>
        </p:spPr>
        <p:txBody>
          <a:bodyPr wrap="square" lIns="0" tIns="0" rIns="0" bIns="0" rtlCol="0" anchor="ctr"/>
          <a:lstStyle/>
          <a:p>
            <a:pPr marL="0" indent="0">
              <a:buNone/>
            </a:pPr>
            <a:r>
              <a:rPr lang="en-US" sz="1500" b="1" dirty="0">
                <a:solidFill>
                  <a:srgbClr val="1F5540"/>
                </a:solidFill>
                <a:latin typeface="Calibri" pitchFamily="34" charset="0"/>
                <a:ea typeface="Calibri" pitchFamily="34" charset="-122"/>
                <a:cs typeface="Calibri" pitchFamily="34" charset="-120"/>
              </a:rPr>
              <a:t>Monoploid</a:t>
            </a:r>
            <a:endParaRPr lang="en-US" sz="1500" dirty="0"/>
          </a:p>
        </p:txBody>
      </p:sp>
      <p:sp>
        <p:nvSpPr>
          <p:cNvPr id="13" name="Text 11"/>
          <p:cNvSpPr txBox="1"/>
          <p:nvPr/>
        </p:nvSpPr>
        <p:spPr>
          <a:xfrm>
            <a:off x="3593592" y="1883664"/>
            <a:ext cx="2212848" cy="100584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haploid of a DIPLOID species. It has just one basic set.</a:t>
            </a:r>
            <a:endParaRPr lang="en-US" sz="1200" dirty="0"/>
          </a:p>
        </p:txBody>
      </p:sp>
      <p:sp>
        <p:nvSpPr>
          <p:cNvPr id="14" name="Shape 12"/>
          <p:cNvSpPr/>
          <p:nvPr/>
        </p:nvSpPr>
        <p:spPr>
          <a:xfrm>
            <a:off x="3593592" y="2889504"/>
            <a:ext cx="2212848" cy="658368"/>
          </a:xfrm>
          <a:prstGeom prst="roundRect">
            <a:avLst>
              <a:gd name="adj" fmla="val 11111"/>
            </a:avLst>
          </a:prstGeom>
          <a:solidFill>
            <a:srgbClr val="FFFFFF"/>
          </a:solidFill>
          <a:ln w="9525">
            <a:solidFill>
              <a:srgbClr val="D3DED7"/>
            </a:solidFill>
            <a:prstDash val="solid"/>
          </a:ln>
        </p:spPr>
      </p:sp>
      <p:sp>
        <p:nvSpPr>
          <p:cNvPr id="15" name="Text 13"/>
          <p:cNvSpPr txBox="1"/>
          <p:nvPr/>
        </p:nvSpPr>
        <p:spPr>
          <a:xfrm>
            <a:off x="3685032" y="2962656"/>
            <a:ext cx="2029968" cy="530352"/>
          </a:xfrm>
          <a:prstGeom prst="rect">
            <a:avLst/>
          </a:prstGeom>
          <a:noFill/>
          <a:ln/>
        </p:spPr>
        <p:txBody>
          <a:bodyPr wrap="square" lIns="0" tIns="0" rIns="0" bIns="0" rtlCol="0" anchor="ctr"/>
          <a:lstStyle/>
          <a:p>
            <a:pPr marL="0" indent="0" algn="ctr">
              <a:buNone/>
            </a:pPr>
            <a:r>
              <a:rPr lang="en-US" sz="1000" i="1" dirty="0">
                <a:solidFill>
                  <a:srgbClr val="63736C"/>
                </a:solidFill>
                <a:latin typeface="Calibri" pitchFamily="34" charset="0"/>
                <a:ea typeface="Calibri" pitchFamily="34" charset="-122"/>
                <a:cs typeface="Calibri" pitchFamily="34" charset="-120"/>
              </a:rPr>
              <a:t>Maize: 2n = 20 → haploid n = x = 10</a:t>
            </a:r>
            <a:endParaRPr lang="en-US" sz="1000" dirty="0"/>
          </a:p>
        </p:txBody>
      </p:sp>
      <p:sp>
        <p:nvSpPr>
          <p:cNvPr id="16" name="Shape 14"/>
          <p:cNvSpPr/>
          <p:nvPr/>
        </p:nvSpPr>
        <p:spPr>
          <a:xfrm>
            <a:off x="6181344" y="1371600"/>
            <a:ext cx="2633472" cy="2331720"/>
          </a:xfrm>
          <a:prstGeom prst="roundRect">
            <a:avLst>
              <a:gd name="adj" fmla="val 352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7" name="Text 15"/>
          <p:cNvSpPr txBox="1"/>
          <p:nvPr/>
        </p:nvSpPr>
        <p:spPr>
          <a:xfrm>
            <a:off x="6400800" y="1517904"/>
            <a:ext cx="2212848" cy="310896"/>
          </a:xfrm>
          <a:prstGeom prst="rect">
            <a:avLst/>
          </a:prstGeom>
          <a:noFill/>
          <a:ln/>
        </p:spPr>
        <p:txBody>
          <a:bodyPr wrap="square" lIns="0" tIns="0" rIns="0" bIns="0" rtlCol="0" anchor="ctr"/>
          <a:lstStyle/>
          <a:p>
            <a:pPr marL="0" indent="0">
              <a:buNone/>
            </a:pPr>
            <a:r>
              <a:rPr lang="en-US" sz="1500" b="1" dirty="0">
                <a:solidFill>
                  <a:srgbClr val="1F5540"/>
                </a:solidFill>
                <a:latin typeface="Calibri" pitchFamily="34" charset="0"/>
                <a:ea typeface="Calibri" pitchFamily="34" charset="-122"/>
                <a:cs typeface="Calibri" pitchFamily="34" charset="-120"/>
              </a:rPr>
              <a:t>Polyhaploid</a:t>
            </a:r>
            <a:endParaRPr lang="en-US" sz="1500" dirty="0"/>
          </a:p>
        </p:txBody>
      </p:sp>
      <p:sp>
        <p:nvSpPr>
          <p:cNvPr id="18" name="Text 16"/>
          <p:cNvSpPr txBox="1"/>
          <p:nvPr/>
        </p:nvSpPr>
        <p:spPr>
          <a:xfrm>
            <a:off x="6400800" y="1883664"/>
            <a:ext cx="2212848" cy="100584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haploid of a POLYPLOID species. It still has more than one set.</a:t>
            </a:r>
            <a:endParaRPr lang="en-US" sz="1200" dirty="0"/>
          </a:p>
        </p:txBody>
      </p:sp>
      <p:sp>
        <p:nvSpPr>
          <p:cNvPr id="19" name="Shape 17"/>
          <p:cNvSpPr/>
          <p:nvPr/>
        </p:nvSpPr>
        <p:spPr>
          <a:xfrm>
            <a:off x="6400800" y="2889504"/>
            <a:ext cx="2212848" cy="658368"/>
          </a:xfrm>
          <a:prstGeom prst="roundRect">
            <a:avLst>
              <a:gd name="adj" fmla="val 11111"/>
            </a:avLst>
          </a:prstGeom>
          <a:solidFill>
            <a:srgbClr val="FFFFFF"/>
          </a:solidFill>
          <a:ln w="9525">
            <a:solidFill>
              <a:srgbClr val="D3DED7"/>
            </a:solidFill>
            <a:prstDash val="solid"/>
          </a:ln>
        </p:spPr>
      </p:sp>
      <p:sp>
        <p:nvSpPr>
          <p:cNvPr id="20" name="Text 18"/>
          <p:cNvSpPr txBox="1"/>
          <p:nvPr/>
        </p:nvSpPr>
        <p:spPr>
          <a:xfrm>
            <a:off x="6492240" y="2962656"/>
            <a:ext cx="2029968" cy="530352"/>
          </a:xfrm>
          <a:prstGeom prst="rect">
            <a:avLst/>
          </a:prstGeom>
          <a:noFill/>
          <a:ln/>
        </p:spPr>
        <p:txBody>
          <a:bodyPr wrap="square" lIns="0" tIns="0" rIns="0" bIns="0" rtlCol="0" anchor="ctr"/>
          <a:lstStyle/>
          <a:p>
            <a:pPr marL="0" indent="0" algn="ctr">
              <a:buNone/>
            </a:pPr>
            <a:r>
              <a:rPr lang="en-US" sz="1000" i="1" dirty="0">
                <a:solidFill>
                  <a:srgbClr val="63736C"/>
                </a:solidFill>
                <a:latin typeface="Calibri" pitchFamily="34" charset="0"/>
                <a:ea typeface="Calibri" pitchFamily="34" charset="-122"/>
                <a:cs typeface="Calibri" pitchFamily="34" charset="-120"/>
              </a:rPr>
              <a:t>Potato: 4x = 48 → dihaploid 2x = 24</a:t>
            </a:r>
            <a:endParaRPr lang="en-US" sz="1000" dirty="0"/>
          </a:p>
        </p:txBody>
      </p:sp>
      <p:sp>
        <p:nvSpPr>
          <p:cNvPr id="21" name="Shape 19"/>
          <p:cNvSpPr/>
          <p:nvPr/>
        </p:nvSpPr>
        <p:spPr>
          <a:xfrm>
            <a:off x="8988552" y="1371600"/>
            <a:ext cx="2633472" cy="2331720"/>
          </a:xfrm>
          <a:prstGeom prst="roundRect">
            <a:avLst>
              <a:gd name="adj" fmla="val 3529"/>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2" name="Text 20"/>
          <p:cNvSpPr txBox="1"/>
          <p:nvPr/>
        </p:nvSpPr>
        <p:spPr>
          <a:xfrm>
            <a:off x="9208008" y="1517904"/>
            <a:ext cx="2212848" cy="310896"/>
          </a:xfrm>
          <a:prstGeom prst="rect">
            <a:avLst/>
          </a:prstGeom>
          <a:noFill/>
          <a:ln/>
        </p:spPr>
        <p:txBody>
          <a:bodyPr wrap="square" lIns="0" tIns="0" rIns="0" bIns="0" rtlCol="0" anchor="ctr"/>
          <a:lstStyle/>
          <a:p>
            <a:pPr marL="0" indent="0">
              <a:buNone/>
            </a:pPr>
            <a:r>
              <a:rPr lang="en-US" sz="1500" b="1" dirty="0">
                <a:solidFill>
                  <a:srgbClr val="B67F1B"/>
                </a:solidFill>
                <a:latin typeface="Calibri" pitchFamily="34" charset="0"/>
                <a:ea typeface="Calibri" pitchFamily="34" charset="-122"/>
                <a:cs typeface="Calibri" pitchFamily="34" charset="-120"/>
              </a:rPr>
              <a:t>Doubled haploid</a:t>
            </a:r>
            <a:endParaRPr lang="en-US" sz="1500" dirty="0"/>
          </a:p>
        </p:txBody>
      </p:sp>
      <p:sp>
        <p:nvSpPr>
          <p:cNvPr id="23" name="Text 21"/>
          <p:cNvSpPr txBox="1"/>
          <p:nvPr/>
        </p:nvSpPr>
        <p:spPr>
          <a:xfrm>
            <a:off x="9208008" y="1883664"/>
            <a:ext cx="2212848" cy="100584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haploid whose chromosomes have been doubled. Fully homozygous.</a:t>
            </a:r>
            <a:endParaRPr lang="en-US" sz="1200" dirty="0"/>
          </a:p>
        </p:txBody>
      </p:sp>
      <p:sp>
        <p:nvSpPr>
          <p:cNvPr id="24" name="Shape 22"/>
          <p:cNvSpPr/>
          <p:nvPr/>
        </p:nvSpPr>
        <p:spPr>
          <a:xfrm>
            <a:off x="9208008" y="2889504"/>
            <a:ext cx="2212848" cy="658368"/>
          </a:xfrm>
          <a:prstGeom prst="roundRect">
            <a:avLst>
              <a:gd name="adj" fmla="val 11111"/>
            </a:avLst>
          </a:prstGeom>
          <a:solidFill>
            <a:srgbClr val="FFFFFF"/>
          </a:solidFill>
          <a:ln w="9525">
            <a:solidFill>
              <a:srgbClr val="D3DED7"/>
            </a:solidFill>
            <a:prstDash val="solid"/>
          </a:ln>
        </p:spPr>
      </p:sp>
      <p:sp>
        <p:nvSpPr>
          <p:cNvPr id="25" name="Text 23"/>
          <p:cNvSpPr txBox="1"/>
          <p:nvPr/>
        </p:nvSpPr>
        <p:spPr>
          <a:xfrm>
            <a:off x="9299448" y="2962656"/>
            <a:ext cx="2029968" cy="530352"/>
          </a:xfrm>
          <a:prstGeom prst="rect">
            <a:avLst/>
          </a:prstGeom>
          <a:noFill/>
          <a:ln/>
        </p:spPr>
        <p:txBody>
          <a:bodyPr wrap="square" lIns="0" tIns="0" rIns="0" bIns="0" rtlCol="0" anchor="ctr"/>
          <a:lstStyle/>
          <a:p>
            <a:pPr marL="0" indent="0" algn="ctr">
              <a:buNone/>
            </a:pPr>
            <a:r>
              <a:rPr lang="en-US" sz="1000" i="1" dirty="0">
                <a:solidFill>
                  <a:srgbClr val="63736C"/>
                </a:solidFill>
                <a:latin typeface="Calibri" pitchFamily="34" charset="0"/>
                <a:ea typeface="Calibri" pitchFamily="34" charset="-122"/>
                <a:cs typeface="Calibri" pitchFamily="34" charset="-120"/>
              </a:rPr>
              <a:t>The finished product a breeder wants</a:t>
            </a:r>
            <a:endParaRPr lang="en-US" sz="1000" dirty="0"/>
          </a:p>
        </p:txBody>
      </p:sp>
      <p:sp>
        <p:nvSpPr>
          <p:cNvPr id="26" name="Shape 24"/>
          <p:cNvSpPr/>
          <p:nvPr/>
        </p:nvSpPr>
        <p:spPr>
          <a:xfrm>
            <a:off x="566928" y="3931920"/>
            <a:ext cx="11064240" cy="1783080"/>
          </a:xfrm>
          <a:prstGeom prst="roundRect">
            <a:avLst>
              <a:gd name="adj" fmla="val 4615"/>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7" name="Text 25"/>
          <p:cNvSpPr txBox="1"/>
          <p:nvPr/>
        </p:nvSpPr>
        <p:spPr>
          <a:xfrm>
            <a:off x="841248" y="4059936"/>
            <a:ext cx="731520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Do not mix these two up — a common examination trap</a:t>
            </a:r>
            <a:endParaRPr lang="en-US" sz="1350" dirty="0"/>
          </a:p>
        </p:txBody>
      </p:sp>
      <p:sp>
        <p:nvSpPr>
          <p:cNvPr id="28" name="Text 26"/>
          <p:cNvSpPr txBox="1"/>
          <p:nvPr/>
        </p:nvSpPr>
        <p:spPr>
          <a:xfrm>
            <a:off x="841248" y="4407408"/>
            <a:ext cx="10515600" cy="1170432"/>
          </a:xfrm>
          <a:prstGeom prst="rect">
            <a:avLst/>
          </a:prstGeom>
          <a:noFill/>
          <a:ln/>
        </p:spPr>
        <p:txBody>
          <a:bodyPr wrap="square" lIns="0" tIns="0" rIns="0" bIns="0" rtlCol="0" anchor="t"/>
          <a:lstStyle/>
          <a:p>
            <a:pPr marL="0" indent="0">
              <a:buNone/>
            </a:pPr>
            <a:r>
              <a:rPr lang="en-US" sz="1250" b="1" dirty="0">
                <a:solidFill>
                  <a:srgbClr val="1F5540"/>
                </a:solidFill>
                <a:latin typeface="Calibri" pitchFamily="34" charset="0"/>
                <a:ea typeface="Calibri" pitchFamily="34" charset="-122"/>
                <a:cs typeface="Calibri" pitchFamily="34" charset="-120"/>
              </a:rPr>
              <a:t>MONOPLOID</a:t>
            </a:r>
            <a:r>
              <a:rPr lang="en-US" sz="1250" dirty="0">
                <a:solidFill>
                  <a:srgbClr val="1A2420"/>
                </a:solidFill>
                <a:latin typeface="Calibri" pitchFamily="34" charset="0"/>
                <a:ea typeface="Calibri" pitchFamily="34" charset="-122"/>
                <a:cs typeface="Calibri" pitchFamily="34" charset="-120"/>
              </a:rPr>
              <a:t> comes from a diploid parent (2n = 2x), so it carries only one set. A </a:t>
            </a:r>
            <a:r>
              <a:rPr lang="en-US" sz="1250" b="1" dirty="0">
                <a:solidFill>
                  <a:srgbClr val="1F5540"/>
                </a:solidFill>
                <a:latin typeface="Calibri" pitchFamily="34" charset="0"/>
                <a:ea typeface="Calibri" pitchFamily="34" charset="-122"/>
                <a:cs typeface="Calibri" pitchFamily="34" charset="-120"/>
              </a:rPr>
              <a:t>POLYHAPLOID</a:t>
            </a:r>
            <a:r>
              <a:rPr lang="en-US" sz="1250" dirty="0">
                <a:solidFill>
                  <a:srgbClr val="1A2420"/>
                </a:solidFill>
                <a:latin typeface="Calibri" pitchFamily="34" charset="0"/>
                <a:ea typeface="Calibri" pitchFamily="34" charset="-122"/>
                <a:cs typeface="Calibri" pitchFamily="34" charset="-120"/>
              </a:rPr>
              <a:t> comes from a polyploid parent, so it still carries two or three sets — a dihaploid potato has 24 chromosomes, not 12. Both are called “haploids” because both carry the </a:t>
            </a:r>
            <a:r>
              <a:rPr lang="en-US" sz="1250" i="1" dirty="0">
                <a:solidFill>
                  <a:srgbClr val="1A2420"/>
                </a:solidFill>
                <a:latin typeface="Calibri" pitchFamily="34" charset="0"/>
                <a:ea typeface="Calibri" pitchFamily="34" charset="-122"/>
                <a:cs typeface="Calibri" pitchFamily="34" charset="-120"/>
              </a:rPr>
              <a:t>gametic</a:t>
            </a:r>
            <a:r>
              <a:rPr lang="en-US" sz="1250" dirty="0">
                <a:solidFill>
                  <a:srgbClr val="1A2420"/>
                </a:solidFill>
                <a:latin typeface="Calibri" pitchFamily="34" charset="0"/>
                <a:ea typeface="Calibri" pitchFamily="34" charset="-122"/>
                <a:cs typeface="Calibri" pitchFamily="34" charset="-120"/>
              </a:rPr>
              <a:t> number of their own species. And remember: a doubled haploid is not a polyploid. Doubling a haploid only restores the normal chromosome number of the species.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2 · THE IDEA</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Why a haploid plant cannot set seed — so we MUST double it</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7</a:t>
            </a:r>
            <a:endParaRPr lang="en-US" sz="900" dirty="0"/>
          </a:p>
        </p:txBody>
      </p:sp>
      <p:sp>
        <p:nvSpPr>
          <p:cNvPr id="6" name="Shape 4"/>
          <p:cNvSpPr/>
          <p:nvPr/>
        </p:nvSpPr>
        <p:spPr>
          <a:xfrm>
            <a:off x="566928" y="1353312"/>
            <a:ext cx="5413248" cy="3246120"/>
          </a:xfrm>
          <a:prstGeom prst="roundRect">
            <a:avLst>
              <a:gd name="adj" fmla="val 2535"/>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22960" y="1463040"/>
            <a:ext cx="493776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NORMAL PLANT (2n) — meiosis works</a:t>
            </a:r>
            <a:endParaRPr lang="en-US" sz="1300" dirty="0"/>
          </a:p>
        </p:txBody>
      </p:sp>
      <p:sp>
        <p:nvSpPr>
          <p:cNvPr id="8" name="Shape 6"/>
          <p:cNvSpPr/>
          <p:nvPr/>
        </p:nvSpPr>
        <p:spPr>
          <a:xfrm>
            <a:off x="1005840" y="1901952"/>
            <a:ext cx="82296" cy="566928"/>
          </a:xfrm>
          <a:prstGeom prst="roundRect">
            <a:avLst>
              <a:gd name="adj" fmla="val 1000000"/>
            </a:avLst>
          </a:prstGeom>
          <a:solidFill>
            <a:srgbClr val="1F5540"/>
          </a:solidFill>
          <a:ln/>
        </p:spPr>
      </p:sp>
      <p:sp>
        <p:nvSpPr>
          <p:cNvPr id="9" name="Shape 7"/>
          <p:cNvSpPr/>
          <p:nvPr/>
        </p:nvSpPr>
        <p:spPr>
          <a:xfrm>
            <a:off x="1143000" y="1901952"/>
            <a:ext cx="82296" cy="566928"/>
          </a:xfrm>
          <a:prstGeom prst="roundRect">
            <a:avLst>
              <a:gd name="adj" fmla="val 1000000"/>
            </a:avLst>
          </a:prstGeom>
          <a:solidFill>
            <a:srgbClr val="4E9C6B"/>
          </a:solidFill>
          <a:ln/>
        </p:spPr>
      </p:sp>
      <p:sp>
        <p:nvSpPr>
          <p:cNvPr id="10" name="Shape 8"/>
          <p:cNvSpPr/>
          <p:nvPr/>
        </p:nvSpPr>
        <p:spPr>
          <a:xfrm>
            <a:off x="2103120" y="1901952"/>
            <a:ext cx="82296" cy="566928"/>
          </a:xfrm>
          <a:prstGeom prst="roundRect">
            <a:avLst>
              <a:gd name="adj" fmla="val 1000000"/>
            </a:avLst>
          </a:prstGeom>
          <a:solidFill>
            <a:srgbClr val="1F5540"/>
          </a:solidFill>
          <a:ln/>
        </p:spPr>
      </p:sp>
      <p:sp>
        <p:nvSpPr>
          <p:cNvPr id="11" name="Shape 9"/>
          <p:cNvSpPr/>
          <p:nvPr/>
        </p:nvSpPr>
        <p:spPr>
          <a:xfrm>
            <a:off x="2240280" y="1901952"/>
            <a:ext cx="82296" cy="566928"/>
          </a:xfrm>
          <a:prstGeom prst="roundRect">
            <a:avLst>
              <a:gd name="adj" fmla="val 1000000"/>
            </a:avLst>
          </a:prstGeom>
          <a:solidFill>
            <a:srgbClr val="4E9C6B"/>
          </a:solidFill>
          <a:ln/>
        </p:spPr>
      </p:sp>
      <p:sp>
        <p:nvSpPr>
          <p:cNvPr id="12" name="Shape 10"/>
          <p:cNvSpPr/>
          <p:nvPr/>
        </p:nvSpPr>
        <p:spPr>
          <a:xfrm>
            <a:off x="3200400" y="1901952"/>
            <a:ext cx="82296" cy="566928"/>
          </a:xfrm>
          <a:prstGeom prst="roundRect">
            <a:avLst>
              <a:gd name="adj" fmla="val 1000000"/>
            </a:avLst>
          </a:prstGeom>
          <a:solidFill>
            <a:srgbClr val="1F5540"/>
          </a:solidFill>
          <a:ln/>
        </p:spPr>
      </p:sp>
      <p:sp>
        <p:nvSpPr>
          <p:cNvPr id="13" name="Shape 11"/>
          <p:cNvSpPr/>
          <p:nvPr/>
        </p:nvSpPr>
        <p:spPr>
          <a:xfrm>
            <a:off x="3337560" y="1901952"/>
            <a:ext cx="82296" cy="566928"/>
          </a:xfrm>
          <a:prstGeom prst="roundRect">
            <a:avLst>
              <a:gd name="adj" fmla="val 1000000"/>
            </a:avLst>
          </a:prstGeom>
          <a:solidFill>
            <a:srgbClr val="4E9C6B"/>
          </a:solidFill>
          <a:ln/>
        </p:spPr>
      </p:sp>
      <p:sp>
        <p:nvSpPr>
          <p:cNvPr id="14" name="Shape 12"/>
          <p:cNvSpPr/>
          <p:nvPr/>
        </p:nvSpPr>
        <p:spPr>
          <a:xfrm>
            <a:off x="4297680" y="1901952"/>
            <a:ext cx="82296" cy="566928"/>
          </a:xfrm>
          <a:prstGeom prst="roundRect">
            <a:avLst>
              <a:gd name="adj" fmla="val 1000000"/>
            </a:avLst>
          </a:prstGeom>
          <a:solidFill>
            <a:srgbClr val="1F5540"/>
          </a:solidFill>
          <a:ln/>
        </p:spPr>
      </p:sp>
      <p:sp>
        <p:nvSpPr>
          <p:cNvPr id="15" name="Shape 13"/>
          <p:cNvSpPr/>
          <p:nvPr/>
        </p:nvSpPr>
        <p:spPr>
          <a:xfrm>
            <a:off x="4434840" y="1901952"/>
            <a:ext cx="82296" cy="566928"/>
          </a:xfrm>
          <a:prstGeom prst="roundRect">
            <a:avLst>
              <a:gd name="adj" fmla="val 1000000"/>
            </a:avLst>
          </a:prstGeom>
          <a:solidFill>
            <a:srgbClr val="4E9C6B"/>
          </a:solidFill>
          <a:ln/>
        </p:spPr>
      </p:sp>
      <p:sp>
        <p:nvSpPr>
          <p:cNvPr id="16" name="Text 14"/>
          <p:cNvSpPr txBox="1"/>
          <p:nvPr/>
        </p:nvSpPr>
        <p:spPr>
          <a:xfrm>
            <a:off x="822960" y="2578608"/>
            <a:ext cx="4937760" cy="256032"/>
          </a:xfrm>
          <a:prstGeom prst="rect">
            <a:avLst/>
          </a:prstGeom>
          <a:noFill/>
          <a:ln/>
        </p:spPr>
        <p:txBody>
          <a:bodyPr wrap="square" lIns="0" tIns="0" rIns="0" bIns="0" rtlCol="0" anchor="ctr"/>
          <a:lstStyle/>
          <a:p>
            <a:pPr marL="0" indent="0">
              <a:buNone/>
            </a:pPr>
            <a:r>
              <a:rPr lang="en-US" sz="1100" dirty="0">
                <a:solidFill>
                  <a:srgbClr val="63736C"/>
                </a:solidFill>
                <a:latin typeface="Calibri" pitchFamily="34" charset="0"/>
                <a:ea typeface="Calibri" pitchFamily="34" charset="-122"/>
                <a:cs typeface="Calibri" pitchFamily="34" charset="-120"/>
              </a:rPr>
              <a:t>Every chromosome has a partner → they pair correctly</a:t>
            </a:r>
            <a:endParaRPr lang="en-US" sz="1100" dirty="0"/>
          </a:p>
        </p:txBody>
      </p:sp>
      <p:sp>
        <p:nvSpPr>
          <p:cNvPr id="17" name="Shape 15"/>
          <p:cNvSpPr/>
          <p:nvPr/>
        </p:nvSpPr>
        <p:spPr>
          <a:xfrm>
            <a:off x="3127248" y="2871216"/>
            <a:ext cx="256032" cy="219456"/>
          </a:xfrm>
          <a:prstGeom prst="downArrow">
            <a:avLst/>
          </a:prstGeom>
          <a:solidFill>
            <a:srgbClr val="E2A93B"/>
          </a:solidFill>
          <a:ln/>
        </p:spPr>
      </p:sp>
      <p:sp>
        <p:nvSpPr>
          <p:cNvPr id="18" name="Shape 16"/>
          <p:cNvSpPr/>
          <p:nvPr/>
        </p:nvSpPr>
        <p:spPr>
          <a:xfrm>
            <a:off x="1005840" y="3182112"/>
            <a:ext cx="2011680" cy="566928"/>
          </a:xfrm>
          <a:prstGeom prst="roundRect">
            <a:avLst>
              <a:gd name="adj" fmla="val 12903"/>
            </a:avLst>
          </a:prstGeom>
          <a:solidFill>
            <a:srgbClr val="FFFFFF"/>
          </a:solidFill>
          <a:ln w="11430">
            <a:solidFill>
              <a:srgbClr val="D3DED7"/>
            </a:solidFill>
            <a:prstDash val="solid"/>
          </a:ln>
        </p:spPr>
      </p:sp>
      <p:sp>
        <p:nvSpPr>
          <p:cNvPr id="19" name="Text 17"/>
          <p:cNvSpPr txBox="1"/>
          <p:nvPr/>
        </p:nvSpPr>
        <p:spPr>
          <a:xfrm>
            <a:off x="1088136" y="3182112"/>
            <a:ext cx="1847088" cy="566928"/>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Balanced gametes</a:t>
            </a:r>
            <a:endParaRPr lang="en-US" sz="1100" dirty="0"/>
          </a:p>
        </p:txBody>
      </p:sp>
      <p:sp>
        <p:nvSpPr>
          <p:cNvPr id="20" name="Shape 18"/>
          <p:cNvSpPr/>
          <p:nvPr/>
        </p:nvSpPr>
        <p:spPr>
          <a:xfrm>
            <a:off x="3127248" y="3346704"/>
            <a:ext cx="201168" cy="237744"/>
          </a:xfrm>
          <a:prstGeom prst="rightArrow">
            <a:avLst/>
          </a:prstGeom>
          <a:solidFill>
            <a:srgbClr val="E2A93B"/>
          </a:solidFill>
          <a:ln/>
        </p:spPr>
      </p:sp>
      <p:sp>
        <p:nvSpPr>
          <p:cNvPr id="21" name="Shape 19"/>
          <p:cNvSpPr/>
          <p:nvPr/>
        </p:nvSpPr>
        <p:spPr>
          <a:xfrm>
            <a:off x="3456432" y="3182112"/>
            <a:ext cx="2286000" cy="566928"/>
          </a:xfrm>
          <a:prstGeom prst="roundRect">
            <a:avLst>
              <a:gd name="adj" fmla="val 12903"/>
            </a:avLst>
          </a:prstGeom>
          <a:solidFill>
            <a:srgbClr val="A8CDB6"/>
          </a:solidFill>
          <a:ln w="11430">
            <a:solidFill>
              <a:srgbClr val="4E9C6B"/>
            </a:solidFill>
            <a:prstDash val="solid"/>
          </a:ln>
        </p:spPr>
      </p:sp>
      <p:sp>
        <p:nvSpPr>
          <p:cNvPr id="22" name="Text 20"/>
          <p:cNvSpPr txBox="1"/>
          <p:nvPr/>
        </p:nvSpPr>
        <p:spPr>
          <a:xfrm>
            <a:off x="3538728" y="3182112"/>
            <a:ext cx="2121408" cy="566928"/>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GOOD SEED SET</a:t>
            </a:r>
            <a:endParaRPr lang="en-US" sz="1150" dirty="0"/>
          </a:p>
        </p:txBody>
      </p:sp>
      <p:sp>
        <p:nvSpPr>
          <p:cNvPr id="23" name="Text 21"/>
          <p:cNvSpPr txBox="1"/>
          <p:nvPr/>
        </p:nvSpPr>
        <p:spPr>
          <a:xfrm>
            <a:off x="822960" y="3913632"/>
            <a:ext cx="4937760" cy="256032"/>
          </a:xfrm>
          <a:prstGeom prst="rect">
            <a:avLst/>
          </a:prstGeom>
          <a:noFill/>
          <a:ln/>
        </p:spPr>
        <p:txBody>
          <a:bodyPr wrap="square" lIns="0" tIns="0" rIns="0" bIns="0" rtlCol="0" anchor="ctr"/>
          <a:lstStyle/>
          <a:p>
            <a:pPr marL="0" indent="0">
              <a:buNone/>
            </a:pPr>
            <a:r>
              <a:rPr lang="en-US" sz="1100" i="1" dirty="0">
                <a:solidFill>
                  <a:srgbClr val="63736C"/>
                </a:solidFill>
                <a:latin typeface="Calibri" pitchFamily="34" charset="0"/>
                <a:ea typeface="Calibri" pitchFamily="34" charset="-122"/>
                <a:cs typeface="Calibri" pitchFamily="34" charset="-120"/>
              </a:rPr>
              <a:t>Fertile — this is what a breeder needs.</a:t>
            </a:r>
            <a:endParaRPr lang="en-US" sz="1100" dirty="0"/>
          </a:p>
        </p:txBody>
      </p:sp>
      <p:sp>
        <p:nvSpPr>
          <p:cNvPr id="24" name="Shape 22"/>
          <p:cNvSpPr/>
          <p:nvPr/>
        </p:nvSpPr>
        <p:spPr>
          <a:xfrm>
            <a:off x="6217920" y="1353312"/>
            <a:ext cx="5413248" cy="3246120"/>
          </a:xfrm>
          <a:prstGeom prst="roundRect">
            <a:avLst>
              <a:gd name="adj" fmla="val 2535"/>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5" name="Text 23"/>
          <p:cNvSpPr txBox="1"/>
          <p:nvPr/>
        </p:nvSpPr>
        <p:spPr>
          <a:xfrm>
            <a:off x="6473952" y="1463040"/>
            <a:ext cx="4937760" cy="274320"/>
          </a:xfrm>
          <a:prstGeom prst="rect">
            <a:avLst/>
          </a:prstGeom>
          <a:noFill/>
          <a:ln/>
        </p:spPr>
        <p:txBody>
          <a:bodyPr wrap="square" lIns="0" tIns="0" rIns="0" bIns="0" rtlCol="0" anchor="ctr"/>
          <a:lstStyle/>
          <a:p>
            <a:pPr marL="0" indent="0">
              <a:buNone/>
            </a:pPr>
            <a:r>
              <a:rPr lang="en-US" sz="1300" b="1" dirty="0">
                <a:solidFill>
                  <a:srgbClr val="A8452C"/>
                </a:solidFill>
                <a:latin typeface="Calibri" pitchFamily="34" charset="0"/>
                <a:ea typeface="Calibri" pitchFamily="34" charset="-122"/>
                <a:cs typeface="Calibri" pitchFamily="34" charset="-120"/>
              </a:rPr>
              <a:t>HAPLOID PLANT (n) — meiosis fails</a:t>
            </a:r>
            <a:endParaRPr lang="en-US" sz="1300" dirty="0"/>
          </a:p>
        </p:txBody>
      </p:sp>
      <p:sp>
        <p:nvSpPr>
          <p:cNvPr id="26" name="Shape 24"/>
          <p:cNvSpPr/>
          <p:nvPr/>
        </p:nvSpPr>
        <p:spPr>
          <a:xfrm>
            <a:off x="6720840" y="1901952"/>
            <a:ext cx="82296" cy="566928"/>
          </a:xfrm>
          <a:prstGeom prst="roundRect">
            <a:avLst>
              <a:gd name="adj" fmla="val 1000000"/>
            </a:avLst>
          </a:prstGeom>
          <a:solidFill>
            <a:srgbClr val="1F5540"/>
          </a:solidFill>
          <a:ln/>
        </p:spPr>
      </p:sp>
      <p:sp>
        <p:nvSpPr>
          <p:cNvPr id="27" name="Shape 25"/>
          <p:cNvSpPr/>
          <p:nvPr/>
        </p:nvSpPr>
        <p:spPr>
          <a:xfrm>
            <a:off x="7818120" y="1901952"/>
            <a:ext cx="82296" cy="566928"/>
          </a:xfrm>
          <a:prstGeom prst="roundRect">
            <a:avLst>
              <a:gd name="adj" fmla="val 1000000"/>
            </a:avLst>
          </a:prstGeom>
          <a:solidFill>
            <a:srgbClr val="1F5540"/>
          </a:solidFill>
          <a:ln/>
        </p:spPr>
      </p:sp>
      <p:sp>
        <p:nvSpPr>
          <p:cNvPr id="28" name="Shape 26"/>
          <p:cNvSpPr/>
          <p:nvPr/>
        </p:nvSpPr>
        <p:spPr>
          <a:xfrm>
            <a:off x="8915400" y="1901952"/>
            <a:ext cx="82296" cy="566928"/>
          </a:xfrm>
          <a:prstGeom prst="roundRect">
            <a:avLst>
              <a:gd name="adj" fmla="val 1000000"/>
            </a:avLst>
          </a:prstGeom>
          <a:solidFill>
            <a:srgbClr val="1F5540"/>
          </a:solidFill>
          <a:ln/>
        </p:spPr>
      </p:sp>
      <p:sp>
        <p:nvSpPr>
          <p:cNvPr id="29" name="Shape 27"/>
          <p:cNvSpPr/>
          <p:nvPr/>
        </p:nvSpPr>
        <p:spPr>
          <a:xfrm>
            <a:off x="10012680" y="1901952"/>
            <a:ext cx="82296" cy="566928"/>
          </a:xfrm>
          <a:prstGeom prst="roundRect">
            <a:avLst>
              <a:gd name="adj" fmla="val 1000000"/>
            </a:avLst>
          </a:prstGeom>
          <a:solidFill>
            <a:srgbClr val="1F5540"/>
          </a:solidFill>
          <a:ln/>
        </p:spPr>
      </p:sp>
      <p:sp>
        <p:nvSpPr>
          <p:cNvPr id="30" name="Text 28"/>
          <p:cNvSpPr txBox="1"/>
          <p:nvPr/>
        </p:nvSpPr>
        <p:spPr>
          <a:xfrm>
            <a:off x="6473952" y="2578608"/>
            <a:ext cx="4937760" cy="256032"/>
          </a:xfrm>
          <a:prstGeom prst="rect">
            <a:avLst/>
          </a:prstGeom>
          <a:noFill/>
          <a:ln/>
        </p:spPr>
        <p:txBody>
          <a:bodyPr wrap="square" lIns="0" tIns="0" rIns="0" bIns="0" rtlCol="0" anchor="ctr"/>
          <a:lstStyle/>
          <a:p>
            <a:pPr marL="0" indent="0">
              <a:buNone/>
            </a:pPr>
            <a:r>
              <a:rPr lang="en-US" sz="1100" dirty="0">
                <a:solidFill>
                  <a:srgbClr val="63736C"/>
                </a:solidFill>
                <a:latin typeface="Calibri" pitchFamily="34" charset="0"/>
                <a:ea typeface="Calibri" pitchFamily="34" charset="-122"/>
                <a:cs typeface="Calibri" pitchFamily="34" charset="-120"/>
              </a:rPr>
              <a:t>No partner to pair with → chromosomes go to the poles at random</a:t>
            </a:r>
            <a:endParaRPr lang="en-US" sz="1100" dirty="0"/>
          </a:p>
        </p:txBody>
      </p:sp>
      <p:sp>
        <p:nvSpPr>
          <p:cNvPr id="31" name="Shape 29"/>
          <p:cNvSpPr/>
          <p:nvPr/>
        </p:nvSpPr>
        <p:spPr>
          <a:xfrm>
            <a:off x="8796528" y="2871216"/>
            <a:ext cx="256032" cy="219456"/>
          </a:xfrm>
          <a:prstGeom prst="downArrow">
            <a:avLst/>
          </a:prstGeom>
          <a:solidFill>
            <a:srgbClr val="E2A93B"/>
          </a:solidFill>
          <a:ln/>
        </p:spPr>
      </p:sp>
      <p:sp>
        <p:nvSpPr>
          <p:cNvPr id="32" name="Shape 30"/>
          <p:cNvSpPr/>
          <p:nvPr/>
        </p:nvSpPr>
        <p:spPr>
          <a:xfrm>
            <a:off x="6720840" y="3182112"/>
            <a:ext cx="2011680" cy="566928"/>
          </a:xfrm>
          <a:prstGeom prst="roundRect">
            <a:avLst>
              <a:gd name="adj" fmla="val 12903"/>
            </a:avLst>
          </a:prstGeom>
          <a:solidFill>
            <a:srgbClr val="FFFFFF"/>
          </a:solidFill>
          <a:ln w="11430">
            <a:solidFill>
              <a:srgbClr val="D3DED7"/>
            </a:solidFill>
            <a:prstDash val="solid"/>
          </a:ln>
        </p:spPr>
      </p:sp>
      <p:sp>
        <p:nvSpPr>
          <p:cNvPr id="33" name="Text 31"/>
          <p:cNvSpPr txBox="1"/>
          <p:nvPr/>
        </p:nvSpPr>
        <p:spPr>
          <a:xfrm>
            <a:off x="6803136" y="3182112"/>
            <a:ext cx="1847088" cy="566928"/>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Unbalanced gametes</a:t>
            </a:r>
            <a:endParaRPr lang="en-US" sz="1100" dirty="0"/>
          </a:p>
        </p:txBody>
      </p:sp>
      <p:sp>
        <p:nvSpPr>
          <p:cNvPr id="34" name="Shape 32"/>
          <p:cNvSpPr/>
          <p:nvPr/>
        </p:nvSpPr>
        <p:spPr>
          <a:xfrm>
            <a:off x="8833104" y="3346704"/>
            <a:ext cx="201168" cy="237744"/>
          </a:xfrm>
          <a:prstGeom prst="rightArrow">
            <a:avLst/>
          </a:prstGeom>
          <a:solidFill>
            <a:srgbClr val="E2A93B"/>
          </a:solidFill>
          <a:ln/>
        </p:spPr>
      </p:sp>
      <p:sp>
        <p:nvSpPr>
          <p:cNvPr id="35" name="Shape 33"/>
          <p:cNvSpPr/>
          <p:nvPr/>
        </p:nvSpPr>
        <p:spPr>
          <a:xfrm>
            <a:off x="9162288" y="3182112"/>
            <a:ext cx="2286000" cy="566928"/>
          </a:xfrm>
          <a:prstGeom prst="roundRect">
            <a:avLst>
              <a:gd name="adj" fmla="val 12903"/>
            </a:avLst>
          </a:prstGeom>
          <a:solidFill>
            <a:srgbClr val="F0C9BE"/>
          </a:solidFill>
          <a:ln w="11430">
            <a:solidFill>
              <a:srgbClr val="A8452C"/>
            </a:solidFill>
            <a:prstDash val="solid"/>
          </a:ln>
        </p:spPr>
      </p:sp>
      <p:sp>
        <p:nvSpPr>
          <p:cNvPr id="36" name="Text 34"/>
          <p:cNvSpPr txBox="1"/>
          <p:nvPr/>
        </p:nvSpPr>
        <p:spPr>
          <a:xfrm>
            <a:off x="9244584" y="3182112"/>
            <a:ext cx="2121408" cy="566928"/>
          </a:xfrm>
          <a:prstGeom prst="rect">
            <a:avLst/>
          </a:prstGeom>
          <a:noFill/>
          <a:ln/>
        </p:spPr>
        <p:txBody>
          <a:bodyPr wrap="square" lIns="0" tIns="0" rIns="0" bIns="0" rtlCol="0" anchor="ctr"/>
          <a:lstStyle/>
          <a:p>
            <a:pPr marL="0" indent="0" algn="ctr">
              <a:buNone/>
            </a:pPr>
            <a:r>
              <a:rPr lang="en-US" sz="1150" b="1" dirty="0">
                <a:solidFill>
                  <a:srgbClr val="A8452C"/>
                </a:solidFill>
                <a:latin typeface="Calibri" pitchFamily="34" charset="0"/>
                <a:ea typeface="Calibri" pitchFamily="34" charset="-122"/>
                <a:cs typeface="Calibri" pitchFamily="34" charset="-120"/>
              </a:rPr>
              <a:t>NO SEED — STERILE</a:t>
            </a:r>
            <a:endParaRPr lang="en-US" sz="1150" dirty="0"/>
          </a:p>
        </p:txBody>
      </p:sp>
      <p:sp>
        <p:nvSpPr>
          <p:cNvPr id="37" name="Text 35"/>
          <p:cNvSpPr txBox="1"/>
          <p:nvPr/>
        </p:nvSpPr>
        <p:spPr>
          <a:xfrm>
            <a:off x="6473952" y="3913632"/>
            <a:ext cx="4937760" cy="256032"/>
          </a:xfrm>
          <a:prstGeom prst="rect">
            <a:avLst/>
          </a:prstGeom>
          <a:noFill/>
          <a:ln/>
        </p:spPr>
        <p:txBody>
          <a:bodyPr wrap="square" lIns="0" tIns="0" rIns="0" bIns="0" rtlCol="0" anchor="ctr"/>
          <a:lstStyle/>
          <a:p>
            <a:pPr marL="0" indent="0">
              <a:buNone/>
            </a:pPr>
            <a:r>
              <a:rPr lang="en-US" sz="1100" i="1" dirty="0">
                <a:solidFill>
                  <a:srgbClr val="63736C"/>
                </a:solidFill>
                <a:latin typeface="Calibri" pitchFamily="34" charset="0"/>
                <a:ea typeface="Calibri" pitchFamily="34" charset="-122"/>
                <a:cs typeface="Calibri" pitchFamily="34" charset="-120"/>
              </a:rPr>
              <a:t>Also dwarf, thin and weak. Useless on its own.</a:t>
            </a:r>
            <a:endParaRPr lang="en-US" sz="1100" dirty="0"/>
          </a:p>
        </p:txBody>
      </p:sp>
      <p:sp>
        <p:nvSpPr>
          <p:cNvPr id="38" name="Shape 36"/>
          <p:cNvSpPr/>
          <p:nvPr/>
        </p:nvSpPr>
        <p:spPr>
          <a:xfrm>
            <a:off x="566928" y="4800600"/>
            <a:ext cx="11064240" cy="932688"/>
          </a:xfrm>
          <a:prstGeom prst="roundRect">
            <a:avLst>
              <a:gd name="adj" fmla="val 8824"/>
            </a:avLst>
          </a:prstGeom>
          <a:solidFill>
            <a:srgbClr val="EDF3EF"/>
          </a:solidFill>
          <a:ln w="9525">
            <a:solidFill>
              <a:srgbClr val="D3DED7"/>
            </a:solidFill>
            <a:prstDash val="solid"/>
          </a:ln>
        </p:spPr>
      </p:sp>
      <p:sp>
        <p:nvSpPr>
          <p:cNvPr id="39" name="Text 37"/>
          <p:cNvSpPr txBox="1"/>
          <p:nvPr/>
        </p:nvSpPr>
        <p:spPr>
          <a:xfrm>
            <a:off x="841248" y="4956048"/>
            <a:ext cx="10515600" cy="685800"/>
          </a:xfrm>
          <a:prstGeom prst="rect">
            <a:avLst/>
          </a:prstGeom>
          <a:noFill/>
          <a:ln/>
        </p:spPr>
        <p:txBody>
          <a:bodyPr wrap="square" lIns="0" tIns="0" rIns="0" bIns="0" rtlCol="0" anchor="t"/>
          <a:lstStyle/>
          <a:p>
            <a:pPr marL="0" indent="0">
              <a:buNone/>
            </a:pPr>
            <a:r>
              <a:rPr lang="en-US" sz="1300" b="1" dirty="0">
                <a:solidFill>
                  <a:srgbClr val="B67F1B"/>
                </a:solidFill>
                <a:latin typeface="Calibri" pitchFamily="34" charset="0"/>
                <a:ea typeface="Calibri" pitchFamily="34" charset="-122"/>
                <a:cs typeface="Calibri" pitchFamily="34" charset="-120"/>
              </a:rPr>
              <a:t>So remember:  </a:t>
            </a:r>
            <a:r>
              <a:rPr lang="en-US" sz="1300" dirty="0">
                <a:solidFill>
                  <a:srgbClr val="1A2420"/>
                </a:solidFill>
                <a:latin typeface="Calibri" pitchFamily="34" charset="0"/>
                <a:ea typeface="Calibri" pitchFamily="34" charset="-122"/>
                <a:cs typeface="Calibri" pitchFamily="34" charset="-120"/>
              </a:rPr>
              <a:t>a haploid is only a stepping stone. It is never the final product. Doubling the chromosomes is compulsory — it restores pairing, restores fertility, and at the same time makes the plant completely homozygous.</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2 · THE IDEA</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How can an embryo start without normal fertilisation?</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8</a:t>
            </a:r>
            <a:endParaRPr lang="en-US" sz="900" dirty="0"/>
          </a:p>
        </p:txBody>
      </p:sp>
      <p:sp>
        <p:nvSpPr>
          <p:cNvPr id="6" name="Shape 4"/>
          <p:cNvSpPr/>
          <p:nvPr/>
        </p:nvSpPr>
        <p:spPr>
          <a:xfrm>
            <a:off x="566928" y="1353312"/>
            <a:ext cx="6903720" cy="2331720"/>
          </a:xfrm>
          <a:prstGeom prst="roundRect">
            <a:avLst>
              <a:gd name="adj" fmla="val 352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04672" y="1444752"/>
            <a:ext cx="640080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Inside the embryo sac — which cell forms the embryo?</a:t>
            </a:r>
            <a:endParaRPr lang="en-US" sz="1300" dirty="0"/>
          </a:p>
        </p:txBody>
      </p:sp>
      <p:sp>
        <p:nvSpPr>
          <p:cNvPr id="8" name="Shape 6"/>
          <p:cNvSpPr/>
          <p:nvPr/>
        </p:nvSpPr>
        <p:spPr>
          <a:xfrm>
            <a:off x="1005840" y="1847088"/>
            <a:ext cx="5989320" cy="1298448"/>
          </a:xfrm>
          <a:prstGeom prst="ellipse">
            <a:avLst/>
          </a:prstGeom>
          <a:solidFill>
            <a:srgbClr val="FFFFFF"/>
          </a:solidFill>
          <a:ln w="15875">
            <a:solidFill>
              <a:srgbClr val="4E9C6B"/>
            </a:solidFill>
            <a:prstDash val="solid"/>
          </a:ln>
        </p:spPr>
      </p:sp>
      <p:sp>
        <p:nvSpPr>
          <p:cNvPr id="9" name="Text 7"/>
          <p:cNvSpPr txBox="1"/>
          <p:nvPr/>
        </p:nvSpPr>
        <p:spPr>
          <a:xfrm>
            <a:off x="1152144" y="1901952"/>
            <a:ext cx="1188720" cy="201168"/>
          </a:xfrm>
          <a:prstGeom prst="rect">
            <a:avLst/>
          </a:prstGeom>
          <a:noFill/>
          <a:ln/>
        </p:spPr>
        <p:txBody>
          <a:bodyPr wrap="square" lIns="0" tIns="0" rIns="0" bIns="0" rtlCol="0" anchor="ctr"/>
          <a:lstStyle/>
          <a:p>
            <a:pPr marL="0" indent="0">
              <a:buNone/>
            </a:pPr>
            <a:r>
              <a:rPr lang="en-US" sz="850" i="1" dirty="0">
                <a:solidFill>
                  <a:srgbClr val="63736C"/>
                </a:solidFill>
                <a:latin typeface="Calibri" pitchFamily="34" charset="0"/>
                <a:ea typeface="Calibri" pitchFamily="34" charset="-122"/>
                <a:cs typeface="Calibri" pitchFamily="34" charset="-120"/>
              </a:rPr>
              <a:t>micropylar end</a:t>
            </a:r>
            <a:endParaRPr lang="en-US" sz="850" dirty="0"/>
          </a:p>
        </p:txBody>
      </p:sp>
      <p:sp>
        <p:nvSpPr>
          <p:cNvPr id="10" name="Text 8"/>
          <p:cNvSpPr txBox="1"/>
          <p:nvPr/>
        </p:nvSpPr>
        <p:spPr>
          <a:xfrm>
            <a:off x="5532120" y="1901952"/>
            <a:ext cx="1188720" cy="201168"/>
          </a:xfrm>
          <a:prstGeom prst="rect">
            <a:avLst/>
          </a:prstGeom>
          <a:noFill/>
          <a:ln/>
        </p:spPr>
        <p:txBody>
          <a:bodyPr wrap="square" lIns="0" tIns="0" rIns="0" bIns="0" rtlCol="0" anchor="ctr"/>
          <a:lstStyle/>
          <a:p>
            <a:pPr marL="0" indent="0" algn="r">
              <a:buNone/>
            </a:pPr>
            <a:r>
              <a:rPr lang="en-US" sz="850" i="1" dirty="0">
                <a:solidFill>
                  <a:srgbClr val="63736C"/>
                </a:solidFill>
                <a:latin typeface="Calibri" pitchFamily="34" charset="0"/>
                <a:ea typeface="Calibri" pitchFamily="34" charset="-122"/>
                <a:cs typeface="Calibri" pitchFamily="34" charset="-120"/>
              </a:rPr>
              <a:t>chalazal end</a:t>
            </a:r>
            <a:endParaRPr lang="en-US" sz="850" dirty="0"/>
          </a:p>
        </p:txBody>
      </p:sp>
      <p:sp>
        <p:nvSpPr>
          <p:cNvPr id="11" name="Shape 9"/>
          <p:cNvSpPr/>
          <p:nvPr/>
        </p:nvSpPr>
        <p:spPr>
          <a:xfrm>
            <a:off x="1755648" y="2176272"/>
            <a:ext cx="347472" cy="347472"/>
          </a:xfrm>
          <a:prstGeom prst="ellipse">
            <a:avLst/>
          </a:prstGeom>
          <a:solidFill>
            <a:srgbClr val="A8CDB6"/>
          </a:solidFill>
          <a:ln w="9525">
            <a:solidFill>
              <a:srgbClr val="4E9C6B"/>
            </a:solidFill>
            <a:prstDash val="solid"/>
          </a:ln>
        </p:spPr>
      </p:sp>
      <p:sp>
        <p:nvSpPr>
          <p:cNvPr id="12" name="Shape 10"/>
          <p:cNvSpPr/>
          <p:nvPr/>
        </p:nvSpPr>
        <p:spPr>
          <a:xfrm>
            <a:off x="1755648" y="2596896"/>
            <a:ext cx="347472" cy="347472"/>
          </a:xfrm>
          <a:prstGeom prst="ellipse">
            <a:avLst/>
          </a:prstGeom>
          <a:solidFill>
            <a:srgbClr val="A8CDB6"/>
          </a:solidFill>
          <a:ln w="9525">
            <a:solidFill>
              <a:srgbClr val="4E9C6B"/>
            </a:solidFill>
            <a:prstDash val="solid"/>
          </a:ln>
        </p:spPr>
      </p:sp>
      <p:sp>
        <p:nvSpPr>
          <p:cNvPr id="13" name="Shape 11"/>
          <p:cNvSpPr/>
          <p:nvPr/>
        </p:nvSpPr>
        <p:spPr>
          <a:xfrm>
            <a:off x="2267712" y="2313432"/>
            <a:ext cx="530352" cy="530352"/>
          </a:xfrm>
          <a:prstGeom prst="ellipse">
            <a:avLst/>
          </a:prstGeom>
          <a:solidFill>
            <a:srgbClr val="E2A93B"/>
          </a:solidFill>
          <a:ln w="12700">
            <a:solidFill>
              <a:srgbClr val="B67F1B"/>
            </a:solidFill>
            <a:prstDash val="solid"/>
          </a:ln>
        </p:spPr>
      </p:sp>
      <p:sp>
        <p:nvSpPr>
          <p:cNvPr id="14" name="Text 12"/>
          <p:cNvSpPr txBox="1"/>
          <p:nvPr/>
        </p:nvSpPr>
        <p:spPr>
          <a:xfrm>
            <a:off x="2267712" y="2313432"/>
            <a:ext cx="530352" cy="530352"/>
          </a:xfrm>
          <a:prstGeom prst="rect">
            <a:avLst/>
          </a:prstGeom>
          <a:noFill/>
          <a:ln/>
        </p:spPr>
        <p:txBody>
          <a:bodyPr wrap="square" lIns="0" tIns="0" rIns="0" bIns="0" rtlCol="0" anchor="ctr"/>
          <a:lstStyle/>
          <a:p>
            <a:pPr marL="0" indent="0" algn="ctr">
              <a:buNone/>
            </a:pPr>
            <a:r>
              <a:rPr lang="en-US" sz="800" b="1" dirty="0">
                <a:solidFill>
                  <a:srgbClr val="0F241C"/>
                </a:solidFill>
                <a:latin typeface="Calibri" pitchFamily="34" charset="0"/>
                <a:ea typeface="Calibri" pitchFamily="34" charset="-122"/>
                <a:cs typeface="Calibri" pitchFamily="34" charset="-120"/>
              </a:rPr>
              <a:t>EGG</a:t>
            </a:r>
            <a:endParaRPr lang="en-US" sz="800" dirty="0"/>
          </a:p>
        </p:txBody>
      </p:sp>
      <p:sp>
        <p:nvSpPr>
          <p:cNvPr id="15" name="Shape 13"/>
          <p:cNvSpPr/>
          <p:nvPr/>
        </p:nvSpPr>
        <p:spPr>
          <a:xfrm>
            <a:off x="3611880" y="2432304"/>
            <a:ext cx="292608" cy="292608"/>
          </a:xfrm>
          <a:prstGeom prst="ellipse">
            <a:avLst/>
          </a:prstGeom>
          <a:solidFill>
            <a:srgbClr val="CFE0D5"/>
          </a:solidFill>
          <a:ln w="9525">
            <a:solidFill>
              <a:srgbClr val="4E9C6B"/>
            </a:solidFill>
            <a:prstDash val="solid"/>
          </a:ln>
        </p:spPr>
      </p:sp>
      <p:sp>
        <p:nvSpPr>
          <p:cNvPr id="16" name="Shape 14"/>
          <p:cNvSpPr/>
          <p:nvPr/>
        </p:nvSpPr>
        <p:spPr>
          <a:xfrm>
            <a:off x="3950208" y="2432304"/>
            <a:ext cx="292608" cy="292608"/>
          </a:xfrm>
          <a:prstGeom prst="ellipse">
            <a:avLst/>
          </a:prstGeom>
          <a:solidFill>
            <a:srgbClr val="CFE0D5"/>
          </a:solidFill>
          <a:ln w="9525">
            <a:solidFill>
              <a:srgbClr val="4E9C6B"/>
            </a:solidFill>
            <a:prstDash val="solid"/>
          </a:ln>
        </p:spPr>
      </p:sp>
      <p:sp>
        <p:nvSpPr>
          <p:cNvPr id="17" name="Shape 15"/>
          <p:cNvSpPr/>
          <p:nvPr/>
        </p:nvSpPr>
        <p:spPr>
          <a:xfrm>
            <a:off x="5532120" y="2176272"/>
            <a:ext cx="292608" cy="292608"/>
          </a:xfrm>
          <a:prstGeom prst="ellipse">
            <a:avLst/>
          </a:prstGeom>
          <a:solidFill>
            <a:srgbClr val="A8CDB6"/>
          </a:solidFill>
          <a:ln w="9525">
            <a:solidFill>
              <a:srgbClr val="4E9C6B"/>
            </a:solidFill>
            <a:prstDash val="solid"/>
          </a:ln>
        </p:spPr>
      </p:sp>
      <p:sp>
        <p:nvSpPr>
          <p:cNvPr id="18" name="Shape 16"/>
          <p:cNvSpPr/>
          <p:nvPr/>
        </p:nvSpPr>
        <p:spPr>
          <a:xfrm>
            <a:off x="5532120" y="2468880"/>
            <a:ext cx="292608" cy="292608"/>
          </a:xfrm>
          <a:prstGeom prst="ellipse">
            <a:avLst/>
          </a:prstGeom>
          <a:solidFill>
            <a:srgbClr val="A8CDB6"/>
          </a:solidFill>
          <a:ln w="9525">
            <a:solidFill>
              <a:srgbClr val="4E9C6B"/>
            </a:solidFill>
            <a:prstDash val="solid"/>
          </a:ln>
        </p:spPr>
      </p:sp>
      <p:sp>
        <p:nvSpPr>
          <p:cNvPr id="19" name="Shape 17"/>
          <p:cNvSpPr/>
          <p:nvPr/>
        </p:nvSpPr>
        <p:spPr>
          <a:xfrm>
            <a:off x="5532120" y="2761488"/>
            <a:ext cx="292608" cy="292608"/>
          </a:xfrm>
          <a:prstGeom prst="ellipse">
            <a:avLst/>
          </a:prstGeom>
          <a:solidFill>
            <a:srgbClr val="A8CDB6"/>
          </a:solidFill>
          <a:ln w="9525">
            <a:solidFill>
              <a:srgbClr val="4E9C6B"/>
            </a:solidFill>
            <a:prstDash val="solid"/>
          </a:ln>
        </p:spPr>
      </p:sp>
      <p:sp>
        <p:nvSpPr>
          <p:cNvPr id="20" name="Shape 18"/>
          <p:cNvSpPr/>
          <p:nvPr/>
        </p:nvSpPr>
        <p:spPr>
          <a:xfrm>
            <a:off x="841248" y="3246120"/>
            <a:ext cx="182880" cy="182880"/>
          </a:xfrm>
          <a:prstGeom prst="ellipse">
            <a:avLst/>
          </a:prstGeom>
          <a:solidFill>
            <a:srgbClr val="E2A93B"/>
          </a:solidFill>
          <a:ln w="9525">
            <a:solidFill>
              <a:srgbClr val="4E9C6B"/>
            </a:solidFill>
            <a:prstDash val="solid"/>
          </a:ln>
        </p:spPr>
      </p:sp>
      <p:sp>
        <p:nvSpPr>
          <p:cNvPr id="21" name="Text 19"/>
          <p:cNvSpPr txBox="1"/>
          <p:nvPr/>
        </p:nvSpPr>
        <p:spPr>
          <a:xfrm>
            <a:off x="1097280" y="3227832"/>
            <a:ext cx="1965960" cy="274320"/>
          </a:xfrm>
          <a:prstGeom prst="rect">
            <a:avLst/>
          </a:prstGeom>
          <a:noFill/>
          <a:ln/>
        </p:spPr>
        <p:txBody>
          <a:bodyPr wrap="square" lIns="0" tIns="0" rIns="0" bIns="0" rtlCol="0" anchor="ctr"/>
          <a:lstStyle/>
          <a:p>
            <a:pPr marL="0" indent="0">
              <a:buNone/>
            </a:pPr>
            <a:r>
              <a:rPr lang="en-US" sz="900" dirty="0">
                <a:solidFill>
                  <a:srgbClr val="1A2420"/>
                </a:solidFill>
                <a:latin typeface="Calibri" pitchFamily="34" charset="0"/>
                <a:ea typeface="Calibri" pitchFamily="34" charset="-122"/>
                <a:cs typeface="Calibri" pitchFamily="34" charset="-120"/>
              </a:rPr>
              <a:t>Egg cell  →  PARTHENOGENESIS</a:t>
            </a:r>
            <a:endParaRPr lang="en-US" sz="900" dirty="0"/>
          </a:p>
        </p:txBody>
      </p:sp>
      <p:sp>
        <p:nvSpPr>
          <p:cNvPr id="22" name="Shape 20"/>
          <p:cNvSpPr/>
          <p:nvPr/>
        </p:nvSpPr>
        <p:spPr>
          <a:xfrm>
            <a:off x="3054096" y="3246120"/>
            <a:ext cx="182880" cy="182880"/>
          </a:xfrm>
          <a:prstGeom prst="ellipse">
            <a:avLst/>
          </a:prstGeom>
          <a:solidFill>
            <a:srgbClr val="A8CDB6"/>
          </a:solidFill>
          <a:ln w="9525">
            <a:solidFill>
              <a:srgbClr val="4E9C6B"/>
            </a:solidFill>
            <a:prstDash val="solid"/>
          </a:ln>
        </p:spPr>
      </p:sp>
      <p:sp>
        <p:nvSpPr>
          <p:cNvPr id="23" name="Text 21"/>
          <p:cNvSpPr txBox="1"/>
          <p:nvPr/>
        </p:nvSpPr>
        <p:spPr>
          <a:xfrm>
            <a:off x="3310128" y="3227832"/>
            <a:ext cx="1965960" cy="274320"/>
          </a:xfrm>
          <a:prstGeom prst="rect">
            <a:avLst/>
          </a:prstGeom>
          <a:noFill/>
          <a:ln/>
        </p:spPr>
        <p:txBody>
          <a:bodyPr wrap="square" lIns="0" tIns="0" rIns="0" bIns="0" rtlCol="0" anchor="ctr"/>
          <a:lstStyle/>
          <a:p>
            <a:pPr marL="0" indent="0">
              <a:buNone/>
            </a:pPr>
            <a:r>
              <a:rPr lang="en-US" sz="900" dirty="0">
                <a:solidFill>
                  <a:srgbClr val="1A2420"/>
                </a:solidFill>
                <a:latin typeface="Calibri" pitchFamily="34" charset="0"/>
                <a:ea typeface="Calibri" pitchFamily="34" charset="-122"/>
                <a:cs typeface="Calibri" pitchFamily="34" charset="-120"/>
              </a:rPr>
              <a:t>Synergid / antipodal  →  APOGAMY</a:t>
            </a:r>
            <a:endParaRPr lang="en-US" sz="900" dirty="0"/>
          </a:p>
        </p:txBody>
      </p:sp>
      <p:sp>
        <p:nvSpPr>
          <p:cNvPr id="24" name="Shape 22"/>
          <p:cNvSpPr/>
          <p:nvPr/>
        </p:nvSpPr>
        <p:spPr>
          <a:xfrm>
            <a:off x="5266944" y="3246120"/>
            <a:ext cx="182880" cy="182880"/>
          </a:xfrm>
          <a:prstGeom prst="ellipse">
            <a:avLst/>
          </a:prstGeom>
          <a:solidFill>
            <a:srgbClr val="CFE0D5"/>
          </a:solidFill>
          <a:ln w="9525">
            <a:solidFill>
              <a:srgbClr val="4E9C6B"/>
            </a:solidFill>
            <a:prstDash val="solid"/>
          </a:ln>
        </p:spPr>
      </p:sp>
      <p:sp>
        <p:nvSpPr>
          <p:cNvPr id="25" name="Text 23"/>
          <p:cNvSpPr txBox="1"/>
          <p:nvPr/>
        </p:nvSpPr>
        <p:spPr>
          <a:xfrm>
            <a:off x="5522976" y="3227832"/>
            <a:ext cx="1965960" cy="274320"/>
          </a:xfrm>
          <a:prstGeom prst="rect">
            <a:avLst/>
          </a:prstGeom>
          <a:noFill/>
          <a:ln/>
        </p:spPr>
        <p:txBody>
          <a:bodyPr wrap="square" lIns="0" tIns="0" rIns="0" bIns="0" rtlCol="0" anchor="ctr"/>
          <a:lstStyle/>
          <a:p>
            <a:pPr marL="0" indent="0">
              <a:buNone/>
            </a:pPr>
            <a:r>
              <a:rPr lang="en-US" sz="900" dirty="0">
                <a:solidFill>
                  <a:srgbClr val="1A2420"/>
                </a:solidFill>
                <a:latin typeface="Calibri" pitchFamily="34" charset="0"/>
                <a:ea typeface="Calibri" pitchFamily="34" charset="-122"/>
                <a:cs typeface="Calibri" pitchFamily="34" charset="-120"/>
              </a:rPr>
              <a:t>Polar nuclei  →  endosperm only</a:t>
            </a:r>
            <a:endParaRPr lang="en-US" sz="900" dirty="0"/>
          </a:p>
        </p:txBody>
      </p:sp>
      <p:sp>
        <p:nvSpPr>
          <p:cNvPr id="26" name="Shape 24"/>
          <p:cNvSpPr/>
          <p:nvPr/>
        </p:nvSpPr>
        <p:spPr>
          <a:xfrm>
            <a:off x="7635240" y="1353312"/>
            <a:ext cx="3995928" cy="2331720"/>
          </a:xfrm>
          <a:prstGeom prst="roundRect">
            <a:avLst>
              <a:gd name="adj" fmla="val 3529"/>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7" name="Text 25"/>
          <p:cNvSpPr txBox="1"/>
          <p:nvPr/>
        </p:nvSpPr>
        <p:spPr>
          <a:xfrm>
            <a:off x="7872984" y="1463040"/>
            <a:ext cx="3566160" cy="274320"/>
          </a:xfrm>
          <a:prstGeom prst="rect">
            <a:avLst/>
          </a:prstGeom>
          <a:noFill/>
          <a:ln/>
        </p:spPr>
        <p:txBody>
          <a:bodyPr wrap="square" lIns="0" tIns="0" rIns="0" bIns="0" rtlCol="0" anchor="ctr"/>
          <a:lstStyle/>
          <a:p>
            <a:pPr marL="0" indent="0">
              <a:buNone/>
            </a:pPr>
            <a:r>
              <a:rPr lang="en-US" sz="1300" b="1" dirty="0">
                <a:solidFill>
                  <a:srgbClr val="A8452C"/>
                </a:solidFill>
                <a:latin typeface="Calibri" pitchFamily="34" charset="0"/>
                <a:ea typeface="Calibri" pitchFamily="34" charset="-122"/>
                <a:cs typeface="Calibri" pitchFamily="34" charset="-120"/>
              </a:rPr>
              <a:t>One caution</a:t>
            </a:r>
            <a:endParaRPr lang="en-US" sz="1300" dirty="0"/>
          </a:p>
        </p:txBody>
      </p:sp>
      <p:sp>
        <p:nvSpPr>
          <p:cNvPr id="28" name="Text 26"/>
          <p:cNvSpPr txBox="1"/>
          <p:nvPr/>
        </p:nvSpPr>
        <p:spPr>
          <a:xfrm>
            <a:off x="7872984" y="1810512"/>
            <a:ext cx="3529584" cy="1783080"/>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These processes give a HAPLOID embryo only when the embryo sac was formed normally, by meiosis.</a:t>
            </a:r>
            <a:endParaRPr lang="en-US" sz="1150" dirty="0"/>
          </a:p>
          <a:p>
            <a:pPr marL="0" indent="0">
              <a:buNone/>
            </a:pPr>
            <a:endParaRPr lang="en-US" sz="1150" dirty="0"/>
          </a:p>
          <a:p>
            <a:pPr marL="0" indent="0">
              <a:buNone/>
            </a:pPr>
            <a:r>
              <a:rPr lang="en-US" sz="1150" dirty="0">
                <a:solidFill>
                  <a:srgbClr val="1A2420"/>
                </a:solidFill>
                <a:latin typeface="Calibri" pitchFamily="34" charset="0"/>
                <a:ea typeface="Calibri" pitchFamily="34" charset="-122"/>
                <a:cs typeface="Calibri" pitchFamily="34" charset="-120"/>
              </a:rPr>
              <a:t>In apomictic plants the sac is not reduced, so the same processes give a DIPLOID embryo. That is apomixis, not haploidy.</a:t>
            </a:r>
            <a:endParaRPr lang="en-US" sz="1150" dirty="0"/>
          </a:p>
          <a:p>
            <a:pPr marL="0" indent="0">
              <a:buNone/>
            </a:pPr>
            <a:endParaRPr lang="en-US" sz="1150" dirty="0"/>
          </a:p>
          <a:p>
            <a:pPr marL="0" indent="0">
              <a:buNone/>
            </a:pPr>
            <a:r>
              <a:rPr lang="en-US" sz="1150" dirty="0">
                <a:solidFill>
                  <a:srgbClr val="1A2420"/>
                </a:solidFill>
                <a:latin typeface="Calibri" pitchFamily="34" charset="0"/>
                <a:ea typeface="Calibri" pitchFamily="34" charset="-122"/>
                <a:cs typeface="Calibri" pitchFamily="34" charset="-120"/>
              </a:rPr>
              <a:t>So always check the chromosome number before calling a plant a haploid.</a:t>
            </a:r>
            <a:endParaRPr lang="en-US" sz="1150" dirty="0"/>
          </a:p>
        </p:txBody>
      </p:sp>
      <p:sp>
        <p:nvSpPr>
          <p:cNvPr id="29" name="Shape 27"/>
          <p:cNvSpPr/>
          <p:nvPr/>
        </p:nvSpPr>
        <p:spPr>
          <a:xfrm>
            <a:off x="566928" y="3858768"/>
            <a:ext cx="2633472" cy="1783080"/>
          </a:xfrm>
          <a:prstGeom prst="roundRect">
            <a:avLst>
              <a:gd name="adj" fmla="val 4615"/>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0" name="Text 28"/>
          <p:cNvSpPr txBox="1"/>
          <p:nvPr/>
        </p:nvSpPr>
        <p:spPr>
          <a:xfrm>
            <a:off x="768096" y="3968496"/>
            <a:ext cx="2249424" cy="292608"/>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Parthenogenesis</a:t>
            </a:r>
            <a:endParaRPr lang="en-US" sz="1250" dirty="0"/>
          </a:p>
        </p:txBody>
      </p:sp>
      <p:sp>
        <p:nvSpPr>
          <p:cNvPr id="31" name="Text 29"/>
          <p:cNvSpPr txBox="1"/>
          <p:nvPr/>
        </p:nvSpPr>
        <p:spPr>
          <a:xfrm>
            <a:off x="768096" y="4315968"/>
            <a:ext cx="2249424" cy="122529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The unfertilised EGG cell grows into an embryo by itself. This is how most maternal haploids are made.</a:t>
            </a:r>
            <a:endParaRPr lang="en-US" sz="1100" dirty="0"/>
          </a:p>
        </p:txBody>
      </p:sp>
      <p:sp>
        <p:nvSpPr>
          <p:cNvPr id="32" name="Shape 30"/>
          <p:cNvSpPr/>
          <p:nvPr/>
        </p:nvSpPr>
        <p:spPr>
          <a:xfrm>
            <a:off x="3374136" y="3858768"/>
            <a:ext cx="2633472" cy="1783080"/>
          </a:xfrm>
          <a:prstGeom prst="roundRect">
            <a:avLst>
              <a:gd name="adj" fmla="val 4615"/>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3" name="Text 31"/>
          <p:cNvSpPr txBox="1"/>
          <p:nvPr/>
        </p:nvSpPr>
        <p:spPr>
          <a:xfrm>
            <a:off x="3575304" y="3968496"/>
            <a:ext cx="2249424" cy="292608"/>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Apogamy</a:t>
            </a:r>
            <a:endParaRPr lang="en-US" sz="1250" dirty="0"/>
          </a:p>
        </p:txBody>
      </p:sp>
      <p:sp>
        <p:nvSpPr>
          <p:cNvPr id="34" name="Text 32"/>
          <p:cNvSpPr txBox="1"/>
          <p:nvPr/>
        </p:nvSpPr>
        <p:spPr>
          <a:xfrm>
            <a:off x="3575304" y="4315968"/>
            <a:ext cx="2249424" cy="122529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A cell of the embryo sac OTHER than the egg — a synergid or an antipodal — grows into the embryo.</a:t>
            </a:r>
            <a:endParaRPr lang="en-US" sz="1100" dirty="0"/>
          </a:p>
        </p:txBody>
      </p:sp>
      <p:sp>
        <p:nvSpPr>
          <p:cNvPr id="35" name="Shape 33"/>
          <p:cNvSpPr/>
          <p:nvPr/>
        </p:nvSpPr>
        <p:spPr>
          <a:xfrm>
            <a:off x="6181344" y="3858768"/>
            <a:ext cx="2633472" cy="1783080"/>
          </a:xfrm>
          <a:prstGeom prst="roundRect">
            <a:avLst>
              <a:gd name="adj" fmla="val 4615"/>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6" name="Text 34"/>
          <p:cNvSpPr txBox="1"/>
          <p:nvPr/>
        </p:nvSpPr>
        <p:spPr>
          <a:xfrm>
            <a:off x="6382512" y="3968496"/>
            <a:ext cx="2249424" cy="292608"/>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Androgenesis</a:t>
            </a:r>
            <a:endParaRPr lang="en-US" sz="1250" dirty="0"/>
          </a:p>
        </p:txBody>
      </p:sp>
      <p:sp>
        <p:nvSpPr>
          <p:cNvPr id="37" name="Text 35"/>
          <p:cNvSpPr txBox="1"/>
          <p:nvPr/>
        </p:nvSpPr>
        <p:spPr>
          <a:xfrm>
            <a:off x="6382512" y="4315968"/>
            <a:ext cx="2249424" cy="122529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The egg nucleus is lost, and the embryo grows from the MALE nucleus alone. Gives a paternal haploid.</a:t>
            </a:r>
            <a:endParaRPr lang="en-US" sz="1100" dirty="0"/>
          </a:p>
        </p:txBody>
      </p:sp>
      <p:sp>
        <p:nvSpPr>
          <p:cNvPr id="38" name="Shape 36"/>
          <p:cNvSpPr/>
          <p:nvPr/>
        </p:nvSpPr>
        <p:spPr>
          <a:xfrm>
            <a:off x="8988552" y="3858768"/>
            <a:ext cx="2633472" cy="1783080"/>
          </a:xfrm>
          <a:prstGeom prst="roundRect">
            <a:avLst>
              <a:gd name="adj" fmla="val 4615"/>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9" name="Text 37"/>
          <p:cNvSpPr txBox="1"/>
          <p:nvPr/>
        </p:nvSpPr>
        <p:spPr>
          <a:xfrm>
            <a:off x="9189720" y="3968496"/>
            <a:ext cx="2249424" cy="292608"/>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Semigamy</a:t>
            </a:r>
            <a:endParaRPr lang="en-US" sz="1250" dirty="0"/>
          </a:p>
        </p:txBody>
      </p:sp>
      <p:sp>
        <p:nvSpPr>
          <p:cNvPr id="40" name="Text 38"/>
          <p:cNvSpPr txBox="1"/>
          <p:nvPr/>
        </p:nvSpPr>
        <p:spPr>
          <a:xfrm>
            <a:off x="9189720" y="4315968"/>
            <a:ext cx="2249424" cy="122529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The sperm enters the egg but the two nuclei never fuse. Each divides alone → a chimeral haploid. Seen in cotton.</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2 · THE IDEA</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Six milestones worth remembering</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9</a:t>
            </a:r>
            <a:endParaRPr lang="en-US" sz="900" dirty="0"/>
          </a:p>
        </p:txBody>
      </p:sp>
      <p:sp>
        <p:nvSpPr>
          <p:cNvPr id="6" name="Shape 4"/>
          <p:cNvSpPr/>
          <p:nvPr/>
        </p:nvSpPr>
        <p:spPr>
          <a:xfrm>
            <a:off x="566928" y="1417320"/>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768096" y="1655064"/>
            <a:ext cx="1051560" cy="384048"/>
          </a:xfrm>
          <a:prstGeom prst="rect">
            <a:avLst/>
          </a:prstGeom>
          <a:noFill/>
          <a:ln/>
        </p:spPr>
        <p:txBody>
          <a:bodyPr wrap="square" lIns="0" tIns="0" rIns="0" bIns="0" rtlCol="0" anchor="ctr"/>
          <a:lstStyle/>
          <a:p>
            <a:pPr marL="0" indent="0">
              <a:buNone/>
            </a:pPr>
            <a:r>
              <a:rPr lang="en-US" sz="1900" b="1" dirty="0">
                <a:solidFill>
                  <a:srgbClr val="1F5540"/>
                </a:solidFill>
                <a:latin typeface="Cambria" pitchFamily="34" charset="0"/>
                <a:ea typeface="Cambria" pitchFamily="34" charset="-122"/>
                <a:cs typeface="Cambria" pitchFamily="34" charset="-120"/>
              </a:rPr>
              <a:t>1922</a:t>
            </a:r>
            <a:endParaRPr lang="en-US" sz="1900" dirty="0"/>
          </a:p>
        </p:txBody>
      </p:sp>
      <p:sp>
        <p:nvSpPr>
          <p:cNvPr id="8" name="Text 6"/>
          <p:cNvSpPr txBox="1"/>
          <p:nvPr/>
        </p:nvSpPr>
        <p:spPr>
          <a:xfrm>
            <a:off x="1892808" y="1600200"/>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Blakeslee</a:t>
            </a:r>
            <a:endParaRPr lang="en-US" sz="1300" dirty="0"/>
          </a:p>
        </p:txBody>
      </p:sp>
      <p:sp>
        <p:nvSpPr>
          <p:cNvPr id="9" name="Text 7"/>
          <p:cNvSpPr txBox="1"/>
          <p:nvPr/>
        </p:nvSpPr>
        <p:spPr>
          <a:xfrm>
            <a:off x="1892808" y="1892808"/>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First haploid plant ever reported — in Datura (thorn apple).</a:t>
            </a:r>
            <a:endParaRPr lang="en-US" sz="1150" dirty="0"/>
          </a:p>
        </p:txBody>
      </p:sp>
      <p:sp>
        <p:nvSpPr>
          <p:cNvPr id="10" name="Shape 8"/>
          <p:cNvSpPr/>
          <p:nvPr/>
        </p:nvSpPr>
        <p:spPr>
          <a:xfrm>
            <a:off x="6236208" y="1417320"/>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1" name="Text 9"/>
          <p:cNvSpPr txBox="1"/>
          <p:nvPr/>
        </p:nvSpPr>
        <p:spPr>
          <a:xfrm>
            <a:off x="6437376" y="1655064"/>
            <a:ext cx="1051560" cy="384048"/>
          </a:xfrm>
          <a:prstGeom prst="rect">
            <a:avLst/>
          </a:prstGeom>
          <a:noFill/>
          <a:ln/>
        </p:spPr>
        <p:txBody>
          <a:bodyPr wrap="square" lIns="0" tIns="0" rIns="0" bIns="0" rtlCol="0" anchor="ctr"/>
          <a:lstStyle/>
          <a:p>
            <a:pPr marL="0" indent="0">
              <a:buNone/>
            </a:pPr>
            <a:r>
              <a:rPr lang="en-US" sz="1900" b="1" dirty="0">
                <a:solidFill>
                  <a:srgbClr val="1F5540"/>
                </a:solidFill>
                <a:latin typeface="Cambria" pitchFamily="34" charset="0"/>
                <a:ea typeface="Cambria" pitchFamily="34" charset="-122"/>
                <a:cs typeface="Cambria" pitchFamily="34" charset="-120"/>
              </a:rPr>
              <a:t>1959</a:t>
            </a:r>
            <a:endParaRPr lang="en-US" sz="1900" dirty="0"/>
          </a:p>
        </p:txBody>
      </p:sp>
      <p:sp>
        <p:nvSpPr>
          <p:cNvPr id="12" name="Text 10"/>
          <p:cNvSpPr txBox="1"/>
          <p:nvPr/>
        </p:nvSpPr>
        <p:spPr>
          <a:xfrm>
            <a:off x="7562088" y="1600200"/>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Coe</a:t>
            </a:r>
            <a:endParaRPr lang="en-US" sz="1300" dirty="0"/>
          </a:p>
        </p:txBody>
      </p:sp>
      <p:sp>
        <p:nvSpPr>
          <p:cNvPr id="13" name="Text 11"/>
          <p:cNvSpPr txBox="1"/>
          <p:nvPr/>
        </p:nvSpPr>
        <p:spPr>
          <a:xfrm>
            <a:off x="7562088" y="1892808"/>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Stock 6 — the first maize line that could induce haploids in the field.</a:t>
            </a:r>
            <a:endParaRPr lang="en-US" sz="1150" dirty="0"/>
          </a:p>
        </p:txBody>
      </p:sp>
      <p:sp>
        <p:nvSpPr>
          <p:cNvPr id="14" name="Shape 12"/>
          <p:cNvSpPr/>
          <p:nvPr/>
        </p:nvSpPr>
        <p:spPr>
          <a:xfrm>
            <a:off x="566928" y="2898648"/>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5" name="Text 13"/>
          <p:cNvSpPr txBox="1"/>
          <p:nvPr/>
        </p:nvSpPr>
        <p:spPr>
          <a:xfrm>
            <a:off x="768096" y="3136392"/>
            <a:ext cx="1051560" cy="384048"/>
          </a:xfrm>
          <a:prstGeom prst="rect">
            <a:avLst/>
          </a:prstGeom>
          <a:noFill/>
          <a:ln/>
        </p:spPr>
        <p:txBody>
          <a:bodyPr wrap="square" lIns="0" tIns="0" rIns="0" bIns="0" rtlCol="0" anchor="ctr"/>
          <a:lstStyle/>
          <a:p>
            <a:pPr marL="0" indent="0">
              <a:buNone/>
            </a:pPr>
            <a:r>
              <a:rPr lang="en-US" sz="1900" b="1" dirty="0">
                <a:solidFill>
                  <a:srgbClr val="1F5540"/>
                </a:solidFill>
                <a:latin typeface="Cambria" pitchFamily="34" charset="0"/>
                <a:ea typeface="Cambria" pitchFamily="34" charset="-122"/>
                <a:cs typeface="Cambria" pitchFamily="34" charset="-120"/>
              </a:rPr>
              <a:t>1964</a:t>
            </a:r>
            <a:endParaRPr lang="en-US" sz="1900" dirty="0"/>
          </a:p>
        </p:txBody>
      </p:sp>
      <p:sp>
        <p:nvSpPr>
          <p:cNvPr id="16" name="Text 14"/>
          <p:cNvSpPr txBox="1"/>
          <p:nvPr/>
        </p:nvSpPr>
        <p:spPr>
          <a:xfrm>
            <a:off x="1892808" y="3081528"/>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Guha &amp; Maheshwari</a:t>
            </a:r>
            <a:endParaRPr lang="en-US" sz="1300" dirty="0"/>
          </a:p>
        </p:txBody>
      </p:sp>
      <p:sp>
        <p:nvSpPr>
          <p:cNvPr id="17" name="Text 15"/>
          <p:cNvSpPr txBox="1"/>
          <p:nvPr/>
        </p:nvSpPr>
        <p:spPr>
          <a:xfrm>
            <a:off x="1892808" y="3374136"/>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Anther culture of Datura. For the first time haploids could be made on demand.</a:t>
            </a:r>
            <a:endParaRPr lang="en-US" sz="1150" dirty="0"/>
          </a:p>
        </p:txBody>
      </p:sp>
      <p:sp>
        <p:nvSpPr>
          <p:cNvPr id="18" name="Shape 16"/>
          <p:cNvSpPr/>
          <p:nvPr/>
        </p:nvSpPr>
        <p:spPr>
          <a:xfrm>
            <a:off x="6236208" y="2898648"/>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9" name="Text 17"/>
          <p:cNvSpPr txBox="1"/>
          <p:nvPr/>
        </p:nvSpPr>
        <p:spPr>
          <a:xfrm>
            <a:off x="6437376" y="3136392"/>
            <a:ext cx="1051560" cy="384048"/>
          </a:xfrm>
          <a:prstGeom prst="rect">
            <a:avLst/>
          </a:prstGeom>
          <a:noFill/>
          <a:ln/>
        </p:spPr>
        <p:txBody>
          <a:bodyPr wrap="square" lIns="0" tIns="0" rIns="0" bIns="0" rtlCol="0" anchor="ctr"/>
          <a:lstStyle/>
          <a:p>
            <a:pPr marL="0" indent="0">
              <a:buNone/>
            </a:pPr>
            <a:r>
              <a:rPr lang="en-US" sz="1900" b="1" dirty="0">
                <a:solidFill>
                  <a:srgbClr val="1F5540"/>
                </a:solidFill>
                <a:latin typeface="Cambria" pitchFamily="34" charset="0"/>
                <a:ea typeface="Cambria" pitchFamily="34" charset="-122"/>
                <a:cs typeface="Cambria" pitchFamily="34" charset="-120"/>
              </a:rPr>
              <a:t>1970</a:t>
            </a:r>
            <a:endParaRPr lang="en-US" sz="1900" dirty="0"/>
          </a:p>
        </p:txBody>
      </p:sp>
      <p:sp>
        <p:nvSpPr>
          <p:cNvPr id="20" name="Text 18"/>
          <p:cNvSpPr txBox="1"/>
          <p:nvPr/>
        </p:nvSpPr>
        <p:spPr>
          <a:xfrm>
            <a:off x="7562088" y="3081528"/>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Kasha &amp; Kao</a:t>
            </a:r>
            <a:endParaRPr lang="en-US" sz="1300" dirty="0"/>
          </a:p>
        </p:txBody>
      </p:sp>
      <p:sp>
        <p:nvSpPr>
          <p:cNvPr id="21" name="Text 19"/>
          <p:cNvSpPr txBox="1"/>
          <p:nvPr/>
        </p:nvSpPr>
        <p:spPr>
          <a:xfrm>
            <a:off x="7562088" y="3374136"/>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The bulbosum technique — haploids in barley by a wide cross.</a:t>
            </a:r>
            <a:endParaRPr lang="en-US" sz="1150" dirty="0"/>
          </a:p>
        </p:txBody>
      </p:sp>
      <p:sp>
        <p:nvSpPr>
          <p:cNvPr id="22" name="Shape 20"/>
          <p:cNvSpPr/>
          <p:nvPr/>
        </p:nvSpPr>
        <p:spPr>
          <a:xfrm>
            <a:off x="566928" y="4379976"/>
            <a:ext cx="5413248" cy="1298448"/>
          </a:xfrm>
          <a:prstGeom prst="roundRect">
            <a:avLst>
              <a:gd name="adj" fmla="val 633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3" name="Text 21"/>
          <p:cNvSpPr txBox="1"/>
          <p:nvPr/>
        </p:nvSpPr>
        <p:spPr>
          <a:xfrm>
            <a:off x="768096" y="4617720"/>
            <a:ext cx="1051560" cy="384048"/>
          </a:xfrm>
          <a:prstGeom prst="rect">
            <a:avLst/>
          </a:prstGeom>
          <a:noFill/>
          <a:ln/>
        </p:spPr>
        <p:txBody>
          <a:bodyPr wrap="square" lIns="0" tIns="0" rIns="0" bIns="0" rtlCol="0" anchor="ctr"/>
          <a:lstStyle/>
          <a:p>
            <a:pPr marL="0" indent="0">
              <a:buNone/>
            </a:pPr>
            <a:r>
              <a:rPr lang="en-US" sz="1900" b="1" dirty="0">
                <a:solidFill>
                  <a:srgbClr val="B67F1B"/>
                </a:solidFill>
                <a:latin typeface="Cambria" pitchFamily="34" charset="0"/>
                <a:ea typeface="Cambria" pitchFamily="34" charset="-122"/>
                <a:cs typeface="Cambria" pitchFamily="34" charset="-120"/>
              </a:rPr>
              <a:t>1988</a:t>
            </a:r>
            <a:endParaRPr lang="en-US" sz="1900" dirty="0"/>
          </a:p>
        </p:txBody>
      </p:sp>
      <p:sp>
        <p:nvSpPr>
          <p:cNvPr id="24" name="Text 22"/>
          <p:cNvSpPr txBox="1"/>
          <p:nvPr/>
        </p:nvSpPr>
        <p:spPr>
          <a:xfrm>
            <a:off x="1892808" y="4562856"/>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Laurie &amp; Bennett</a:t>
            </a:r>
            <a:endParaRPr lang="en-US" sz="1300" dirty="0"/>
          </a:p>
        </p:txBody>
      </p:sp>
      <p:sp>
        <p:nvSpPr>
          <p:cNvPr id="25" name="Text 23"/>
          <p:cNvSpPr txBox="1"/>
          <p:nvPr/>
        </p:nvSpPr>
        <p:spPr>
          <a:xfrm>
            <a:off x="1892808" y="4855464"/>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Wheat × maize crosses give haploid wheat, in almost any variety.</a:t>
            </a:r>
            <a:endParaRPr lang="en-US" sz="1150" dirty="0"/>
          </a:p>
        </p:txBody>
      </p:sp>
      <p:sp>
        <p:nvSpPr>
          <p:cNvPr id="26" name="Shape 24"/>
          <p:cNvSpPr/>
          <p:nvPr/>
        </p:nvSpPr>
        <p:spPr>
          <a:xfrm>
            <a:off x="6236208" y="4379976"/>
            <a:ext cx="5413248" cy="1298448"/>
          </a:xfrm>
          <a:prstGeom prst="roundRect">
            <a:avLst>
              <a:gd name="adj" fmla="val 633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7" name="Text 25"/>
          <p:cNvSpPr txBox="1"/>
          <p:nvPr/>
        </p:nvSpPr>
        <p:spPr>
          <a:xfrm>
            <a:off x="6437376" y="4617720"/>
            <a:ext cx="1051560" cy="384048"/>
          </a:xfrm>
          <a:prstGeom prst="rect">
            <a:avLst/>
          </a:prstGeom>
          <a:noFill/>
          <a:ln/>
        </p:spPr>
        <p:txBody>
          <a:bodyPr wrap="square" lIns="0" tIns="0" rIns="0" bIns="0" rtlCol="0" anchor="ctr"/>
          <a:lstStyle/>
          <a:p>
            <a:pPr marL="0" indent="0">
              <a:buNone/>
            </a:pPr>
            <a:r>
              <a:rPr lang="en-US" sz="1900" b="1" dirty="0">
                <a:solidFill>
                  <a:srgbClr val="B67F1B"/>
                </a:solidFill>
                <a:latin typeface="Cambria" pitchFamily="34" charset="0"/>
                <a:ea typeface="Cambria" pitchFamily="34" charset="-122"/>
                <a:cs typeface="Cambria" pitchFamily="34" charset="-120"/>
              </a:rPr>
              <a:t>2010 →</a:t>
            </a:r>
            <a:endParaRPr lang="en-US" sz="1900" dirty="0"/>
          </a:p>
        </p:txBody>
      </p:sp>
      <p:sp>
        <p:nvSpPr>
          <p:cNvPr id="28" name="Text 26"/>
          <p:cNvSpPr txBox="1"/>
          <p:nvPr/>
        </p:nvSpPr>
        <p:spPr>
          <a:xfrm>
            <a:off x="7562088" y="4562856"/>
            <a:ext cx="3840480" cy="274320"/>
          </a:xfrm>
          <a:prstGeom prst="rect">
            <a:avLst/>
          </a:prstGeom>
          <a:noFill/>
          <a:ln/>
        </p:spPr>
        <p:txBody>
          <a:bodyPr wrap="square" lIns="0" tIns="0" rIns="0" bIns="0" rtlCol="0" anchor="ctr"/>
          <a:lstStyle/>
          <a:p>
            <a:pPr marL="0" indent="0">
              <a:buNone/>
            </a:pPr>
            <a:r>
              <a:rPr lang="en-US" sz="1300" b="1" dirty="0">
                <a:solidFill>
                  <a:srgbClr val="0F241C"/>
                </a:solidFill>
                <a:latin typeface="Calibri" pitchFamily="34" charset="0"/>
                <a:ea typeface="Calibri" pitchFamily="34" charset="-122"/>
                <a:cs typeface="Calibri" pitchFamily="34" charset="-120"/>
              </a:rPr>
              <a:t>Modern era</a:t>
            </a:r>
            <a:endParaRPr lang="en-US" sz="1300" dirty="0"/>
          </a:p>
        </p:txBody>
      </p:sp>
      <p:sp>
        <p:nvSpPr>
          <p:cNvPr id="29" name="Text 27"/>
          <p:cNvSpPr txBox="1"/>
          <p:nvPr/>
        </p:nvSpPr>
        <p:spPr>
          <a:xfrm>
            <a:off x="7562088" y="4855464"/>
            <a:ext cx="3886200" cy="69494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The genes behind haploid induction are identified and can now be engineered in any crop.</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THE METHODS</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All the ways of producing haploids — one flowchart</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10</a:t>
            </a:r>
            <a:endParaRPr lang="en-US" sz="900" dirty="0"/>
          </a:p>
        </p:txBody>
      </p:sp>
      <p:sp>
        <p:nvSpPr>
          <p:cNvPr id="6" name="Shape 4"/>
          <p:cNvSpPr/>
          <p:nvPr/>
        </p:nvSpPr>
        <p:spPr>
          <a:xfrm>
            <a:off x="566928" y="2788920"/>
            <a:ext cx="1874520" cy="914400"/>
          </a:xfrm>
          <a:prstGeom prst="roundRect">
            <a:avLst>
              <a:gd name="adj" fmla="val 9000"/>
            </a:avLst>
          </a:prstGeom>
          <a:solidFill>
            <a:srgbClr val="0F241C"/>
          </a:solidFill>
          <a:ln/>
        </p:spPr>
      </p:sp>
      <p:sp>
        <p:nvSpPr>
          <p:cNvPr id="7" name="Text 5"/>
          <p:cNvSpPr txBox="1"/>
          <p:nvPr/>
        </p:nvSpPr>
        <p:spPr>
          <a:xfrm>
            <a:off x="566928" y="2788920"/>
            <a:ext cx="1874520" cy="914400"/>
          </a:xfrm>
          <a:prstGeom prst="rect">
            <a:avLst/>
          </a:prstGeom>
          <a:noFill/>
          <a:ln/>
        </p:spPr>
        <p:txBody>
          <a:bodyPr wrap="square" lIns="0" tIns="0" rIns="0" bIns="0" rtlCol="0" anchor="ctr"/>
          <a:lstStyle/>
          <a:p>
            <a:pPr marL="0" indent="0" algn="ctr">
              <a:buNone/>
            </a:pPr>
            <a:r>
              <a:rPr lang="en-US" sz="1350" b="1" dirty="0">
                <a:solidFill>
                  <a:srgbClr val="FFFFFF"/>
                </a:solidFill>
                <a:latin typeface="Calibri" pitchFamily="34" charset="0"/>
                <a:ea typeface="Calibri" pitchFamily="34" charset="-122"/>
                <a:cs typeface="Calibri" pitchFamily="34" charset="-120"/>
              </a:rPr>
              <a:t>Producing</a:t>
            </a:r>
            <a:endParaRPr lang="en-US" sz="1350" dirty="0"/>
          </a:p>
          <a:p>
            <a:pPr marL="0" indent="0" algn="ctr">
              <a:buNone/>
            </a:pPr>
            <a:r>
              <a:rPr lang="en-US" sz="1350" b="1" dirty="0">
                <a:solidFill>
                  <a:srgbClr val="FFFFFF"/>
                </a:solidFill>
                <a:latin typeface="Calibri" pitchFamily="34" charset="0"/>
                <a:ea typeface="Calibri" pitchFamily="34" charset="-122"/>
                <a:cs typeface="Calibri" pitchFamily="34" charset="-120"/>
              </a:rPr>
              <a:t>haploids</a:t>
            </a:r>
            <a:endParaRPr lang="en-US" sz="1350" dirty="0"/>
          </a:p>
        </p:txBody>
      </p:sp>
      <p:sp>
        <p:nvSpPr>
          <p:cNvPr id="8" name="Shape 6"/>
          <p:cNvSpPr/>
          <p:nvPr/>
        </p:nvSpPr>
        <p:spPr>
          <a:xfrm>
            <a:off x="2788920" y="1389888"/>
            <a:ext cx="1783080" cy="658368"/>
          </a:xfrm>
          <a:prstGeom prst="roundRect">
            <a:avLst>
              <a:gd name="adj" fmla="val 12500"/>
            </a:avLst>
          </a:prstGeom>
          <a:solidFill>
            <a:srgbClr val="A8CDB6"/>
          </a:solidFill>
          <a:ln/>
        </p:spPr>
      </p:sp>
      <p:sp>
        <p:nvSpPr>
          <p:cNvPr id="9" name="Text 7"/>
          <p:cNvSpPr txBox="1"/>
          <p:nvPr/>
        </p:nvSpPr>
        <p:spPr>
          <a:xfrm>
            <a:off x="2788920" y="1389888"/>
            <a:ext cx="1783080" cy="658368"/>
          </a:xfrm>
          <a:prstGeom prst="rect">
            <a:avLst/>
          </a:prstGeom>
          <a:noFill/>
          <a:ln/>
        </p:spPr>
        <p:txBody>
          <a:bodyPr wrap="square" lIns="0" tIns="0" rIns="0" bIns="0" rtlCol="0" anchor="ctr"/>
          <a:lstStyle/>
          <a:p>
            <a:pPr marL="0" indent="0" algn="ctr">
              <a:buNone/>
            </a:pPr>
            <a:r>
              <a:rPr lang="en-US" sz="1250" b="1" dirty="0">
                <a:solidFill>
                  <a:srgbClr val="0F241C"/>
                </a:solidFill>
                <a:latin typeface="Calibri" pitchFamily="34" charset="0"/>
                <a:ea typeface="Calibri" pitchFamily="34" charset="-122"/>
                <a:cs typeface="Calibri" pitchFamily="34" charset="-120"/>
              </a:rPr>
              <a:t>Spontaneous</a:t>
            </a:r>
            <a:endParaRPr lang="en-US" sz="1250" dirty="0"/>
          </a:p>
        </p:txBody>
      </p:sp>
      <p:sp>
        <p:nvSpPr>
          <p:cNvPr id="10" name="Text 8"/>
          <p:cNvSpPr txBox="1"/>
          <p:nvPr/>
        </p:nvSpPr>
        <p:spPr>
          <a:xfrm>
            <a:off x="2788920" y="2121408"/>
            <a:ext cx="1783080" cy="640080"/>
          </a:xfrm>
          <a:prstGeom prst="rect">
            <a:avLst/>
          </a:prstGeom>
          <a:noFill/>
          <a:ln/>
        </p:spPr>
        <p:txBody>
          <a:bodyPr wrap="square" lIns="0" tIns="0" rIns="0" bIns="0" rtlCol="0" anchor="ctr"/>
          <a:lstStyle/>
          <a:p>
            <a:pPr marL="0" indent="0">
              <a:buNone/>
            </a:pPr>
            <a:r>
              <a:rPr lang="en-US" sz="950" i="1" dirty="0">
                <a:solidFill>
                  <a:srgbClr val="63736C"/>
                </a:solidFill>
                <a:latin typeface="Calibri" pitchFamily="34" charset="0"/>
                <a:ea typeface="Calibri" pitchFamily="34" charset="-122"/>
                <a:cs typeface="Calibri" pitchFamily="34" charset="-120"/>
              </a:rPr>
              <a:t>happens by chance,</a:t>
            </a:r>
            <a:endParaRPr lang="en-US" sz="950" dirty="0"/>
          </a:p>
          <a:p>
            <a:pPr marL="0" indent="0">
              <a:buNone/>
            </a:pPr>
            <a:r>
              <a:rPr lang="en-US" sz="950" i="1" dirty="0">
                <a:solidFill>
                  <a:srgbClr val="63736C"/>
                </a:solidFill>
                <a:latin typeface="Calibri" pitchFamily="34" charset="0"/>
                <a:ea typeface="Calibri" pitchFamily="34" charset="-122"/>
                <a:cs typeface="Calibri" pitchFamily="34" charset="-120"/>
              </a:rPr>
              <a:t>far too rare to use</a:t>
            </a:r>
            <a:endParaRPr lang="en-US" sz="950" dirty="0"/>
          </a:p>
        </p:txBody>
      </p:sp>
      <p:sp>
        <p:nvSpPr>
          <p:cNvPr id="11" name="Shape 9"/>
          <p:cNvSpPr/>
          <p:nvPr/>
        </p:nvSpPr>
        <p:spPr>
          <a:xfrm>
            <a:off x="2788920" y="3017520"/>
            <a:ext cx="1783080" cy="658368"/>
          </a:xfrm>
          <a:prstGeom prst="roundRect">
            <a:avLst>
              <a:gd name="adj" fmla="val 12500"/>
            </a:avLst>
          </a:prstGeom>
          <a:solidFill>
            <a:srgbClr val="1F5540"/>
          </a:solidFill>
          <a:ln/>
        </p:spPr>
      </p:sp>
      <p:sp>
        <p:nvSpPr>
          <p:cNvPr id="12" name="Text 10"/>
          <p:cNvSpPr txBox="1"/>
          <p:nvPr/>
        </p:nvSpPr>
        <p:spPr>
          <a:xfrm>
            <a:off x="2788920" y="3017520"/>
            <a:ext cx="1783080" cy="65836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Induced</a:t>
            </a:r>
            <a:endParaRPr lang="en-US" sz="1250" dirty="0"/>
          </a:p>
        </p:txBody>
      </p:sp>
      <p:sp>
        <p:nvSpPr>
          <p:cNvPr id="13" name="Shape 11"/>
          <p:cNvSpPr/>
          <p:nvPr/>
        </p:nvSpPr>
        <p:spPr>
          <a:xfrm>
            <a:off x="2441448" y="3246120"/>
            <a:ext cx="182880" cy="0"/>
          </a:xfrm>
          <a:prstGeom prst="line">
            <a:avLst/>
          </a:prstGeom>
          <a:noFill/>
          <a:ln w="19050">
            <a:solidFill>
              <a:srgbClr val="D3DED7"/>
            </a:solidFill>
            <a:prstDash val="solid"/>
          </a:ln>
        </p:spPr>
      </p:sp>
      <p:sp>
        <p:nvSpPr>
          <p:cNvPr id="14" name="Shape 12"/>
          <p:cNvSpPr/>
          <p:nvPr/>
        </p:nvSpPr>
        <p:spPr>
          <a:xfrm>
            <a:off x="2624328" y="1719072"/>
            <a:ext cx="0" cy="1627632"/>
          </a:xfrm>
          <a:prstGeom prst="line">
            <a:avLst/>
          </a:prstGeom>
          <a:noFill/>
          <a:ln w="19050">
            <a:solidFill>
              <a:srgbClr val="D3DED7"/>
            </a:solidFill>
            <a:prstDash val="solid"/>
          </a:ln>
        </p:spPr>
      </p:sp>
      <p:sp>
        <p:nvSpPr>
          <p:cNvPr id="15" name="Shape 13"/>
          <p:cNvSpPr/>
          <p:nvPr/>
        </p:nvSpPr>
        <p:spPr>
          <a:xfrm>
            <a:off x="2624328" y="1719072"/>
            <a:ext cx="164592" cy="0"/>
          </a:xfrm>
          <a:prstGeom prst="line">
            <a:avLst/>
          </a:prstGeom>
          <a:noFill/>
          <a:ln w="19050">
            <a:solidFill>
              <a:srgbClr val="D3DED7"/>
            </a:solidFill>
            <a:prstDash val="solid"/>
          </a:ln>
        </p:spPr>
      </p:sp>
      <p:sp>
        <p:nvSpPr>
          <p:cNvPr id="16" name="Shape 14"/>
          <p:cNvSpPr/>
          <p:nvPr/>
        </p:nvSpPr>
        <p:spPr>
          <a:xfrm>
            <a:off x="2624328" y="3346704"/>
            <a:ext cx="164592" cy="0"/>
          </a:xfrm>
          <a:prstGeom prst="line">
            <a:avLst/>
          </a:prstGeom>
          <a:noFill/>
          <a:ln w="19050">
            <a:solidFill>
              <a:srgbClr val="D3DED7"/>
            </a:solidFill>
            <a:prstDash val="solid"/>
          </a:ln>
        </p:spPr>
      </p:sp>
      <p:sp>
        <p:nvSpPr>
          <p:cNvPr id="17" name="Shape 15"/>
          <p:cNvSpPr/>
          <p:nvPr/>
        </p:nvSpPr>
        <p:spPr>
          <a:xfrm>
            <a:off x="4572000" y="3346704"/>
            <a:ext cx="201168" cy="0"/>
          </a:xfrm>
          <a:prstGeom prst="line">
            <a:avLst/>
          </a:prstGeom>
          <a:noFill/>
          <a:ln w="19050">
            <a:solidFill>
              <a:srgbClr val="D3DED7"/>
            </a:solidFill>
            <a:prstDash val="solid"/>
          </a:ln>
        </p:spPr>
      </p:sp>
      <p:sp>
        <p:nvSpPr>
          <p:cNvPr id="18" name="Shape 16"/>
          <p:cNvSpPr/>
          <p:nvPr/>
        </p:nvSpPr>
        <p:spPr>
          <a:xfrm>
            <a:off x="4773168" y="2395728"/>
            <a:ext cx="0" cy="1920240"/>
          </a:xfrm>
          <a:prstGeom prst="line">
            <a:avLst/>
          </a:prstGeom>
          <a:noFill/>
          <a:ln w="19050">
            <a:solidFill>
              <a:srgbClr val="D3DED7"/>
            </a:solidFill>
            <a:prstDash val="solid"/>
          </a:ln>
        </p:spPr>
      </p:sp>
      <p:sp>
        <p:nvSpPr>
          <p:cNvPr id="19" name="Shape 17"/>
          <p:cNvSpPr/>
          <p:nvPr/>
        </p:nvSpPr>
        <p:spPr>
          <a:xfrm>
            <a:off x="4773168" y="2395728"/>
            <a:ext cx="182880" cy="0"/>
          </a:xfrm>
          <a:prstGeom prst="line">
            <a:avLst/>
          </a:prstGeom>
          <a:noFill/>
          <a:ln w="19050">
            <a:solidFill>
              <a:srgbClr val="D3DED7"/>
            </a:solidFill>
            <a:prstDash val="solid"/>
          </a:ln>
        </p:spPr>
      </p:sp>
      <p:sp>
        <p:nvSpPr>
          <p:cNvPr id="20" name="Shape 18"/>
          <p:cNvSpPr/>
          <p:nvPr/>
        </p:nvSpPr>
        <p:spPr>
          <a:xfrm>
            <a:off x="4773168" y="4315968"/>
            <a:ext cx="182880" cy="0"/>
          </a:xfrm>
          <a:prstGeom prst="line">
            <a:avLst/>
          </a:prstGeom>
          <a:noFill/>
          <a:ln w="19050">
            <a:solidFill>
              <a:srgbClr val="D3DED7"/>
            </a:solidFill>
            <a:prstDash val="solid"/>
          </a:ln>
        </p:spPr>
      </p:sp>
      <p:sp>
        <p:nvSpPr>
          <p:cNvPr id="21" name="Shape 19"/>
          <p:cNvSpPr/>
          <p:nvPr/>
        </p:nvSpPr>
        <p:spPr>
          <a:xfrm>
            <a:off x="4956048" y="2084832"/>
            <a:ext cx="1481328" cy="621792"/>
          </a:xfrm>
          <a:prstGeom prst="roundRect">
            <a:avLst>
              <a:gd name="adj" fmla="val 13235"/>
            </a:avLst>
          </a:prstGeom>
          <a:solidFill>
            <a:srgbClr val="4E9C6B"/>
          </a:solidFill>
          <a:ln/>
        </p:spPr>
      </p:sp>
      <p:sp>
        <p:nvSpPr>
          <p:cNvPr id="22" name="Text 20"/>
          <p:cNvSpPr txBox="1"/>
          <p:nvPr/>
        </p:nvSpPr>
        <p:spPr>
          <a:xfrm>
            <a:off x="4956048" y="2084832"/>
            <a:ext cx="1481328" cy="621792"/>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IN VITRO</a:t>
            </a:r>
            <a:endParaRPr lang="en-US" sz="1200" dirty="0"/>
          </a:p>
        </p:txBody>
      </p:sp>
      <p:sp>
        <p:nvSpPr>
          <p:cNvPr id="23" name="Text 21"/>
          <p:cNvSpPr txBox="1"/>
          <p:nvPr/>
        </p:nvSpPr>
        <p:spPr>
          <a:xfrm>
            <a:off x="4956048" y="2724912"/>
            <a:ext cx="1481328" cy="219456"/>
          </a:xfrm>
          <a:prstGeom prst="rect">
            <a:avLst/>
          </a:prstGeom>
          <a:noFill/>
          <a:ln/>
        </p:spPr>
        <p:txBody>
          <a:bodyPr wrap="square" lIns="0" tIns="0" rIns="0" bIns="0" rtlCol="0" anchor="ctr"/>
          <a:lstStyle/>
          <a:p>
            <a:pPr marL="0" indent="0" algn="ctr">
              <a:buNone/>
            </a:pPr>
            <a:r>
              <a:rPr lang="en-US" sz="900" i="1" dirty="0">
                <a:solidFill>
                  <a:srgbClr val="63736C"/>
                </a:solidFill>
                <a:latin typeface="Calibri" pitchFamily="34" charset="0"/>
                <a:ea typeface="Calibri" pitchFamily="34" charset="-122"/>
                <a:cs typeface="Calibri" pitchFamily="34" charset="-120"/>
              </a:rPr>
              <a:t>in the laboratory</a:t>
            </a:r>
            <a:endParaRPr lang="en-US" sz="900" dirty="0"/>
          </a:p>
        </p:txBody>
      </p:sp>
      <p:sp>
        <p:nvSpPr>
          <p:cNvPr id="24" name="Shape 22"/>
          <p:cNvSpPr/>
          <p:nvPr/>
        </p:nvSpPr>
        <p:spPr>
          <a:xfrm>
            <a:off x="4956048" y="4005072"/>
            <a:ext cx="1481328" cy="621792"/>
          </a:xfrm>
          <a:prstGeom prst="roundRect">
            <a:avLst>
              <a:gd name="adj" fmla="val 13235"/>
            </a:avLst>
          </a:prstGeom>
          <a:solidFill>
            <a:srgbClr val="B67F1B"/>
          </a:solidFill>
          <a:ln/>
        </p:spPr>
      </p:sp>
      <p:sp>
        <p:nvSpPr>
          <p:cNvPr id="25" name="Text 23"/>
          <p:cNvSpPr txBox="1"/>
          <p:nvPr/>
        </p:nvSpPr>
        <p:spPr>
          <a:xfrm>
            <a:off x="4956048" y="4005072"/>
            <a:ext cx="1481328" cy="621792"/>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IN VIVO</a:t>
            </a:r>
            <a:endParaRPr lang="en-US" sz="1200" dirty="0"/>
          </a:p>
        </p:txBody>
      </p:sp>
      <p:sp>
        <p:nvSpPr>
          <p:cNvPr id="26" name="Text 24"/>
          <p:cNvSpPr txBox="1"/>
          <p:nvPr/>
        </p:nvSpPr>
        <p:spPr>
          <a:xfrm>
            <a:off x="4956048" y="4645152"/>
            <a:ext cx="1481328" cy="219456"/>
          </a:xfrm>
          <a:prstGeom prst="rect">
            <a:avLst/>
          </a:prstGeom>
          <a:noFill/>
          <a:ln/>
        </p:spPr>
        <p:txBody>
          <a:bodyPr wrap="square" lIns="0" tIns="0" rIns="0" bIns="0" rtlCol="0" anchor="ctr"/>
          <a:lstStyle/>
          <a:p>
            <a:pPr marL="0" indent="0" algn="ctr">
              <a:buNone/>
            </a:pPr>
            <a:r>
              <a:rPr lang="en-US" sz="900" i="1" dirty="0">
                <a:solidFill>
                  <a:srgbClr val="63736C"/>
                </a:solidFill>
                <a:latin typeface="Calibri" pitchFamily="34" charset="0"/>
                <a:ea typeface="Calibri" pitchFamily="34" charset="-122"/>
                <a:cs typeface="Calibri" pitchFamily="34" charset="-120"/>
              </a:rPr>
              <a:t>in the field</a:t>
            </a:r>
            <a:endParaRPr lang="en-US" sz="900" dirty="0"/>
          </a:p>
        </p:txBody>
      </p:sp>
      <p:sp>
        <p:nvSpPr>
          <p:cNvPr id="27" name="Shape 25"/>
          <p:cNvSpPr/>
          <p:nvPr/>
        </p:nvSpPr>
        <p:spPr>
          <a:xfrm>
            <a:off x="6675120" y="1481328"/>
            <a:ext cx="4956048" cy="786384"/>
          </a:xfrm>
          <a:prstGeom prst="roundRect">
            <a:avLst>
              <a:gd name="adj" fmla="val 10465"/>
            </a:avLst>
          </a:prstGeom>
          <a:solidFill>
            <a:srgbClr val="EDF3EF"/>
          </a:solidFill>
          <a:ln w="9525">
            <a:solidFill>
              <a:srgbClr val="D3DED7"/>
            </a:solidFill>
            <a:prstDash val="solid"/>
          </a:ln>
        </p:spPr>
      </p:sp>
      <p:sp>
        <p:nvSpPr>
          <p:cNvPr id="28" name="Text 26"/>
          <p:cNvSpPr txBox="1"/>
          <p:nvPr/>
        </p:nvSpPr>
        <p:spPr>
          <a:xfrm>
            <a:off x="6839712" y="1572768"/>
            <a:ext cx="4645152" cy="256032"/>
          </a:xfrm>
          <a:prstGeom prst="rect">
            <a:avLst/>
          </a:prstGeom>
          <a:noFill/>
          <a:ln/>
        </p:spPr>
        <p:txBody>
          <a:bodyPr wrap="square" lIns="0" tIns="0" rIns="0" bIns="0" rtlCol="0" anchor="ctr"/>
          <a:lstStyle/>
          <a:p>
            <a:pPr marL="0" indent="0">
              <a:buNone/>
            </a:pPr>
            <a:r>
              <a:rPr lang="en-US" sz="1200" b="1" dirty="0">
                <a:solidFill>
                  <a:srgbClr val="1F5540"/>
                </a:solidFill>
                <a:latin typeface="Calibri" pitchFamily="34" charset="0"/>
                <a:ea typeface="Calibri" pitchFamily="34" charset="-122"/>
                <a:cs typeface="Calibri" pitchFamily="34" charset="-120"/>
              </a:rPr>
              <a:t>Androgenesis</a:t>
            </a:r>
            <a:endParaRPr lang="en-US" sz="1200" dirty="0"/>
          </a:p>
        </p:txBody>
      </p:sp>
      <p:sp>
        <p:nvSpPr>
          <p:cNvPr id="29" name="Text 27"/>
          <p:cNvSpPr txBox="1"/>
          <p:nvPr/>
        </p:nvSpPr>
        <p:spPr>
          <a:xfrm>
            <a:off x="6839712" y="1819656"/>
            <a:ext cx="4645152" cy="36576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Culture the anther, or the microspores inside it → paternal haploid</a:t>
            </a:r>
            <a:endParaRPr lang="en-US" sz="1050" dirty="0"/>
          </a:p>
        </p:txBody>
      </p:sp>
      <p:sp>
        <p:nvSpPr>
          <p:cNvPr id="30" name="Shape 28"/>
          <p:cNvSpPr/>
          <p:nvPr/>
        </p:nvSpPr>
        <p:spPr>
          <a:xfrm>
            <a:off x="6675120" y="2350008"/>
            <a:ext cx="4956048" cy="786384"/>
          </a:xfrm>
          <a:prstGeom prst="roundRect">
            <a:avLst>
              <a:gd name="adj" fmla="val 10465"/>
            </a:avLst>
          </a:prstGeom>
          <a:solidFill>
            <a:srgbClr val="EDF3EF"/>
          </a:solidFill>
          <a:ln w="9525">
            <a:solidFill>
              <a:srgbClr val="D3DED7"/>
            </a:solidFill>
            <a:prstDash val="solid"/>
          </a:ln>
        </p:spPr>
      </p:sp>
      <p:sp>
        <p:nvSpPr>
          <p:cNvPr id="31" name="Text 29"/>
          <p:cNvSpPr txBox="1"/>
          <p:nvPr/>
        </p:nvSpPr>
        <p:spPr>
          <a:xfrm>
            <a:off x="6839712" y="2441448"/>
            <a:ext cx="4645152" cy="256032"/>
          </a:xfrm>
          <a:prstGeom prst="rect">
            <a:avLst/>
          </a:prstGeom>
          <a:noFill/>
          <a:ln/>
        </p:spPr>
        <p:txBody>
          <a:bodyPr wrap="square" lIns="0" tIns="0" rIns="0" bIns="0" rtlCol="0" anchor="ctr"/>
          <a:lstStyle/>
          <a:p>
            <a:pPr marL="0" indent="0">
              <a:buNone/>
            </a:pPr>
            <a:r>
              <a:rPr lang="en-US" sz="1200" b="1" dirty="0">
                <a:solidFill>
                  <a:srgbClr val="1F5540"/>
                </a:solidFill>
                <a:latin typeface="Calibri" pitchFamily="34" charset="0"/>
                <a:ea typeface="Calibri" pitchFamily="34" charset="-122"/>
                <a:cs typeface="Calibri" pitchFamily="34" charset="-120"/>
              </a:rPr>
              <a:t>Gynogenesis</a:t>
            </a:r>
            <a:endParaRPr lang="en-US" sz="1200" dirty="0"/>
          </a:p>
        </p:txBody>
      </p:sp>
      <p:sp>
        <p:nvSpPr>
          <p:cNvPr id="32" name="Text 30"/>
          <p:cNvSpPr txBox="1"/>
          <p:nvPr/>
        </p:nvSpPr>
        <p:spPr>
          <a:xfrm>
            <a:off x="6839712" y="2688336"/>
            <a:ext cx="4645152" cy="36576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Culture an unpollinated ovary or ovule → maternal haploid</a:t>
            </a:r>
            <a:endParaRPr lang="en-US" sz="1050" dirty="0"/>
          </a:p>
        </p:txBody>
      </p:sp>
      <p:sp>
        <p:nvSpPr>
          <p:cNvPr id="33" name="Shape 31"/>
          <p:cNvSpPr/>
          <p:nvPr/>
        </p:nvSpPr>
        <p:spPr>
          <a:xfrm>
            <a:off x="6675120" y="3401568"/>
            <a:ext cx="4956048" cy="786384"/>
          </a:xfrm>
          <a:prstGeom prst="roundRect">
            <a:avLst>
              <a:gd name="adj" fmla="val 10465"/>
            </a:avLst>
          </a:prstGeom>
          <a:solidFill>
            <a:srgbClr val="F8F3E6"/>
          </a:solidFill>
          <a:ln w="9525">
            <a:solidFill>
              <a:srgbClr val="D3DED7"/>
            </a:solidFill>
            <a:prstDash val="solid"/>
          </a:ln>
        </p:spPr>
      </p:sp>
      <p:sp>
        <p:nvSpPr>
          <p:cNvPr id="34" name="Text 32"/>
          <p:cNvSpPr txBox="1"/>
          <p:nvPr/>
        </p:nvSpPr>
        <p:spPr>
          <a:xfrm>
            <a:off x="6839712" y="3493008"/>
            <a:ext cx="4645152" cy="256032"/>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Wide crossing</a:t>
            </a:r>
            <a:endParaRPr lang="en-US" sz="1200" dirty="0"/>
          </a:p>
        </p:txBody>
      </p:sp>
      <p:sp>
        <p:nvSpPr>
          <p:cNvPr id="35" name="Text 33"/>
          <p:cNvSpPr txBox="1"/>
          <p:nvPr/>
        </p:nvSpPr>
        <p:spPr>
          <a:xfrm>
            <a:off x="6839712" y="3739896"/>
            <a:ext cx="4645152" cy="36576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Cross with a distant species; its chromosomes are thrown out</a:t>
            </a:r>
            <a:endParaRPr lang="en-US" sz="1050" dirty="0"/>
          </a:p>
        </p:txBody>
      </p:sp>
      <p:sp>
        <p:nvSpPr>
          <p:cNvPr id="36" name="Shape 34"/>
          <p:cNvSpPr/>
          <p:nvPr/>
        </p:nvSpPr>
        <p:spPr>
          <a:xfrm>
            <a:off x="6675120" y="4270248"/>
            <a:ext cx="4956048" cy="786384"/>
          </a:xfrm>
          <a:prstGeom prst="roundRect">
            <a:avLst>
              <a:gd name="adj" fmla="val 10465"/>
            </a:avLst>
          </a:prstGeom>
          <a:solidFill>
            <a:srgbClr val="F8F3E6"/>
          </a:solidFill>
          <a:ln w="9525">
            <a:solidFill>
              <a:srgbClr val="D3DED7"/>
            </a:solidFill>
            <a:prstDash val="solid"/>
          </a:ln>
        </p:spPr>
      </p:sp>
      <p:sp>
        <p:nvSpPr>
          <p:cNvPr id="37" name="Text 35"/>
          <p:cNvSpPr txBox="1"/>
          <p:nvPr/>
        </p:nvSpPr>
        <p:spPr>
          <a:xfrm>
            <a:off x="6839712" y="4361688"/>
            <a:ext cx="4645152" cy="256032"/>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Inducer lines</a:t>
            </a:r>
            <a:endParaRPr lang="en-US" sz="1200" dirty="0"/>
          </a:p>
        </p:txBody>
      </p:sp>
      <p:sp>
        <p:nvSpPr>
          <p:cNvPr id="38" name="Text 36"/>
          <p:cNvSpPr txBox="1"/>
          <p:nvPr/>
        </p:nvSpPr>
        <p:spPr>
          <a:xfrm>
            <a:off x="6839712" y="4608576"/>
            <a:ext cx="4645152" cy="36576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Pollinate with a special line that leaves no paternal genome</a:t>
            </a:r>
            <a:endParaRPr lang="en-US" sz="1050" dirty="0"/>
          </a:p>
        </p:txBody>
      </p:sp>
      <p:sp>
        <p:nvSpPr>
          <p:cNvPr id="39" name="Shape 37"/>
          <p:cNvSpPr/>
          <p:nvPr/>
        </p:nvSpPr>
        <p:spPr>
          <a:xfrm>
            <a:off x="6675120" y="5138928"/>
            <a:ext cx="4956048" cy="786384"/>
          </a:xfrm>
          <a:prstGeom prst="roundRect">
            <a:avLst>
              <a:gd name="adj" fmla="val 10465"/>
            </a:avLst>
          </a:prstGeom>
          <a:solidFill>
            <a:srgbClr val="F8F3E6"/>
          </a:solidFill>
          <a:ln w="9525">
            <a:solidFill>
              <a:srgbClr val="D3DED7"/>
            </a:solidFill>
            <a:prstDash val="solid"/>
          </a:ln>
        </p:spPr>
      </p:sp>
      <p:sp>
        <p:nvSpPr>
          <p:cNvPr id="40" name="Text 38"/>
          <p:cNvSpPr txBox="1"/>
          <p:nvPr/>
        </p:nvSpPr>
        <p:spPr>
          <a:xfrm>
            <a:off x="6839712" y="5230368"/>
            <a:ext cx="4645152" cy="256032"/>
          </a:xfrm>
          <a:prstGeom prst="rect">
            <a:avLst/>
          </a:prstGeom>
          <a:noFill/>
          <a:ln/>
        </p:spPr>
        <p:txBody>
          <a:bodyPr wrap="square" lIns="0" tIns="0" rIns="0" bIns="0" rtlCol="0" anchor="ctr"/>
          <a:lstStyle/>
          <a:p>
            <a:pPr marL="0" indent="0">
              <a:buNone/>
            </a:pPr>
            <a:r>
              <a:rPr lang="en-US" sz="1200" b="1" dirty="0">
                <a:solidFill>
                  <a:srgbClr val="B67F1B"/>
                </a:solidFill>
                <a:latin typeface="Calibri" pitchFamily="34" charset="0"/>
                <a:ea typeface="Calibri" pitchFamily="34" charset="-122"/>
                <a:cs typeface="Calibri" pitchFamily="34" charset="-120"/>
              </a:rPr>
              <a:t>Other routes</a:t>
            </a:r>
            <a:endParaRPr lang="en-US" sz="1200" dirty="0"/>
          </a:p>
        </p:txBody>
      </p:sp>
      <p:sp>
        <p:nvSpPr>
          <p:cNvPr id="41" name="Text 39"/>
          <p:cNvSpPr txBox="1"/>
          <p:nvPr/>
        </p:nvSpPr>
        <p:spPr>
          <a:xfrm>
            <a:off x="6839712" y="5477256"/>
            <a:ext cx="4645152" cy="36576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Irradiated pollen · CENH3 systems · semigamy (cotton)</a:t>
            </a:r>
            <a:endParaRPr lang="en-US" sz="1050" dirty="0"/>
          </a:p>
        </p:txBody>
      </p:sp>
      <p:sp>
        <p:nvSpPr>
          <p:cNvPr id="42" name="Shape 40"/>
          <p:cNvSpPr/>
          <p:nvPr/>
        </p:nvSpPr>
        <p:spPr>
          <a:xfrm>
            <a:off x="6437376" y="2459736"/>
            <a:ext cx="237744" cy="0"/>
          </a:xfrm>
          <a:prstGeom prst="line">
            <a:avLst/>
          </a:prstGeom>
          <a:noFill/>
          <a:ln w="19050">
            <a:solidFill>
              <a:srgbClr val="D3DED7"/>
            </a:solidFill>
            <a:prstDash val="solid"/>
          </a:ln>
        </p:spPr>
      </p:sp>
      <p:sp>
        <p:nvSpPr>
          <p:cNvPr id="43" name="Shape 41"/>
          <p:cNvSpPr/>
          <p:nvPr/>
        </p:nvSpPr>
        <p:spPr>
          <a:xfrm>
            <a:off x="6437376" y="1874520"/>
            <a:ext cx="0" cy="914400"/>
          </a:xfrm>
          <a:prstGeom prst="line">
            <a:avLst/>
          </a:prstGeom>
          <a:noFill/>
          <a:ln w="19050">
            <a:solidFill>
              <a:srgbClr val="D3DED7"/>
            </a:solidFill>
            <a:prstDash val="solid"/>
          </a:ln>
        </p:spPr>
      </p:sp>
      <p:sp>
        <p:nvSpPr>
          <p:cNvPr id="44" name="Shape 42"/>
          <p:cNvSpPr/>
          <p:nvPr/>
        </p:nvSpPr>
        <p:spPr>
          <a:xfrm>
            <a:off x="6437376" y="1874520"/>
            <a:ext cx="237744" cy="0"/>
          </a:xfrm>
          <a:prstGeom prst="line">
            <a:avLst/>
          </a:prstGeom>
          <a:noFill/>
          <a:ln w="19050">
            <a:solidFill>
              <a:srgbClr val="D3DED7"/>
            </a:solidFill>
            <a:prstDash val="solid"/>
          </a:ln>
        </p:spPr>
      </p:sp>
      <p:sp>
        <p:nvSpPr>
          <p:cNvPr id="45" name="Shape 43"/>
          <p:cNvSpPr/>
          <p:nvPr/>
        </p:nvSpPr>
        <p:spPr>
          <a:xfrm>
            <a:off x="6437376" y="2743200"/>
            <a:ext cx="237744" cy="0"/>
          </a:xfrm>
          <a:prstGeom prst="line">
            <a:avLst/>
          </a:prstGeom>
          <a:noFill/>
          <a:ln w="19050">
            <a:solidFill>
              <a:srgbClr val="D3DED7"/>
            </a:solidFill>
            <a:prstDash val="solid"/>
          </a:ln>
        </p:spPr>
      </p:sp>
      <p:sp>
        <p:nvSpPr>
          <p:cNvPr id="46" name="Shape 44"/>
          <p:cNvSpPr/>
          <p:nvPr/>
        </p:nvSpPr>
        <p:spPr>
          <a:xfrm>
            <a:off x="6437376" y="4315968"/>
            <a:ext cx="237744" cy="0"/>
          </a:xfrm>
          <a:prstGeom prst="line">
            <a:avLst/>
          </a:prstGeom>
          <a:noFill/>
          <a:ln w="19050">
            <a:solidFill>
              <a:srgbClr val="D3DED7"/>
            </a:solidFill>
            <a:prstDash val="solid"/>
          </a:ln>
        </p:spPr>
      </p:sp>
      <p:sp>
        <p:nvSpPr>
          <p:cNvPr id="47" name="Shape 45"/>
          <p:cNvSpPr/>
          <p:nvPr/>
        </p:nvSpPr>
        <p:spPr>
          <a:xfrm>
            <a:off x="6437376" y="3794760"/>
            <a:ext cx="0" cy="1737360"/>
          </a:xfrm>
          <a:prstGeom prst="line">
            <a:avLst/>
          </a:prstGeom>
          <a:noFill/>
          <a:ln w="19050">
            <a:solidFill>
              <a:srgbClr val="D3DED7"/>
            </a:solidFill>
            <a:prstDash val="solid"/>
          </a:ln>
        </p:spPr>
      </p:sp>
      <p:sp>
        <p:nvSpPr>
          <p:cNvPr id="48" name="Shape 46"/>
          <p:cNvSpPr/>
          <p:nvPr/>
        </p:nvSpPr>
        <p:spPr>
          <a:xfrm>
            <a:off x="6437376" y="3794760"/>
            <a:ext cx="237744" cy="0"/>
          </a:xfrm>
          <a:prstGeom prst="line">
            <a:avLst/>
          </a:prstGeom>
          <a:noFill/>
          <a:ln w="19050">
            <a:solidFill>
              <a:srgbClr val="D3DED7"/>
            </a:solidFill>
            <a:prstDash val="solid"/>
          </a:ln>
        </p:spPr>
      </p:sp>
      <p:sp>
        <p:nvSpPr>
          <p:cNvPr id="49" name="Shape 47"/>
          <p:cNvSpPr/>
          <p:nvPr/>
        </p:nvSpPr>
        <p:spPr>
          <a:xfrm>
            <a:off x="6437376" y="5532120"/>
            <a:ext cx="237744" cy="0"/>
          </a:xfrm>
          <a:prstGeom prst="line">
            <a:avLst/>
          </a:prstGeom>
          <a:noFill/>
          <a:ln w="19050">
            <a:solidFill>
              <a:srgbClr val="D3DED7"/>
            </a:solidFill>
            <a:prstDash val="solid"/>
          </a:ln>
        </p:spPr>
      </p:sp>
      <p:sp>
        <p:nvSpPr>
          <p:cNvPr id="50" name="Shape 48"/>
          <p:cNvSpPr/>
          <p:nvPr/>
        </p:nvSpPr>
        <p:spPr>
          <a:xfrm>
            <a:off x="566928" y="5614416"/>
            <a:ext cx="5760720" cy="566928"/>
          </a:xfrm>
          <a:prstGeom prst="roundRect">
            <a:avLst>
              <a:gd name="adj" fmla="val 14516"/>
            </a:avLst>
          </a:prstGeom>
          <a:solidFill>
            <a:srgbClr val="EDF3EF"/>
          </a:solidFill>
          <a:ln w="9525">
            <a:solidFill>
              <a:srgbClr val="D3DED7"/>
            </a:solidFill>
            <a:prstDash val="solid"/>
          </a:ln>
        </p:spPr>
      </p:sp>
      <p:sp>
        <p:nvSpPr>
          <p:cNvPr id="51" name="Text 49"/>
          <p:cNvSpPr txBox="1"/>
          <p:nvPr/>
        </p:nvSpPr>
        <p:spPr>
          <a:xfrm>
            <a:off x="768096" y="5724144"/>
            <a:ext cx="5394960" cy="384048"/>
          </a:xfrm>
          <a:prstGeom prst="rect">
            <a:avLst/>
          </a:prstGeom>
          <a:noFill/>
          <a:ln/>
        </p:spPr>
        <p:txBody>
          <a:bodyPr wrap="square" lIns="0" tIns="0" rIns="0" bIns="0" rtlCol="0" anchor="t"/>
          <a:lstStyle/>
          <a:p>
            <a:pPr marL="0" indent="0">
              <a:buNone/>
            </a:pPr>
            <a:r>
              <a:rPr lang="en-US" sz="1150" i="1" dirty="0">
                <a:solidFill>
                  <a:srgbClr val="1A2420"/>
                </a:solidFill>
                <a:latin typeface="Calibri" pitchFamily="34" charset="0"/>
                <a:ea typeface="Calibri" pitchFamily="34" charset="-122"/>
                <a:cs typeface="Calibri" pitchFamily="34" charset="-120"/>
              </a:rPr>
              <a:t>Simple rule: IN VITRO = grow a gamete in a culture tube. IN VIVO = let fertilisation happen, then throw one parent’s chromosomes away.</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LABORATORY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Androgenesis: turning a pollen grain into a plant</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11</a:t>
            </a:r>
            <a:endParaRPr lang="en-US" sz="900" dirty="0"/>
          </a:p>
        </p:txBody>
      </p:sp>
      <p:sp>
        <p:nvSpPr>
          <p:cNvPr id="6" name="Shape 4"/>
          <p:cNvSpPr/>
          <p:nvPr/>
        </p:nvSpPr>
        <p:spPr>
          <a:xfrm>
            <a:off x="566928" y="1353312"/>
            <a:ext cx="11064240" cy="1828800"/>
          </a:xfrm>
          <a:prstGeom prst="roundRect">
            <a:avLst>
              <a:gd name="adj" fmla="val 450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41248" y="1444752"/>
            <a:ext cx="731520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What NORMALLY happens to a microspore</a:t>
            </a:r>
            <a:endParaRPr lang="en-US" sz="1300" dirty="0"/>
          </a:p>
        </p:txBody>
      </p:sp>
      <p:sp>
        <p:nvSpPr>
          <p:cNvPr id="8" name="Shape 6"/>
          <p:cNvSpPr/>
          <p:nvPr/>
        </p:nvSpPr>
        <p:spPr>
          <a:xfrm>
            <a:off x="868680" y="1792224"/>
            <a:ext cx="2395728" cy="914400"/>
          </a:xfrm>
          <a:prstGeom prst="roundRect">
            <a:avLst>
              <a:gd name="adj" fmla="val 8000"/>
            </a:avLst>
          </a:prstGeom>
          <a:solidFill>
            <a:srgbClr val="FFFFFF"/>
          </a:solidFill>
          <a:ln w="11430">
            <a:solidFill>
              <a:srgbClr val="D3DED7"/>
            </a:solidFill>
            <a:prstDash val="solid"/>
          </a:ln>
        </p:spPr>
      </p:sp>
      <p:sp>
        <p:nvSpPr>
          <p:cNvPr id="9" name="Text 7"/>
          <p:cNvSpPr txBox="1"/>
          <p:nvPr/>
        </p:nvSpPr>
        <p:spPr>
          <a:xfrm>
            <a:off x="950976" y="1883664"/>
            <a:ext cx="223113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Young microspore (n)</a:t>
            </a:r>
            <a:endParaRPr lang="en-US" sz="1100" dirty="0"/>
          </a:p>
        </p:txBody>
      </p:sp>
      <p:sp>
        <p:nvSpPr>
          <p:cNvPr id="10" name="Text 8"/>
          <p:cNvSpPr txBox="1"/>
          <p:nvPr/>
        </p:nvSpPr>
        <p:spPr>
          <a:xfrm>
            <a:off x="950976" y="2267712"/>
            <a:ext cx="2231136" cy="36576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the starting cell</a:t>
            </a:r>
            <a:endParaRPr lang="en-US" sz="950" dirty="0"/>
          </a:p>
        </p:txBody>
      </p:sp>
      <p:sp>
        <p:nvSpPr>
          <p:cNvPr id="11" name="Shape 9"/>
          <p:cNvSpPr/>
          <p:nvPr/>
        </p:nvSpPr>
        <p:spPr>
          <a:xfrm>
            <a:off x="3300984" y="2157984"/>
            <a:ext cx="182880" cy="201168"/>
          </a:xfrm>
          <a:prstGeom prst="rightArrow">
            <a:avLst/>
          </a:prstGeom>
          <a:solidFill>
            <a:srgbClr val="E2A93B"/>
          </a:solidFill>
          <a:ln/>
        </p:spPr>
      </p:sp>
      <p:sp>
        <p:nvSpPr>
          <p:cNvPr id="12" name="Shape 10"/>
          <p:cNvSpPr/>
          <p:nvPr/>
        </p:nvSpPr>
        <p:spPr>
          <a:xfrm>
            <a:off x="3520440" y="1792224"/>
            <a:ext cx="2395728" cy="914400"/>
          </a:xfrm>
          <a:prstGeom prst="roundRect">
            <a:avLst>
              <a:gd name="adj" fmla="val 8000"/>
            </a:avLst>
          </a:prstGeom>
          <a:solidFill>
            <a:srgbClr val="FFFFFF"/>
          </a:solidFill>
          <a:ln w="11430">
            <a:solidFill>
              <a:srgbClr val="D3DED7"/>
            </a:solidFill>
            <a:prstDash val="solid"/>
          </a:ln>
        </p:spPr>
      </p:sp>
      <p:sp>
        <p:nvSpPr>
          <p:cNvPr id="13" name="Text 11"/>
          <p:cNvSpPr txBox="1"/>
          <p:nvPr/>
        </p:nvSpPr>
        <p:spPr>
          <a:xfrm>
            <a:off x="3602736" y="1883664"/>
            <a:ext cx="223113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Unequal division</a:t>
            </a:r>
            <a:endParaRPr lang="en-US" sz="1100" dirty="0"/>
          </a:p>
        </p:txBody>
      </p:sp>
      <p:sp>
        <p:nvSpPr>
          <p:cNvPr id="14" name="Text 12"/>
          <p:cNvSpPr txBox="1"/>
          <p:nvPr/>
        </p:nvSpPr>
        <p:spPr>
          <a:xfrm>
            <a:off x="3602736" y="2267712"/>
            <a:ext cx="2231136" cy="36576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two different daughter cells</a:t>
            </a:r>
            <a:endParaRPr lang="en-US" sz="950" dirty="0"/>
          </a:p>
        </p:txBody>
      </p:sp>
      <p:sp>
        <p:nvSpPr>
          <p:cNvPr id="15" name="Shape 13"/>
          <p:cNvSpPr/>
          <p:nvPr/>
        </p:nvSpPr>
        <p:spPr>
          <a:xfrm>
            <a:off x="5952744" y="2157984"/>
            <a:ext cx="182880" cy="201168"/>
          </a:xfrm>
          <a:prstGeom prst="rightArrow">
            <a:avLst/>
          </a:prstGeom>
          <a:solidFill>
            <a:srgbClr val="E2A93B"/>
          </a:solidFill>
          <a:ln/>
        </p:spPr>
      </p:sp>
      <p:sp>
        <p:nvSpPr>
          <p:cNvPr id="16" name="Shape 14"/>
          <p:cNvSpPr/>
          <p:nvPr/>
        </p:nvSpPr>
        <p:spPr>
          <a:xfrm>
            <a:off x="6172200" y="1792224"/>
            <a:ext cx="2395728" cy="914400"/>
          </a:xfrm>
          <a:prstGeom prst="roundRect">
            <a:avLst>
              <a:gd name="adj" fmla="val 8000"/>
            </a:avLst>
          </a:prstGeom>
          <a:solidFill>
            <a:srgbClr val="FFFFFF"/>
          </a:solidFill>
          <a:ln w="11430">
            <a:solidFill>
              <a:srgbClr val="D3DED7"/>
            </a:solidFill>
            <a:prstDash val="solid"/>
          </a:ln>
        </p:spPr>
      </p:sp>
      <p:sp>
        <p:nvSpPr>
          <p:cNvPr id="17" name="Text 15"/>
          <p:cNvSpPr txBox="1"/>
          <p:nvPr/>
        </p:nvSpPr>
        <p:spPr>
          <a:xfrm>
            <a:off x="6254496" y="1883664"/>
            <a:ext cx="223113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Pollen grain</a:t>
            </a:r>
            <a:endParaRPr lang="en-US" sz="1100" dirty="0"/>
          </a:p>
        </p:txBody>
      </p:sp>
      <p:sp>
        <p:nvSpPr>
          <p:cNvPr id="18" name="Text 16"/>
          <p:cNvSpPr txBox="1"/>
          <p:nvPr/>
        </p:nvSpPr>
        <p:spPr>
          <a:xfrm>
            <a:off x="6254496" y="2267712"/>
            <a:ext cx="2231136" cy="36576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its only job is to deliver sperm</a:t>
            </a:r>
            <a:endParaRPr lang="en-US" sz="950" dirty="0"/>
          </a:p>
        </p:txBody>
      </p:sp>
      <p:sp>
        <p:nvSpPr>
          <p:cNvPr id="19" name="Shape 17"/>
          <p:cNvSpPr/>
          <p:nvPr/>
        </p:nvSpPr>
        <p:spPr>
          <a:xfrm>
            <a:off x="8604504" y="2157984"/>
            <a:ext cx="182880" cy="201168"/>
          </a:xfrm>
          <a:prstGeom prst="rightArrow">
            <a:avLst/>
          </a:prstGeom>
          <a:solidFill>
            <a:srgbClr val="E2A93B"/>
          </a:solidFill>
          <a:ln/>
        </p:spPr>
      </p:sp>
      <p:sp>
        <p:nvSpPr>
          <p:cNvPr id="20" name="Shape 18"/>
          <p:cNvSpPr/>
          <p:nvPr/>
        </p:nvSpPr>
        <p:spPr>
          <a:xfrm>
            <a:off x="8823960" y="1792224"/>
            <a:ext cx="2395728" cy="914400"/>
          </a:xfrm>
          <a:prstGeom prst="roundRect">
            <a:avLst>
              <a:gd name="adj" fmla="val 8000"/>
            </a:avLst>
          </a:prstGeom>
          <a:solidFill>
            <a:srgbClr val="FFFFFF"/>
          </a:solidFill>
          <a:ln w="11430">
            <a:solidFill>
              <a:srgbClr val="D3DED7"/>
            </a:solidFill>
            <a:prstDash val="solid"/>
          </a:ln>
        </p:spPr>
      </p:sp>
      <p:sp>
        <p:nvSpPr>
          <p:cNvPr id="21" name="Text 19"/>
          <p:cNvSpPr txBox="1"/>
          <p:nvPr/>
        </p:nvSpPr>
        <p:spPr>
          <a:xfrm>
            <a:off x="8906256" y="1883664"/>
            <a:ext cx="223113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No embryo</a:t>
            </a:r>
            <a:endParaRPr lang="en-US" sz="1100" dirty="0"/>
          </a:p>
        </p:txBody>
      </p:sp>
      <p:sp>
        <p:nvSpPr>
          <p:cNvPr id="22" name="Text 20"/>
          <p:cNvSpPr txBox="1"/>
          <p:nvPr/>
        </p:nvSpPr>
        <p:spPr>
          <a:xfrm>
            <a:off x="8906256" y="2267712"/>
            <a:ext cx="2231136" cy="36576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the story ends here</a:t>
            </a:r>
            <a:endParaRPr lang="en-US" sz="950" dirty="0"/>
          </a:p>
        </p:txBody>
      </p:sp>
      <p:sp>
        <p:nvSpPr>
          <p:cNvPr id="23" name="Shape 21"/>
          <p:cNvSpPr/>
          <p:nvPr/>
        </p:nvSpPr>
        <p:spPr>
          <a:xfrm>
            <a:off x="566928" y="3346704"/>
            <a:ext cx="11064240" cy="2377440"/>
          </a:xfrm>
          <a:prstGeom prst="roundRect">
            <a:avLst>
              <a:gd name="adj" fmla="val 3462"/>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4" name="Text 22"/>
          <p:cNvSpPr txBox="1"/>
          <p:nvPr/>
        </p:nvSpPr>
        <p:spPr>
          <a:xfrm>
            <a:off x="841248" y="3438144"/>
            <a:ext cx="822960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What we FORCE to happen in anther culture</a:t>
            </a:r>
            <a:endParaRPr lang="en-US" sz="1300" dirty="0"/>
          </a:p>
        </p:txBody>
      </p:sp>
      <p:sp>
        <p:nvSpPr>
          <p:cNvPr id="25" name="Shape 23"/>
          <p:cNvSpPr/>
          <p:nvPr/>
        </p:nvSpPr>
        <p:spPr>
          <a:xfrm>
            <a:off x="777240" y="3767328"/>
            <a:ext cx="1920240" cy="1097280"/>
          </a:xfrm>
          <a:prstGeom prst="roundRect">
            <a:avLst>
              <a:gd name="adj" fmla="val 6667"/>
            </a:avLst>
          </a:prstGeom>
          <a:solidFill>
            <a:srgbClr val="FFFFFF"/>
          </a:solidFill>
          <a:ln w="11430">
            <a:solidFill>
              <a:srgbClr val="D3DED7"/>
            </a:solidFill>
            <a:prstDash val="solid"/>
          </a:ln>
        </p:spPr>
      </p:sp>
      <p:sp>
        <p:nvSpPr>
          <p:cNvPr id="26" name="Text 24"/>
          <p:cNvSpPr txBox="1"/>
          <p:nvPr/>
        </p:nvSpPr>
        <p:spPr>
          <a:xfrm>
            <a:off x="859536" y="3858768"/>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Young microspore (n)</a:t>
            </a:r>
            <a:endParaRPr lang="en-US" sz="1100" dirty="0"/>
          </a:p>
        </p:txBody>
      </p:sp>
      <p:sp>
        <p:nvSpPr>
          <p:cNvPr id="27" name="Text 25"/>
          <p:cNvSpPr txBox="1"/>
          <p:nvPr/>
        </p:nvSpPr>
        <p:spPr>
          <a:xfrm>
            <a:off x="859536" y="4242816"/>
            <a:ext cx="1755648" cy="548640"/>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the same starting cell</a:t>
            </a:r>
            <a:endParaRPr lang="en-US" sz="900" dirty="0"/>
          </a:p>
        </p:txBody>
      </p:sp>
      <p:sp>
        <p:nvSpPr>
          <p:cNvPr id="28" name="Shape 26"/>
          <p:cNvSpPr/>
          <p:nvPr/>
        </p:nvSpPr>
        <p:spPr>
          <a:xfrm>
            <a:off x="2724912" y="4224528"/>
            <a:ext cx="164592" cy="201168"/>
          </a:xfrm>
          <a:prstGeom prst="rightArrow">
            <a:avLst/>
          </a:prstGeom>
          <a:solidFill>
            <a:srgbClr val="E2A93B"/>
          </a:solidFill>
          <a:ln/>
        </p:spPr>
      </p:sp>
      <p:sp>
        <p:nvSpPr>
          <p:cNvPr id="29" name="Shape 27"/>
          <p:cNvSpPr/>
          <p:nvPr/>
        </p:nvSpPr>
        <p:spPr>
          <a:xfrm>
            <a:off x="2953512" y="3767328"/>
            <a:ext cx="1920240" cy="1097280"/>
          </a:xfrm>
          <a:prstGeom prst="roundRect">
            <a:avLst>
              <a:gd name="adj" fmla="val 6667"/>
            </a:avLst>
          </a:prstGeom>
          <a:solidFill>
            <a:srgbClr val="E2A93B"/>
          </a:solidFill>
          <a:ln w="11430">
            <a:solidFill>
              <a:srgbClr val="B67F1B"/>
            </a:solidFill>
            <a:prstDash val="solid"/>
          </a:ln>
        </p:spPr>
      </p:sp>
      <p:sp>
        <p:nvSpPr>
          <p:cNvPr id="30" name="Text 28"/>
          <p:cNvSpPr txBox="1"/>
          <p:nvPr/>
        </p:nvSpPr>
        <p:spPr>
          <a:xfrm>
            <a:off x="3035808" y="3858768"/>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GIVE IT A SHOCK</a:t>
            </a:r>
            <a:endParaRPr lang="en-US" sz="1100" dirty="0"/>
          </a:p>
        </p:txBody>
      </p:sp>
      <p:sp>
        <p:nvSpPr>
          <p:cNvPr id="31" name="Text 29"/>
          <p:cNvSpPr txBox="1"/>
          <p:nvPr/>
        </p:nvSpPr>
        <p:spPr>
          <a:xfrm>
            <a:off x="3035808" y="4242816"/>
            <a:ext cx="1755648" cy="548640"/>
          </a:xfrm>
          <a:prstGeom prst="rect">
            <a:avLst/>
          </a:prstGeom>
          <a:noFill/>
          <a:ln/>
        </p:spPr>
        <p:txBody>
          <a:bodyPr wrap="square" lIns="0" tIns="0" rIns="0" bIns="0" rtlCol="0" anchor="t"/>
          <a:lstStyle/>
          <a:p>
            <a:pPr marL="0" indent="0" algn="ctr">
              <a:buNone/>
            </a:pPr>
            <a:r>
              <a:rPr lang="en-US" sz="900" dirty="0">
                <a:solidFill>
                  <a:srgbClr val="5A4410"/>
                </a:solidFill>
                <a:latin typeface="Calibri" pitchFamily="34" charset="0"/>
                <a:ea typeface="Calibri" pitchFamily="34" charset="-122"/>
                <a:cs typeface="Calibri" pitchFamily="34" charset="-120"/>
              </a:rPr>
              <a:t>cold 4–8 °C, or heat 33 °C,</a:t>
            </a:r>
            <a:endParaRPr lang="en-US" sz="900" dirty="0"/>
          </a:p>
          <a:p>
            <a:pPr marL="0" indent="0" algn="ctr">
              <a:buNone/>
            </a:pPr>
            <a:r>
              <a:rPr lang="en-US" sz="900" dirty="0">
                <a:solidFill>
                  <a:srgbClr val="5A4410"/>
                </a:solidFill>
                <a:latin typeface="Calibri" pitchFamily="34" charset="0"/>
                <a:ea typeface="Calibri" pitchFamily="34" charset="-122"/>
                <a:cs typeface="Calibri" pitchFamily="34" charset="-120"/>
              </a:rPr>
              <a:t>or sugar starvation</a:t>
            </a:r>
            <a:endParaRPr lang="en-US" sz="900" dirty="0"/>
          </a:p>
        </p:txBody>
      </p:sp>
      <p:sp>
        <p:nvSpPr>
          <p:cNvPr id="32" name="Shape 30"/>
          <p:cNvSpPr/>
          <p:nvPr/>
        </p:nvSpPr>
        <p:spPr>
          <a:xfrm>
            <a:off x="4901184" y="4224528"/>
            <a:ext cx="164592" cy="201168"/>
          </a:xfrm>
          <a:prstGeom prst="rightArrow">
            <a:avLst/>
          </a:prstGeom>
          <a:solidFill>
            <a:srgbClr val="E2A93B"/>
          </a:solidFill>
          <a:ln/>
        </p:spPr>
      </p:sp>
      <p:sp>
        <p:nvSpPr>
          <p:cNvPr id="33" name="Shape 31"/>
          <p:cNvSpPr/>
          <p:nvPr/>
        </p:nvSpPr>
        <p:spPr>
          <a:xfrm>
            <a:off x="5129784" y="3767328"/>
            <a:ext cx="1920240" cy="1097280"/>
          </a:xfrm>
          <a:prstGeom prst="roundRect">
            <a:avLst>
              <a:gd name="adj" fmla="val 6667"/>
            </a:avLst>
          </a:prstGeom>
          <a:solidFill>
            <a:srgbClr val="FFFFFF"/>
          </a:solidFill>
          <a:ln w="11430">
            <a:solidFill>
              <a:srgbClr val="D3DED7"/>
            </a:solidFill>
            <a:prstDash val="solid"/>
          </a:ln>
        </p:spPr>
      </p:sp>
      <p:sp>
        <p:nvSpPr>
          <p:cNvPr id="34" name="Text 32"/>
          <p:cNvSpPr txBox="1"/>
          <p:nvPr/>
        </p:nvSpPr>
        <p:spPr>
          <a:xfrm>
            <a:off x="5212080" y="3858768"/>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Equal division</a:t>
            </a:r>
            <a:endParaRPr lang="en-US" sz="1100" dirty="0"/>
          </a:p>
        </p:txBody>
      </p:sp>
      <p:sp>
        <p:nvSpPr>
          <p:cNvPr id="35" name="Text 33"/>
          <p:cNvSpPr txBox="1"/>
          <p:nvPr/>
        </p:nvSpPr>
        <p:spPr>
          <a:xfrm>
            <a:off x="5212080" y="4242816"/>
            <a:ext cx="1755648" cy="548640"/>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the pollen programme is</a:t>
            </a:r>
            <a:endParaRPr lang="en-US" sz="900" dirty="0"/>
          </a:p>
          <a:p>
            <a:pPr marL="0" indent="0" algn="ctr">
              <a:buNone/>
            </a:pPr>
            <a:r>
              <a:rPr lang="en-US" sz="900" dirty="0">
                <a:solidFill>
                  <a:srgbClr val="63736C"/>
                </a:solidFill>
                <a:latin typeface="Calibri" pitchFamily="34" charset="0"/>
                <a:ea typeface="Calibri" pitchFamily="34" charset="-122"/>
                <a:cs typeface="Calibri" pitchFamily="34" charset="-120"/>
              </a:rPr>
              <a:t>switched off</a:t>
            </a:r>
            <a:endParaRPr lang="en-US" sz="900" dirty="0"/>
          </a:p>
        </p:txBody>
      </p:sp>
      <p:sp>
        <p:nvSpPr>
          <p:cNvPr id="36" name="Shape 34"/>
          <p:cNvSpPr/>
          <p:nvPr/>
        </p:nvSpPr>
        <p:spPr>
          <a:xfrm>
            <a:off x="7077456" y="4224528"/>
            <a:ext cx="164592" cy="201168"/>
          </a:xfrm>
          <a:prstGeom prst="rightArrow">
            <a:avLst/>
          </a:prstGeom>
          <a:solidFill>
            <a:srgbClr val="E2A93B"/>
          </a:solidFill>
          <a:ln/>
        </p:spPr>
      </p:sp>
      <p:sp>
        <p:nvSpPr>
          <p:cNvPr id="37" name="Shape 35"/>
          <p:cNvSpPr/>
          <p:nvPr/>
        </p:nvSpPr>
        <p:spPr>
          <a:xfrm>
            <a:off x="7306056" y="3767328"/>
            <a:ext cx="1920240" cy="1097280"/>
          </a:xfrm>
          <a:prstGeom prst="roundRect">
            <a:avLst>
              <a:gd name="adj" fmla="val 6667"/>
            </a:avLst>
          </a:prstGeom>
          <a:solidFill>
            <a:srgbClr val="FFFFFF"/>
          </a:solidFill>
          <a:ln w="11430">
            <a:solidFill>
              <a:srgbClr val="D3DED7"/>
            </a:solidFill>
            <a:prstDash val="solid"/>
          </a:ln>
        </p:spPr>
      </p:sp>
      <p:sp>
        <p:nvSpPr>
          <p:cNvPr id="38" name="Text 36"/>
          <p:cNvSpPr txBox="1"/>
          <p:nvPr/>
        </p:nvSpPr>
        <p:spPr>
          <a:xfrm>
            <a:off x="7388352" y="3858768"/>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Embryo-like body</a:t>
            </a:r>
            <a:endParaRPr lang="en-US" sz="1100" dirty="0"/>
          </a:p>
        </p:txBody>
      </p:sp>
      <p:sp>
        <p:nvSpPr>
          <p:cNvPr id="39" name="Text 37"/>
          <p:cNvSpPr txBox="1"/>
          <p:nvPr/>
        </p:nvSpPr>
        <p:spPr>
          <a:xfrm>
            <a:off x="7388352" y="4242816"/>
            <a:ext cx="1755648" cy="548640"/>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the cell now divides like</a:t>
            </a:r>
            <a:endParaRPr lang="en-US" sz="900" dirty="0"/>
          </a:p>
          <a:p>
            <a:pPr marL="0" indent="0" algn="ctr">
              <a:buNone/>
            </a:pPr>
            <a:r>
              <a:rPr lang="en-US" sz="900" dirty="0">
                <a:solidFill>
                  <a:srgbClr val="63736C"/>
                </a:solidFill>
                <a:latin typeface="Calibri" pitchFamily="34" charset="0"/>
                <a:ea typeface="Calibri" pitchFamily="34" charset="-122"/>
                <a:cs typeface="Calibri" pitchFamily="34" charset="-120"/>
              </a:rPr>
              <a:t>an embryo</a:t>
            </a:r>
            <a:endParaRPr lang="en-US" sz="900" dirty="0"/>
          </a:p>
        </p:txBody>
      </p:sp>
      <p:sp>
        <p:nvSpPr>
          <p:cNvPr id="40" name="Shape 38"/>
          <p:cNvSpPr/>
          <p:nvPr/>
        </p:nvSpPr>
        <p:spPr>
          <a:xfrm>
            <a:off x="9253728" y="4224528"/>
            <a:ext cx="164592" cy="201168"/>
          </a:xfrm>
          <a:prstGeom prst="rightArrow">
            <a:avLst/>
          </a:prstGeom>
          <a:solidFill>
            <a:srgbClr val="E2A93B"/>
          </a:solidFill>
          <a:ln/>
        </p:spPr>
      </p:sp>
      <p:sp>
        <p:nvSpPr>
          <p:cNvPr id="41" name="Shape 39"/>
          <p:cNvSpPr/>
          <p:nvPr/>
        </p:nvSpPr>
        <p:spPr>
          <a:xfrm>
            <a:off x="9482328" y="3767328"/>
            <a:ext cx="1920240" cy="1097280"/>
          </a:xfrm>
          <a:prstGeom prst="roundRect">
            <a:avLst>
              <a:gd name="adj" fmla="val 6667"/>
            </a:avLst>
          </a:prstGeom>
          <a:solidFill>
            <a:srgbClr val="FFFFFF"/>
          </a:solidFill>
          <a:ln w="11430">
            <a:solidFill>
              <a:srgbClr val="D3DED7"/>
            </a:solidFill>
            <a:prstDash val="solid"/>
          </a:ln>
        </p:spPr>
      </p:sp>
      <p:sp>
        <p:nvSpPr>
          <p:cNvPr id="42" name="Text 40"/>
          <p:cNvSpPr txBox="1"/>
          <p:nvPr/>
        </p:nvSpPr>
        <p:spPr>
          <a:xfrm>
            <a:off x="9564624" y="3858768"/>
            <a:ext cx="175564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Haploid plantlet (n)</a:t>
            </a:r>
            <a:endParaRPr lang="en-US" sz="1100" dirty="0"/>
          </a:p>
        </p:txBody>
      </p:sp>
      <p:sp>
        <p:nvSpPr>
          <p:cNvPr id="43" name="Text 41"/>
          <p:cNvSpPr txBox="1"/>
          <p:nvPr/>
        </p:nvSpPr>
        <p:spPr>
          <a:xfrm>
            <a:off x="9564624" y="4242816"/>
            <a:ext cx="1755648" cy="548640"/>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transferred to</a:t>
            </a:r>
            <a:endParaRPr lang="en-US" sz="900" dirty="0"/>
          </a:p>
          <a:p>
            <a:pPr marL="0" indent="0" algn="ctr">
              <a:buNone/>
            </a:pPr>
            <a:r>
              <a:rPr lang="en-US" sz="900" dirty="0">
                <a:solidFill>
                  <a:srgbClr val="63736C"/>
                </a:solidFill>
                <a:latin typeface="Calibri" pitchFamily="34" charset="0"/>
                <a:ea typeface="Calibri" pitchFamily="34" charset="-122"/>
                <a:cs typeface="Calibri" pitchFamily="34" charset="-120"/>
              </a:rPr>
              <a:t>regeneration medium</a:t>
            </a:r>
            <a:endParaRPr lang="en-US" sz="900" dirty="0"/>
          </a:p>
        </p:txBody>
      </p:sp>
      <p:sp>
        <p:nvSpPr>
          <p:cNvPr id="44" name="Text 42"/>
          <p:cNvSpPr txBox="1"/>
          <p:nvPr/>
        </p:nvSpPr>
        <p:spPr>
          <a:xfrm>
            <a:off x="841248" y="5010912"/>
            <a:ext cx="10515600" cy="603504"/>
          </a:xfrm>
          <a:prstGeom prst="rect">
            <a:avLst/>
          </a:prstGeom>
          <a:noFill/>
          <a:ln/>
        </p:spPr>
        <p:txBody>
          <a:bodyPr wrap="square" lIns="0" tIns="0" rIns="0" bIns="0" rtlCol="0" anchor="t"/>
          <a:lstStyle/>
          <a:p>
            <a:pPr marL="0" indent="0">
              <a:buNone/>
            </a:pPr>
            <a:r>
              <a:rPr lang="en-US" sz="1200" b="1" dirty="0">
                <a:solidFill>
                  <a:srgbClr val="B67F1B"/>
                </a:solidFill>
                <a:latin typeface="Calibri" pitchFamily="34" charset="0"/>
                <a:ea typeface="Calibri" pitchFamily="34" charset="-122"/>
                <a:cs typeface="Calibri" pitchFamily="34" charset="-120"/>
              </a:rPr>
              <a:t>In simple words:  </a:t>
            </a:r>
            <a:r>
              <a:rPr lang="en-US" sz="1200" dirty="0">
                <a:solidFill>
                  <a:srgbClr val="1A2420"/>
                </a:solidFill>
                <a:latin typeface="Calibri" pitchFamily="34" charset="0"/>
                <a:ea typeface="Calibri" pitchFamily="34" charset="-122"/>
                <a:cs typeface="Calibri" pitchFamily="34" charset="-120"/>
              </a:rPr>
              <a:t>the microspore is already on its way to becoming pollen. A carefully timed shock stops it before the point of no return, and the cell then does the only other thing it knows how to do — divide and build an embryo. Give the shock too late and you just get pollen.</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LABORATORY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Anther culture: the six steps</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12</a:t>
            </a:r>
            <a:endParaRPr lang="en-US" sz="900" dirty="0"/>
          </a:p>
        </p:txBody>
      </p:sp>
      <p:sp>
        <p:nvSpPr>
          <p:cNvPr id="6" name="Shape 4"/>
          <p:cNvSpPr/>
          <p:nvPr/>
        </p:nvSpPr>
        <p:spPr>
          <a:xfrm>
            <a:off x="566928" y="1417320"/>
            <a:ext cx="3401568" cy="1874520"/>
          </a:xfrm>
          <a:prstGeom prst="roundRect">
            <a:avLst>
              <a:gd name="adj" fmla="val 439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Shape 5"/>
          <p:cNvSpPr/>
          <p:nvPr/>
        </p:nvSpPr>
        <p:spPr>
          <a:xfrm>
            <a:off x="786384" y="1618488"/>
            <a:ext cx="438912" cy="438912"/>
          </a:xfrm>
          <a:prstGeom prst="ellipse">
            <a:avLst/>
          </a:prstGeom>
          <a:solidFill>
            <a:srgbClr val="1F5540"/>
          </a:solidFill>
          <a:ln/>
        </p:spPr>
      </p:sp>
      <p:sp>
        <p:nvSpPr>
          <p:cNvPr id="8" name="Text 6"/>
          <p:cNvSpPr txBox="1"/>
          <p:nvPr/>
        </p:nvSpPr>
        <p:spPr>
          <a:xfrm>
            <a:off x="786384" y="1618488"/>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9" name="Text 7"/>
          <p:cNvSpPr txBox="1"/>
          <p:nvPr/>
        </p:nvSpPr>
        <p:spPr>
          <a:xfrm>
            <a:off x="1335024" y="1636776"/>
            <a:ext cx="2468880" cy="402336"/>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Grow healthy donor plants</a:t>
            </a:r>
            <a:endParaRPr lang="en-US" sz="1250" dirty="0"/>
          </a:p>
        </p:txBody>
      </p:sp>
      <p:sp>
        <p:nvSpPr>
          <p:cNvPr id="10" name="Text 8"/>
          <p:cNvSpPr txBox="1"/>
          <p:nvPr/>
        </p:nvSpPr>
        <p:spPr>
          <a:xfrm>
            <a:off x="786384" y="2203704"/>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Strong, disease-free plants under controlled temperature and light. Weak donors give poor results.</a:t>
            </a:r>
            <a:endParaRPr lang="en-US" sz="1150" dirty="0"/>
          </a:p>
        </p:txBody>
      </p:sp>
      <p:sp>
        <p:nvSpPr>
          <p:cNvPr id="11" name="Shape 9"/>
          <p:cNvSpPr/>
          <p:nvPr/>
        </p:nvSpPr>
        <p:spPr>
          <a:xfrm>
            <a:off x="4023360" y="2221992"/>
            <a:ext cx="274320" cy="274320"/>
          </a:xfrm>
          <a:prstGeom prst="rightArrow">
            <a:avLst/>
          </a:prstGeom>
          <a:solidFill>
            <a:srgbClr val="E2A93B"/>
          </a:solidFill>
          <a:ln/>
        </p:spPr>
      </p:sp>
      <p:sp>
        <p:nvSpPr>
          <p:cNvPr id="12" name="Shape 10"/>
          <p:cNvSpPr/>
          <p:nvPr/>
        </p:nvSpPr>
        <p:spPr>
          <a:xfrm>
            <a:off x="4407408" y="1417320"/>
            <a:ext cx="3401568" cy="1874520"/>
          </a:xfrm>
          <a:prstGeom prst="roundRect">
            <a:avLst>
              <a:gd name="adj" fmla="val 439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3" name="Shape 11"/>
          <p:cNvSpPr/>
          <p:nvPr/>
        </p:nvSpPr>
        <p:spPr>
          <a:xfrm>
            <a:off x="4626864" y="1618488"/>
            <a:ext cx="438912" cy="438912"/>
          </a:xfrm>
          <a:prstGeom prst="ellipse">
            <a:avLst/>
          </a:prstGeom>
          <a:solidFill>
            <a:srgbClr val="1F5540"/>
          </a:solidFill>
          <a:ln/>
        </p:spPr>
      </p:sp>
      <p:sp>
        <p:nvSpPr>
          <p:cNvPr id="14" name="Text 12"/>
          <p:cNvSpPr txBox="1"/>
          <p:nvPr/>
        </p:nvSpPr>
        <p:spPr>
          <a:xfrm>
            <a:off x="4626864" y="1618488"/>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3"/>
          <p:cNvSpPr txBox="1"/>
          <p:nvPr/>
        </p:nvSpPr>
        <p:spPr>
          <a:xfrm>
            <a:off x="5175504" y="1636776"/>
            <a:ext cx="2468880" cy="402336"/>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Pick buds at the right stage</a:t>
            </a:r>
            <a:endParaRPr lang="en-US" sz="1250" dirty="0"/>
          </a:p>
        </p:txBody>
      </p:sp>
      <p:sp>
        <p:nvSpPr>
          <p:cNvPr id="16" name="Text 14"/>
          <p:cNvSpPr txBox="1"/>
          <p:nvPr/>
        </p:nvSpPr>
        <p:spPr>
          <a:xfrm>
            <a:off x="4626864" y="2203704"/>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The microspore must be at the uninucleate stage. Match bud or spike length to what you see under the microscope.</a:t>
            </a:r>
            <a:endParaRPr lang="en-US" sz="1150" dirty="0"/>
          </a:p>
        </p:txBody>
      </p:sp>
      <p:sp>
        <p:nvSpPr>
          <p:cNvPr id="17" name="Shape 15"/>
          <p:cNvSpPr/>
          <p:nvPr/>
        </p:nvSpPr>
        <p:spPr>
          <a:xfrm>
            <a:off x="7863840" y="2221992"/>
            <a:ext cx="274320" cy="274320"/>
          </a:xfrm>
          <a:prstGeom prst="rightArrow">
            <a:avLst/>
          </a:prstGeom>
          <a:solidFill>
            <a:srgbClr val="E2A93B"/>
          </a:solidFill>
          <a:ln/>
        </p:spPr>
      </p:sp>
      <p:sp>
        <p:nvSpPr>
          <p:cNvPr id="18" name="Shape 16"/>
          <p:cNvSpPr/>
          <p:nvPr/>
        </p:nvSpPr>
        <p:spPr>
          <a:xfrm>
            <a:off x="8247888" y="1417320"/>
            <a:ext cx="3401568" cy="1874520"/>
          </a:xfrm>
          <a:prstGeom prst="roundRect">
            <a:avLst>
              <a:gd name="adj" fmla="val 439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9" name="Shape 17"/>
          <p:cNvSpPr/>
          <p:nvPr/>
        </p:nvSpPr>
        <p:spPr>
          <a:xfrm>
            <a:off x="8467344" y="1618488"/>
            <a:ext cx="438912" cy="438912"/>
          </a:xfrm>
          <a:prstGeom prst="ellipse">
            <a:avLst/>
          </a:prstGeom>
          <a:solidFill>
            <a:srgbClr val="1F5540"/>
          </a:solidFill>
          <a:ln/>
        </p:spPr>
      </p:sp>
      <p:sp>
        <p:nvSpPr>
          <p:cNvPr id="20" name="Text 18"/>
          <p:cNvSpPr txBox="1"/>
          <p:nvPr/>
        </p:nvSpPr>
        <p:spPr>
          <a:xfrm>
            <a:off x="8467344" y="1618488"/>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1" name="Text 19"/>
          <p:cNvSpPr txBox="1"/>
          <p:nvPr/>
        </p:nvSpPr>
        <p:spPr>
          <a:xfrm>
            <a:off x="9015984" y="1636776"/>
            <a:ext cx="2468880" cy="402336"/>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Give the shock</a:t>
            </a:r>
            <a:endParaRPr lang="en-US" sz="1250" dirty="0"/>
          </a:p>
        </p:txBody>
      </p:sp>
      <p:sp>
        <p:nvSpPr>
          <p:cNvPr id="22" name="Text 20"/>
          <p:cNvSpPr txBox="1"/>
          <p:nvPr/>
        </p:nvSpPr>
        <p:spPr>
          <a:xfrm>
            <a:off x="8467344" y="2203704"/>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Cold at 4–8 °C for about 3–4 weeks, or heat at 33 °C, or starve the cells with mannitol.</a:t>
            </a:r>
            <a:endParaRPr lang="en-US" sz="1150" dirty="0"/>
          </a:p>
        </p:txBody>
      </p:sp>
      <p:sp>
        <p:nvSpPr>
          <p:cNvPr id="23" name="Shape 21"/>
          <p:cNvSpPr/>
          <p:nvPr/>
        </p:nvSpPr>
        <p:spPr>
          <a:xfrm>
            <a:off x="566928" y="3630168"/>
            <a:ext cx="3401568" cy="1874520"/>
          </a:xfrm>
          <a:prstGeom prst="roundRect">
            <a:avLst>
              <a:gd name="adj" fmla="val 439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4" name="Shape 22"/>
          <p:cNvSpPr/>
          <p:nvPr/>
        </p:nvSpPr>
        <p:spPr>
          <a:xfrm>
            <a:off x="786384" y="3831336"/>
            <a:ext cx="438912" cy="438912"/>
          </a:xfrm>
          <a:prstGeom prst="ellipse">
            <a:avLst/>
          </a:prstGeom>
          <a:solidFill>
            <a:srgbClr val="B67F1B"/>
          </a:solidFill>
          <a:ln/>
        </p:spPr>
      </p:sp>
      <p:sp>
        <p:nvSpPr>
          <p:cNvPr id="25" name="Text 23"/>
          <p:cNvSpPr txBox="1"/>
          <p:nvPr/>
        </p:nvSpPr>
        <p:spPr>
          <a:xfrm>
            <a:off x="786384" y="3831336"/>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6" name="Text 24"/>
          <p:cNvSpPr txBox="1"/>
          <p:nvPr/>
        </p:nvSpPr>
        <p:spPr>
          <a:xfrm>
            <a:off x="1335024" y="3849624"/>
            <a:ext cx="2468880" cy="402336"/>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Take out the anthers</a:t>
            </a:r>
            <a:endParaRPr lang="en-US" sz="1250" dirty="0"/>
          </a:p>
        </p:txBody>
      </p:sp>
      <p:sp>
        <p:nvSpPr>
          <p:cNvPr id="27" name="Text 25"/>
          <p:cNvSpPr txBox="1"/>
          <p:nvPr/>
        </p:nvSpPr>
        <p:spPr>
          <a:xfrm>
            <a:off x="786384" y="4416552"/>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Sterilise the buds, remove the anthers with sterile forceps, and place them on the culture medium.</a:t>
            </a:r>
            <a:endParaRPr lang="en-US" sz="1150" dirty="0"/>
          </a:p>
        </p:txBody>
      </p:sp>
      <p:sp>
        <p:nvSpPr>
          <p:cNvPr id="28" name="Shape 26"/>
          <p:cNvSpPr/>
          <p:nvPr/>
        </p:nvSpPr>
        <p:spPr>
          <a:xfrm>
            <a:off x="4023360" y="4434840"/>
            <a:ext cx="274320" cy="274320"/>
          </a:xfrm>
          <a:prstGeom prst="rightArrow">
            <a:avLst/>
          </a:prstGeom>
          <a:solidFill>
            <a:srgbClr val="E2A93B"/>
          </a:solidFill>
          <a:ln/>
        </p:spPr>
      </p:sp>
      <p:sp>
        <p:nvSpPr>
          <p:cNvPr id="29" name="Shape 27"/>
          <p:cNvSpPr/>
          <p:nvPr/>
        </p:nvSpPr>
        <p:spPr>
          <a:xfrm>
            <a:off x="4407408" y="3630168"/>
            <a:ext cx="3401568" cy="1874520"/>
          </a:xfrm>
          <a:prstGeom prst="roundRect">
            <a:avLst>
              <a:gd name="adj" fmla="val 439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0" name="Shape 28"/>
          <p:cNvSpPr/>
          <p:nvPr/>
        </p:nvSpPr>
        <p:spPr>
          <a:xfrm>
            <a:off x="4626864" y="3831336"/>
            <a:ext cx="438912" cy="438912"/>
          </a:xfrm>
          <a:prstGeom prst="ellipse">
            <a:avLst/>
          </a:prstGeom>
          <a:solidFill>
            <a:srgbClr val="B67F1B"/>
          </a:solidFill>
          <a:ln/>
        </p:spPr>
      </p:sp>
      <p:sp>
        <p:nvSpPr>
          <p:cNvPr id="31" name="Text 29"/>
          <p:cNvSpPr txBox="1"/>
          <p:nvPr/>
        </p:nvSpPr>
        <p:spPr>
          <a:xfrm>
            <a:off x="4626864" y="3831336"/>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32" name="Text 30"/>
          <p:cNvSpPr txBox="1"/>
          <p:nvPr/>
        </p:nvSpPr>
        <p:spPr>
          <a:xfrm>
            <a:off x="5175504" y="3849624"/>
            <a:ext cx="2468880" cy="402336"/>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Grow and regenerate</a:t>
            </a:r>
            <a:endParaRPr lang="en-US" sz="1250" dirty="0"/>
          </a:p>
        </p:txBody>
      </p:sp>
      <p:sp>
        <p:nvSpPr>
          <p:cNvPr id="33" name="Text 31"/>
          <p:cNvSpPr txBox="1"/>
          <p:nvPr/>
        </p:nvSpPr>
        <p:spPr>
          <a:xfrm>
            <a:off x="4626864" y="4416552"/>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Embryo-like bodies appear in 3–6 weeks. Move them to a medium that makes them form shoots and roots.</a:t>
            </a:r>
            <a:endParaRPr lang="en-US" sz="1150" dirty="0"/>
          </a:p>
        </p:txBody>
      </p:sp>
      <p:sp>
        <p:nvSpPr>
          <p:cNvPr id="34" name="Shape 32"/>
          <p:cNvSpPr/>
          <p:nvPr/>
        </p:nvSpPr>
        <p:spPr>
          <a:xfrm>
            <a:off x="7863840" y="4434840"/>
            <a:ext cx="274320" cy="274320"/>
          </a:xfrm>
          <a:prstGeom prst="rightArrow">
            <a:avLst/>
          </a:prstGeom>
          <a:solidFill>
            <a:srgbClr val="E2A93B"/>
          </a:solidFill>
          <a:ln/>
        </p:spPr>
      </p:sp>
      <p:sp>
        <p:nvSpPr>
          <p:cNvPr id="35" name="Shape 33"/>
          <p:cNvSpPr/>
          <p:nvPr/>
        </p:nvSpPr>
        <p:spPr>
          <a:xfrm>
            <a:off x="8247888" y="3630168"/>
            <a:ext cx="3401568" cy="1874520"/>
          </a:xfrm>
          <a:prstGeom prst="roundRect">
            <a:avLst>
              <a:gd name="adj" fmla="val 439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6" name="Shape 34"/>
          <p:cNvSpPr/>
          <p:nvPr/>
        </p:nvSpPr>
        <p:spPr>
          <a:xfrm>
            <a:off x="8467344" y="3831336"/>
            <a:ext cx="438912" cy="438912"/>
          </a:xfrm>
          <a:prstGeom prst="ellipse">
            <a:avLst/>
          </a:prstGeom>
          <a:solidFill>
            <a:srgbClr val="B67F1B"/>
          </a:solidFill>
          <a:ln/>
        </p:spPr>
      </p:sp>
      <p:sp>
        <p:nvSpPr>
          <p:cNvPr id="37" name="Text 35"/>
          <p:cNvSpPr txBox="1"/>
          <p:nvPr/>
        </p:nvSpPr>
        <p:spPr>
          <a:xfrm>
            <a:off x="8467344" y="3831336"/>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38" name="Text 36"/>
          <p:cNvSpPr txBox="1"/>
          <p:nvPr/>
        </p:nvSpPr>
        <p:spPr>
          <a:xfrm>
            <a:off x="9015984" y="3849624"/>
            <a:ext cx="2468880" cy="402336"/>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Check and double</a:t>
            </a:r>
            <a:endParaRPr lang="en-US" sz="1250" dirty="0"/>
          </a:p>
        </p:txBody>
      </p:sp>
      <p:sp>
        <p:nvSpPr>
          <p:cNvPr id="39" name="Text 37"/>
          <p:cNvSpPr txBox="1"/>
          <p:nvPr/>
        </p:nvSpPr>
        <p:spPr>
          <a:xfrm>
            <a:off x="8467344" y="4416552"/>
            <a:ext cx="2962656" cy="969264"/>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Confirm the plant really is haploid, throw out the 2n escapes, then double the chromosomes.</a:t>
            </a:r>
            <a:endParaRPr lang="en-US" sz="1150" dirty="0"/>
          </a:p>
        </p:txBody>
      </p:sp>
      <p:sp>
        <p:nvSpPr>
          <p:cNvPr id="40" name="Shape 38"/>
          <p:cNvSpPr/>
          <p:nvPr/>
        </p:nvSpPr>
        <p:spPr>
          <a:xfrm>
            <a:off x="10149840" y="3291840"/>
            <a:ext cx="0" cy="256032"/>
          </a:xfrm>
          <a:prstGeom prst="line">
            <a:avLst/>
          </a:prstGeom>
          <a:noFill/>
          <a:ln w="25400">
            <a:solidFill>
              <a:srgbClr val="E2A93B"/>
            </a:solidFill>
            <a:prstDash val="solid"/>
          </a:ln>
        </p:spPr>
      </p:sp>
      <p:sp>
        <p:nvSpPr>
          <p:cNvPr id="41" name="Shape 39"/>
          <p:cNvSpPr/>
          <p:nvPr/>
        </p:nvSpPr>
        <p:spPr>
          <a:xfrm>
            <a:off x="2267712" y="3547872"/>
            <a:ext cx="7882128" cy="0"/>
          </a:xfrm>
          <a:prstGeom prst="line">
            <a:avLst/>
          </a:prstGeom>
          <a:noFill/>
          <a:ln w="25400">
            <a:solidFill>
              <a:srgbClr val="E2A93B"/>
            </a:solidFill>
            <a:prstDash val="solid"/>
          </a:ln>
        </p:spPr>
      </p:sp>
      <p:sp>
        <p:nvSpPr>
          <p:cNvPr id="42" name="Shape 40"/>
          <p:cNvSpPr/>
          <p:nvPr/>
        </p:nvSpPr>
        <p:spPr>
          <a:xfrm>
            <a:off x="2148840" y="3547872"/>
            <a:ext cx="237744" cy="219456"/>
          </a:xfrm>
          <a:prstGeom prst="downArrow">
            <a:avLst/>
          </a:prstGeom>
          <a:solidFill>
            <a:srgbClr val="E2A93B"/>
          </a:solidFill>
          <a:ln/>
        </p:spPr>
      </p:sp>
      <p:sp>
        <p:nvSpPr>
          <p:cNvPr id="43" name="Text 41"/>
          <p:cNvSpPr txBox="1"/>
          <p:nvPr/>
        </p:nvSpPr>
        <p:spPr>
          <a:xfrm>
            <a:off x="566928" y="5669280"/>
            <a:ext cx="11064240" cy="292608"/>
          </a:xfrm>
          <a:prstGeom prst="rect">
            <a:avLst/>
          </a:prstGeom>
          <a:noFill/>
          <a:ln/>
        </p:spPr>
        <p:txBody>
          <a:bodyPr wrap="square" lIns="0" tIns="0" rIns="0" bIns="0" rtlCol="0" anchor="ctr"/>
          <a:lstStyle/>
          <a:p>
            <a:pPr marL="0" indent="0">
              <a:buNone/>
            </a:pPr>
            <a:r>
              <a:rPr lang="en-US" sz="1200" i="1" dirty="0">
                <a:solidFill>
                  <a:srgbClr val="63736C"/>
                </a:solidFill>
                <a:latin typeface="Calibri" pitchFamily="34" charset="0"/>
                <a:ea typeface="Calibri" pitchFamily="34" charset="-122"/>
                <a:cs typeface="Calibri" pitchFamily="34" charset="-120"/>
              </a:rPr>
              <a:t>Steps 1–3 decide whether anything grows at all. Steps 4–6 decide how much of it you keep.</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LABORATORY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Two ways of doing androgenesis</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13</a:t>
            </a:r>
            <a:endParaRPr lang="en-US" sz="900" dirty="0"/>
          </a:p>
        </p:txBody>
      </p:sp>
      <p:sp>
        <p:nvSpPr>
          <p:cNvPr id="6" name="Shape 4"/>
          <p:cNvSpPr/>
          <p:nvPr/>
        </p:nvSpPr>
        <p:spPr>
          <a:xfrm>
            <a:off x="566928" y="1353312"/>
            <a:ext cx="5413248" cy="1417320"/>
          </a:xfrm>
          <a:prstGeom prst="roundRect">
            <a:avLst>
              <a:gd name="adj" fmla="val 580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22960" y="1463040"/>
            <a:ext cx="4937760" cy="274320"/>
          </a:xfrm>
          <a:prstGeom prst="rect">
            <a:avLst/>
          </a:prstGeom>
          <a:noFill/>
          <a:ln/>
        </p:spPr>
        <p:txBody>
          <a:bodyPr wrap="square" lIns="0" tIns="0" rIns="0" bIns="0" rtlCol="0" anchor="ctr"/>
          <a:lstStyle/>
          <a:p>
            <a:pPr marL="0" indent="0">
              <a:buNone/>
            </a:pPr>
            <a:r>
              <a:rPr lang="en-US" sz="1400" b="1" dirty="0">
                <a:solidFill>
                  <a:srgbClr val="1F5540"/>
                </a:solidFill>
                <a:latin typeface="Calibri" pitchFamily="34" charset="0"/>
                <a:ea typeface="Calibri" pitchFamily="34" charset="-122"/>
                <a:cs typeface="Calibri" pitchFamily="34" charset="-120"/>
              </a:rPr>
              <a:t>Anther culture</a:t>
            </a:r>
            <a:endParaRPr lang="en-US" sz="1400" dirty="0"/>
          </a:p>
        </p:txBody>
      </p:sp>
      <p:sp>
        <p:nvSpPr>
          <p:cNvPr id="8" name="Text 6"/>
          <p:cNvSpPr txBox="1"/>
          <p:nvPr/>
        </p:nvSpPr>
        <p:spPr>
          <a:xfrm>
            <a:off x="822960" y="1792224"/>
            <a:ext cx="4937760" cy="86868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You culture the WHOLE ANTHER. Simple, cheap, and needs no special equipment — but the anther wall can also form callus, so some plants that come out are ordinary 2n plants, not haploids.</a:t>
            </a:r>
            <a:endParaRPr lang="en-US" sz="1200" dirty="0"/>
          </a:p>
        </p:txBody>
      </p:sp>
      <p:sp>
        <p:nvSpPr>
          <p:cNvPr id="9" name="Shape 7"/>
          <p:cNvSpPr/>
          <p:nvPr/>
        </p:nvSpPr>
        <p:spPr>
          <a:xfrm>
            <a:off x="6217920" y="1353312"/>
            <a:ext cx="5413248" cy="1417320"/>
          </a:xfrm>
          <a:prstGeom prst="roundRect">
            <a:avLst>
              <a:gd name="adj" fmla="val 5806"/>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0" name="Text 8"/>
          <p:cNvSpPr txBox="1"/>
          <p:nvPr/>
        </p:nvSpPr>
        <p:spPr>
          <a:xfrm>
            <a:off x="6473952" y="1463040"/>
            <a:ext cx="4937760" cy="274320"/>
          </a:xfrm>
          <a:prstGeom prst="rect">
            <a:avLst/>
          </a:prstGeom>
          <a:noFill/>
          <a:ln/>
        </p:spPr>
        <p:txBody>
          <a:bodyPr wrap="square" lIns="0" tIns="0" rIns="0" bIns="0" rtlCol="0" anchor="ctr"/>
          <a:lstStyle/>
          <a:p>
            <a:pPr marL="0" indent="0">
              <a:buNone/>
            </a:pPr>
            <a:r>
              <a:rPr lang="en-US" sz="1400" b="1" dirty="0">
                <a:solidFill>
                  <a:srgbClr val="B67F1B"/>
                </a:solidFill>
                <a:latin typeface="Calibri" pitchFamily="34" charset="0"/>
                <a:ea typeface="Calibri" pitchFamily="34" charset="-122"/>
                <a:cs typeface="Calibri" pitchFamily="34" charset="-120"/>
              </a:rPr>
              <a:t>Isolated microspore culture</a:t>
            </a:r>
            <a:endParaRPr lang="en-US" sz="1400" dirty="0"/>
          </a:p>
        </p:txBody>
      </p:sp>
      <p:sp>
        <p:nvSpPr>
          <p:cNvPr id="11" name="Text 9"/>
          <p:cNvSpPr txBox="1"/>
          <p:nvPr/>
        </p:nvSpPr>
        <p:spPr>
          <a:xfrm>
            <a:off x="6473952" y="1792224"/>
            <a:ext cx="4937760" cy="868680"/>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You squeeze the MICROSPORES OUT and culture them free in liquid. Far more embryos, and no 2n escapes — but it needs more skill and better facilities.</a:t>
            </a:r>
            <a:endParaRPr lang="en-US" sz="12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66928" y="2926080"/>
          <a:ext cx="11064240" cy="2304288"/>
        </p:xfrm>
        <a:graphic>
          <a:graphicData uri="http://schemas.openxmlformats.org/drawingml/2006/table">
            <a:tbl>
              <a:tblPr/>
              <a:tblGrid>
                <a:gridCol w="2926080">
                  <a:extLst>
                    <a:ext uri="{9D8B030D-6E8A-4147-A177-3AD203B41FA5}">
                      <a16:colId xmlns:a16="http://schemas.microsoft.com/office/drawing/2014/main" val="20000"/>
                    </a:ext>
                  </a:extLst>
                </a:gridCol>
                <a:gridCol w="393192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384048">
                <a:tc>
                  <a:txBody>
                    <a:bodyPr/>
                    <a:lstStyle/>
                    <a:p>
                      <a:pPr marL="0" indent="0">
                        <a:buNone/>
                      </a:pP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1F5540"/>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Anther culture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1F5540"/>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Isolated microspore culture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1F5540"/>
                    </a:solidFill>
                  </a:tcPr>
                </a:tc>
                <a:extLst>
                  <a:ext uri="{0D108BD9-81ED-4DB2-BD59-A6C34878D82A}">
                    <a16:rowId xmlns:a16="http://schemas.microsoft.com/office/drawing/2014/main" val="10000"/>
                  </a:ext>
                </a:extLst>
              </a:tr>
              <a:tr h="384048">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What you culture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The whole anther</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Free microspores in liquid</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84048">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2n escapes</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Common — from the anther wall</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Almost none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84048">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Number of embryos</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Low to moderate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Very high (thousands per spike)</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84048">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Skill and equipment</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Low</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High</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84048">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Best crops</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Rice, wheat, barley, pepper, tobacco</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50" dirty="0">
                          <a:solidFill>
                            <a:srgbClr val="1A2420"/>
                          </a:solidFill>
                          <a:latin typeface="Calibri" pitchFamily="34" charset="0"/>
                          <a:ea typeface="Calibri" pitchFamily="34" charset="-122"/>
                          <a:cs typeface="Calibri" pitchFamily="34" charset="-120"/>
                        </a:rPr>
                        <a:t>Brassica (rapeseed), barley, wheat</a:t>
                      </a:r>
                      <a:endParaRPr lang="en-US" sz="125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3" name="Shape 10"/>
          <p:cNvSpPr/>
          <p:nvPr/>
        </p:nvSpPr>
        <p:spPr>
          <a:xfrm>
            <a:off x="566928" y="5394960"/>
            <a:ext cx="11064240" cy="566928"/>
          </a:xfrm>
          <a:prstGeom prst="roundRect">
            <a:avLst>
              <a:gd name="adj" fmla="val 14516"/>
            </a:avLst>
          </a:prstGeom>
          <a:solidFill>
            <a:srgbClr val="EDF3EF"/>
          </a:solidFill>
          <a:ln w="9525">
            <a:solidFill>
              <a:srgbClr val="D3DED7"/>
            </a:solidFill>
            <a:prstDash val="solid"/>
          </a:ln>
        </p:spPr>
      </p:sp>
      <p:sp>
        <p:nvSpPr>
          <p:cNvPr id="12" name="Text 11"/>
          <p:cNvSpPr txBox="1"/>
          <p:nvPr/>
        </p:nvSpPr>
        <p:spPr>
          <a:xfrm>
            <a:off x="841248" y="5504688"/>
            <a:ext cx="10515600" cy="365760"/>
          </a:xfrm>
          <a:prstGeom prst="rect">
            <a:avLst/>
          </a:prstGeom>
          <a:noFill/>
          <a:ln/>
        </p:spPr>
        <p:txBody>
          <a:bodyPr wrap="square" lIns="0" tIns="0" rIns="0" bIns="0" rtlCol="0" anchor="t"/>
          <a:lstStyle/>
          <a:p>
            <a:pPr marL="0" indent="0">
              <a:buNone/>
            </a:pPr>
            <a:r>
              <a:rPr lang="en-US" sz="1200" b="1" dirty="0">
                <a:solidFill>
                  <a:srgbClr val="B67F1B"/>
                </a:solidFill>
                <a:latin typeface="Calibri" pitchFamily="34" charset="0"/>
                <a:ea typeface="Calibri" pitchFamily="34" charset="-122"/>
                <a:cs typeface="Calibri" pitchFamily="34" charset="-120"/>
              </a:rPr>
              <a:t>Remember:  </a:t>
            </a:r>
            <a:r>
              <a:rPr lang="en-US" sz="1200" dirty="0">
                <a:solidFill>
                  <a:srgbClr val="1A2420"/>
                </a:solidFill>
                <a:latin typeface="Calibri" pitchFamily="34" charset="0"/>
                <a:ea typeface="Calibri" pitchFamily="34" charset="-122"/>
                <a:cs typeface="Calibri" pitchFamily="34" charset="-120"/>
              </a:rPr>
              <a:t>because anther culture can give 2n escapes, you must always check the chromosome number of every plant you regenerate.</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LABORATORY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Three problems you will meet in the lab</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14</a:t>
            </a:r>
            <a:endParaRPr lang="en-US" sz="900" dirty="0"/>
          </a:p>
        </p:txBody>
      </p:sp>
      <p:sp>
        <p:nvSpPr>
          <p:cNvPr id="6" name="Shape 4"/>
          <p:cNvSpPr/>
          <p:nvPr/>
        </p:nvSpPr>
        <p:spPr>
          <a:xfrm>
            <a:off x="566928" y="1371600"/>
            <a:ext cx="3529584" cy="3383280"/>
          </a:xfrm>
          <a:prstGeom prst="roundRect">
            <a:avLst>
              <a:gd name="adj" fmla="val 2432"/>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Shape 5"/>
          <p:cNvSpPr/>
          <p:nvPr/>
        </p:nvSpPr>
        <p:spPr>
          <a:xfrm>
            <a:off x="804672" y="1554480"/>
            <a:ext cx="438912" cy="438912"/>
          </a:xfrm>
          <a:prstGeom prst="ellipse">
            <a:avLst/>
          </a:prstGeom>
          <a:solidFill>
            <a:srgbClr val="1F5540"/>
          </a:solidFill>
          <a:ln/>
        </p:spPr>
      </p:sp>
      <p:sp>
        <p:nvSpPr>
          <p:cNvPr id="8" name="Text 6"/>
          <p:cNvSpPr txBox="1"/>
          <p:nvPr/>
        </p:nvSpPr>
        <p:spPr>
          <a:xfrm>
            <a:off x="804672" y="1554480"/>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9" name="Text 7"/>
          <p:cNvSpPr txBox="1"/>
          <p:nvPr/>
        </p:nvSpPr>
        <p:spPr>
          <a:xfrm>
            <a:off x="1353312" y="1572768"/>
            <a:ext cx="2560320" cy="420624"/>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Not every variety responds</a:t>
            </a:r>
            <a:endParaRPr lang="en-US" sz="1300" dirty="0"/>
          </a:p>
        </p:txBody>
      </p:sp>
      <p:sp>
        <p:nvSpPr>
          <p:cNvPr id="10" name="Text 8"/>
          <p:cNvSpPr txBox="1"/>
          <p:nvPr/>
        </p:nvSpPr>
        <p:spPr>
          <a:xfrm>
            <a:off x="804672" y="2212848"/>
            <a:ext cx="3054096" cy="1188720"/>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Whether a genotype produces haploids in culture is itself under genetic control. Many popular released varieties simply refuse to respond, however good your medium is.</a:t>
            </a:r>
            <a:endParaRPr lang="en-US" sz="1150" dirty="0"/>
          </a:p>
        </p:txBody>
      </p:sp>
      <p:sp>
        <p:nvSpPr>
          <p:cNvPr id="11" name="Shape 9"/>
          <p:cNvSpPr/>
          <p:nvPr/>
        </p:nvSpPr>
        <p:spPr>
          <a:xfrm>
            <a:off x="804672" y="3493008"/>
            <a:ext cx="3054096" cy="1078992"/>
          </a:xfrm>
          <a:prstGeom prst="roundRect">
            <a:avLst>
              <a:gd name="adj" fmla="val 6780"/>
            </a:avLst>
          </a:prstGeom>
          <a:solidFill>
            <a:srgbClr val="FFFFFF"/>
          </a:solidFill>
          <a:ln w="9525">
            <a:solidFill>
              <a:srgbClr val="D3DED7"/>
            </a:solidFill>
            <a:prstDash val="solid"/>
          </a:ln>
        </p:spPr>
      </p:sp>
      <p:sp>
        <p:nvSpPr>
          <p:cNvPr id="12" name="Text 10"/>
          <p:cNvSpPr txBox="1"/>
          <p:nvPr/>
        </p:nvSpPr>
        <p:spPr>
          <a:xfrm>
            <a:off x="932688" y="3602736"/>
            <a:ext cx="2798064" cy="87782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Way out: cross the variety with a variety that does respond, or use an in vivo method instead.</a:t>
            </a:r>
            <a:endParaRPr lang="en-US" sz="1100" dirty="0"/>
          </a:p>
        </p:txBody>
      </p:sp>
      <p:sp>
        <p:nvSpPr>
          <p:cNvPr id="13" name="Shape 11"/>
          <p:cNvSpPr/>
          <p:nvPr/>
        </p:nvSpPr>
        <p:spPr>
          <a:xfrm>
            <a:off x="4279392" y="1371600"/>
            <a:ext cx="3529584" cy="3383280"/>
          </a:xfrm>
          <a:prstGeom prst="roundRect">
            <a:avLst>
              <a:gd name="adj" fmla="val 2432"/>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4" name="Shape 12"/>
          <p:cNvSpPr/>
          <p:nvPr/>
        </p:nvSpPr>
        <p:spPr>
          <a:xfrm>
            <a:off x="4517136" y="1554480"/>
            <a:ext cx="438912" cy="438912"/>
          </a:xfrm>
          <a:prstGeom prst="ellipse">
            <a:avLst/>
          </a:prstGeom>
          <a:solidFill>
            <a:srgbClr val="A8452C"/>
          </a:solidFill>
          <a:ln/>
        </p:spPr>
      </p:sp>
      <p:sp>
        <p:nvSpPr>
          <p:cNvPr id="15" name="Text 13"/>
          <p:cNvSpPr txBox="1"/>
          <p:nvPr/>
        </p:nvSpPr>
        <p:spPr>
          <a:xfrm>
            <a:off x="4517136" y="1554480"/>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6" name="Text 14"/>
          <p:cNvSpPr txBox="1"/>
          <p:nvPr/>
        </p:nvSpPr>
        <p:spPr>
          <a:xfrm>
            <a:off x="5065776" y="1572768"/>
            <a:ext cx="2560320" cy="420624"/>
          </a:xfrm>
          <a:prstGeom prst="rect">
            <a:avLst/>
          </a:prstGeom>
          <a:noFill/>
          <a:ln/>
        </p:spPr>
        <p:txBody>
          <a:bodyPr wrap="square" lIns="0" tIns="0" rIns="0" bIns="0" rtlCol="0" anchor="ctr"/>
          <a:lstStyle/>
          <a:p>
            <a:pPr marL="0" indent="0">
              <a:buNone/>
            </a:pPr>
            <a:r>
              <a:rPr lang="en-US" sz="1300" b="1" dirty="0">
                <a:solidFill>
                  <a:srgbClr val="A8452C"/>
                </a:solidFill>
                <a:latin typeface="Calibri" pitchFamily="34" charset="0"/>
                <a:ea typeface="Calibri" pitchFamily="34" charset="-122"/>
                <a:cs typeface="Calibri" pitchFamily="34" charset="-120"/>
              </a:rPr>
              <a:t>Albino plants</a:t>
            </a:r>
            <a:endParaRPr lang="en-US" sz="1300" dirty="0"/>
          </a:p>
        </p:txBody>
      </p:sp>
      <p:sp>
        <p:nvSpPr>
          <p:cNvPr id="17" name="Text 15"/>
          <p:cNvSpPr txBox="1"/>
          <p:nvPr/>
        </p:nvSpPr>
        <p:spPr>
          <a:xfrm>
            <a:off x="4517136" y="2212848"/>
            <a:ext cx="3054096" cy="1188720"/>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Many of the plantlets that regenerate are white. They have no chlorophyll, cannot photosynthesise, and die. In some wheat and barley genotypes almost all of them are albino.</a:t>
            </a:r>
            <a:endParaRPr lang="en-US" sz="1150" dirty="0"/>
          </a:p>
        </p:txBody>
      </p:sp>
      <p:sp>
        <p:nvSpPr>
          <p:cNvPr id="18" name="Shape 16"/>
          <p:cNvSpPr/>
          <p:nvPr/>
        </p:nvSpPr>
        <p:spPr>
          <a:xfrm>
            <a:off x="4517136" y="3493008"/>
            <a:ext cx="3054096" cy="1078992"/>
          </a:xfrm>
          <a:prstGeom prst="roundRect">
            <a:avLst>
              <a:gd name="adj" fmla="val 6780"/>
            </a:avLst>
          </a:prstGeom>
          <a:solidFill>
            <a:srgbClr val="FFFFFF"/>
          </a:solidFill>
          <a:ln w="9525">
            <a:solidFill>
              <a:srgbClr val="D3DED7"/>
            </a:solidFill>
            <a:prstDash val="solid"/>
          </a:ln>
        </p:spPr>
      </p:sp>
      <p:sp>
        <p:nvSpPr>
          <p:cNvPr id="19" name="Text 17"/>
          <p:cNvSpPr txBox="1"/>
          <p:nvPr/>
        </p:nvSpPr>
        <p:spPr>
          <a:xfrm>
            <a:off x="4645152" y="3602736"/>
            <a:ext cx="2798064" cy="87782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Way out: cold pre-treatment, maltose instead of sucrose, less 2,4-D, move to light early.</a:t>
            </a:r>
            <a:endParaRPr lang="en-US" sz="1100" dirty="0"/>
          </a:p>
        </p:txBody>
      </p:sp>
      <p:sp>
        <p:nvSpPr>
          <p:cNvPr id="20" name="Shape 18"/>
          <p:cNvSpPr/>
          <p:nvPr/>
        </p:nvSpPr>
        <p:spPr>
          <a:xfrm>
            <a:off x="7991856" y="1371600"/>
            <a:ext cx="3529584" cy="3383280"/>
          </a:xfrm>
          <a:prstGeom prst="roundRect">
            <a:avLst>
              <a:gd name="adj" fmla="val 2432"/>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1" name="Shape 19"/>
          <p:cNvSpPr/>
          <p:nvPr/>
        </p:nvSpPr>
        <p:spPr>
          <a:xfrm>
            <a:off x="8229600" y="1554480"/>
            <a:ext cx="438912" cy="438912"/>
          </a:xfrm>
          <a:prstGeom prst="ellipse">
            <a:avLst/>
          </a:prstGeom>
          <a:solidFill>
            <a:srgbClr val="1F5540"/>
          </a:solidFill>
          <a:ln/>
        </p:spPr>
      </p:sp>
      <p:sp>
        <p:nvSpPr>
          <p:cNvPr id="22" name="Text 20"/>
          <p:cNvSpPr txBox="1"/>
          <p:nvPr/>
        </p:nvSpPr>
        <p:spPr>
          <a:xfrm>
            <a:off x="8229600" y="1554480"/>
            <a:ext cx="438912" cy="438912"/>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3" name="Text 21"/>
          <p:cNvSpPr txBox="1"/>
          <p:nvPr/>
        </p:nvSpPr>
        <p:spPr>
          <a:xfrm>
            <a:off x="8778240" y="1572768"/>
            <a:ext cx="2560320" cy="420624"/>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Wrong plants coming out</a:t>
            </a:r>
            <a:endParaRPr lang="en-US" sz="1300" dirty="0"/>
          </a:p>
        </p:txBody>
      </p:sp>
      <p:sp>
        <p:nvSpPr>
          <p:cNvPr id="24" name="Text 22"/>
          <p:cNvSpPr txBox="1"/>
          <p:nvPr/>
        </p:nvSpPr>
        <p:spPr>
          <a:xfrm>
            <a:off x="8229600" y="2212848"/>
            <a:ext cx="3054096" cy="1188720"/>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Some regenerants are 2n escapes from the anther wall. Others become mixoploid or aneuploid because they sat too long in callus.</a:t>
            </a:r>
            <a:endParaRPr lang="en-US" sz="1150" dirty="0"/>
          </a:p>
        </p:txBody>
      </p:sp>
      <p:sp>
        <p:nvSpPr>
          <p:cNvPr id="25" name="Shape 23"/>
          <p:cNvSpPr/>
          <p:nvPr/>
        </p:nvSpPr>
        <p:spPr>
          <a:xfrm>
            <a:off x="8229600" y="3493008"/>
            <a:ext cx="3054096" cy="1078992"/>
          </a:xfrm>
          <a:prstGeom prst="roundRect">
            <a:avLst>
              <a:gd name="adj" fmla="val 6780"/>
            </a:avLst>
          </a:prstGeom>
          <a:solidFill>
            <a:srgbClr val="FFFFFF"/>
          </a:solidFill>
          <a:ln w="9525">
            <a:solidFill>
              <a:srgbClr val="D3DED7"/>
            </a:solidFill>
            <a:prstDash val="solid"/>
          </a:ln>
        </p:spPr>
      </p:sp>
      <p:sp>
        <p:nvSpPr>
          <p:cNvPr id="26" name="Text 24"/>
          <p:cNvSpPr txBox="1"/>
          <p:nvPr/>
        </p:nvSpPr>
        <p:spPr>
          <a:xfrm>
            <a:off x="8357616" y="3602736"/>
            <a:ext cx="2798064" cy="87782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Way out: keep the callus phase short, and check the ploidy of every single plant.</a:t>
            </a:r>
            <a:endParaRPr lang="en-US" sz="1100" dirty="0"/>
          </a:p>
        </p:txBody>
      </p:sp>
      <p:sp>
        <p:nvSpPr>
          <p:cNvPr id="27" name="Text 25"/>
          <p:cNvSpPr txBox="1"/>
          <p:nvPr/>
        </p:nvSpPr>
        <p:spPr>
          <a:xfrm>
            <a:off x="4553712" y="5074920"/>
            <a:ext cx="3108960" cy="438912"/>
          </a:xfrm>
          <a:prstGeom prst="rect">
            <a:avLst/>
          </a:prstGeom>
          <a:noFill/>
          <a:ln/>
        </p:spPr>
        <p:txBody>
          <a:bodyPr wrap="square" lIns="0" tIns="0" rIns="0" bIns="0" rtlCol="0" anchor="ctr"/>
          <a:lstStyle/>
          <a:p>
            <a:pPr marL="0" indent="0" algn="ctr">
              <a:buNone/>
            </a:pPr>
            <a:r>
              <a:rPr lang="en-US" sz="2600" b="1" dirty="0">
                <a:solidFill>
                  <a:srgbClr val="A8452C"/>
                </a:solidFill>
                <a:latin typeface="Cambria" pitchFamily="34" charset="0"/>
                <a:ea typeface="Cambria" pitchFamily="34" charset="-122"/>
                <a:cs typeface="Cambria" pitchFamily="34" charset="-120"/>
              </a:rPr>
              <a:t>up to 96%</a:t>
            </a:r>
            <a:endParaRPr lang="en-US" sz="2600" dirty="0"/>
          </a:p>
        </p:txBody>
      </p:sp>
      <p:sp>
        <p:nvSpPr>
          <p:cNvPr id="28" name="Text 26"/>
          <p:cNvSpPr txBox="1"/>
          <p:nvPr/>
        </p:nvSpPr>
        <p:spPr>
          <a:xfrm>
            <a:off x="4334256" y="5495544"/>
            <a:ext cx="3529584" cy="274320"/>
          </a:xfrm>
          <a:prstGeom prst="rect">
            <a:avLst/>
          </a:prstGeom>
          <a:noFill/>
          <a:ln/>
        </p:spPr>
        <p:txBody>
          <a:bodyPr wrap="square" lIns="0" tIns="0" rIns="0" bIns="0" rtlCol="0" anchor="ctr"/>
          <a:lstStyle/>
          <a:p>
            <a:pPr marL="0" indent="0" algn="ctr">
              <a:buNone/>
            </a:pPr>
            <a:r>
              <a:rPr lang="en-US" sz="1050" i="1" dirty="0">
                <a:solidFill>
                  <a:srgbClr val="63736C"/>
                </a:solidFill>
                <a:latin typeface="Calibri" pitchFamily="34" charset="0"/>
                <a:ea typeface="Calibri" pitchFamily="34" charset="-122"/>
                <a:cs typeface="Calibri" pitchFamily="34" charset="-120"/>
              </a:rPr>
              <a:t>of regenerated plants can be albino in a bad genotype</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LABORATORY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Gynogenesis: haploids from the female side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15</a:t>
            </a:r>
            <a:endParaRPr lang="en-US" sz="900" dirty="0"/>
          </a:p>
        </p:txBody>
      </p:sp>
      <p:sp>
        <p:nvSpPr>
          <p:cNvPr id="6" name="Shape 4"/>
          <p:cNvSpPr/>
          <p:nvPr/>
        </p:nvSpPr>
        <p:spPr>
          <a:xfrm>
            <a:off x="777240" y="1371600"/>
            <a:ext cx="2468880" cy="1051560"/>
          </a:xfrm>
          <a:prstGeom prst="roundRect">
            <a:avLst>
              <a:gd name="adj" fmla="val 6957"/>
            </a:avLst>
          </a:prstGeom>
          <a:solidFill>
            <a:srgbClr val="FFFFFF"/>
          </a:solidFill>
          <a:ln w="11430">
            <a:solidFill>
              <a:srgbClr val="D3DED7"/>
            </a:solidFill>
            <a:prstDash val="solid"/>
          </a:ln>
        </p:spPr>
      </p:sp>
      <p:sp>
        <p:nvSpPr>
          <p:cNvPr id="7" name="Text 5"/>
          <p:cNvSpPr txBox="1"/>
          <p:nvPr/>
        </p:nvSpPr>
        <p:spPr>
          <a:xfrm>
            <a:off x="859536" y="1463040"/>
            <a:ext cx="230428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Unpollinated flower bud</a:t>
            </a:r>
            <a:endParaRPr lang="en-US" sz="1100" dirty="0"/>
          </a:p>
        </p:txBody>
      </p:sp>
      <p:sp>
        <p:nvSpPr>
          <p:cNvPr id="8" name="Text 6"/>
          <p:cNvSpPr txBox="1"/>
          <p:nvPr/>
        </p:nvSpPr>
        <p:spPr>
          <a:xfrm>
            <a:off x="859536" y="1847088"/>
            <a:ext cx="2304288" cy="50292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collected before the flower opens</a:t>
            </a:r>
            <a:endParaRPr lang="en-US" sz="950" dirty="0"/>
          </a:p>
        </p:txBody>
      </p:sp>
      <p:sp>
        <p:nvSpPr>
          <p:cNvPr id="9" name="Shape 7"/>
          <p:cNvSpPr/>
          <p:nvPr/>
        </p:nvSpPr>
        <p:spPr>
          <a:xfrm>
            <a:off x="3282696" y="1810512"/>
            <a:ext cx="182880" cy="201168"/>
          </a:xfrm>
          <a:prstGeom prst="rightArrow">
            <a:avLst/>
          </a:prstGeom>
          <a:solidFill>
            <a:srgbClr val="E2A93B"/>
          </a:solidFill>
          <a:ln/>
        </p:spPr>
      </p:sp>
      <p:sp>
        <p:nvSpPr>
          <p:cNvPr id="10" name="Shape 8"/>
          <p:cNvSpPr/>
          <p:nvPr/>
        </p:nvSpPr>
        <p:spPr>
          <a:xfrm>
            <a:off x="3502152" y="1371600"/>
            <a:ext cx="2468880" cy="1051560"/>
          </a:xfrm>
          <a:prstGeom prst="roundRect">
            <a:avLst>
              <a:gd name="adj" fmla="val 6957"/>
            </a:avLst>
          </a:prstGeom>
          <a:solidFill>
            <a:srgbClr val="FFFFFF"/>
          </a:solidFill>
          <a:ln w="11430">
            <a:solidFill>
              <a:srgbClr val="D3DED7"/>
            </a:solidFill>
            <a:prstDash val="solid"/>
          </a:ln>
        </p:spPr>
      </p:sp>
      <p:sp>
        <p:nvSpPr>
          <p:cNvPr id="11" name="Text 9"/>
          <p:cNvSpPr txBox="1"/>
          <p:nvPr/>
        </p:nvSpPr>
        <p:spPr>
          <a:xfrm>
            <a:off x="3584448" y="1463040"/>
            <a:ext cx="230428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Take out the ovary or ovule</a:t>
            </a:r>
            <a:endParaRPr lang="en-US" sz="1100" dirty="0"/>
          </a:p>
        </p:txBody>
      </p:sp>
      <p:sp>
        <p:nvSpPr>
          <p:cNvPr id="12" name="Text 10"/>
          <p:cNvSpPr txBox="1"/>
          <p:nvPr/>
        </p:nvSpPr>
        <p:spPr>
          <a:xfrm>
            <a:off x="3584448" y="1847088"/>
            <a:ext cx="2304288" cy="50292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under a stereo-microscope</a:t>
            </a:r>
            <a:endParaRPr lang="en-US" sz="950" dirty="0"/>
          </a:p>
        </p:txBody>
      </p:sp>
      <p:sp>
        <p:nvSpPr>
          <p:cNvPr id="13" name="Shape 11"/>
          <p:cNvSpPr/>
          <p:nvPr/>
        </p:nvSpPr>
        <p:spPr>
          <a:xfrm>
            <a:off x="6007608" y="1810512"/>
            <a:ext cx="182880" cy="201168"/>
          </a:xfrm>
          <a:prstGeom prst="rightArrow">
            <a:avLst/>
          </a:prstGeom>
          <a:solidFill>
            <a:srgbClr val="E2A93B"/>
          </a:solidFill>
          <a:ln/>
        </p:spPr>
      </p:sp>
      <p:sp>
        <p:nvSpPr>
          <p:cNvPr id="14" name="Shape 12"/>
          <p:cNvSpPr/>
          <p:nvPr/>
        </p:nvSpPr>
        <p:spPr>
          <a:xfrm>
            <a:off x="6227064" y="1371600"/>
            <a:ext cx="2468880" cy="1051560"/>
          </a:xfrm>
          <a:prstGeom prst="roundRect">
            <a:avLst>
              <a:gd name="adj" fmla="val 6957"/>
            </a:avLst>
          </a:prstGeom>
          <a:solidFill>
            <a:srgbClr val="FFFFFF"/>
          </a:solidFill>
          <a:ln w="11430">
            <a:solidFill>
              <a:srgbClr val="D3DED7"/>
            </a:solidFill>
            <a:prstDash val="solid"/>
          </a:ln>
        </p:spPr>
      </p:sp>
      <p:sp>
        <p:nvSpPr>
          <p:cNvPr id="15" name="Text 13"/>
          <p:cNvSpPr txBox="1"/>
          <p:nvPr/>
        </p:nvSpPr>
        <p:spPr>
          <a:xfrm>
            <a:off x="6309360" y="1463040"/>
            <a:ext cx="230428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Culture it</a:t>
            </a:r>
            <a:endParaRPr lang="en-US" sz="1100" dirty="0"/>
          </a:p>
        </p:txBody>
      </p:sp>
      <p:sp>
        <p:nvSpPr>
          <p:cNvPr id="16" name="Text 14"/>
          <p:cNvSpPr txBox="1"/>
          <p:nvPr/>
        </p:nvSpPr>
        <p:spPr>
          <a:xfrm>
            <a:off x="6309360" y="1847088"/>
            <a:ext cx="2304288" cy="50292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MS or B5 medium with high sugar,</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after a cold or heat treatment</a:t>
            </a:r>
            <a:endParaRPr lang="en-US" sz="950" dirty="0"/>
          </a:p>
        </p:txBody>
      </p:sp>
      <p:sp>
        <p:nvSpPr>
          <p:cNvPr id="17" name="Shape 15"/>
          <p:cNvSpPr/>
          <p:nvPr/>
        </p:nvSpPr>
        <p:spPr>
          <a:xfrm>
            <a:off x="8732520" y="1810512"/>
            <a:ext cx="182880" cy="201168"/>
          </a:xfrm>
          <a:prstGeom prst="rightArrow">
            <a:avLst/>
          </a:prstGeom>
          <a:solidFill>
            <a:srgbClr val="E2A93B"/>
          </a:solidFill>
          <a:ln/>
        </p:spPr>
      </p:sp>
      <p:sp>
        <p:nvSpPr>
          <p:cNvPr id="18" name="Shape 16"/>
          <p:cNvSpPr/>
          <p:nvPr/>
        </p:nvSpPr>
        <p:spPr>
          <a:xfrm>
            <a:off x="8951976" y="1371600"/>
            <a:ext cx="2468880" cy="1051560"/>
          </a:xfrm>
          <a:prstGeom prst="roundRect">
            <a:avLst>
              <a:gd name="adj" fmla="val 6957"/>
            </a:avLst>
          </a:prstGeom>
          <a:solidFill>
            <a:srgbClr val="F8F3E6"/>
          </a:solidFill>
          <a:ln w="11430">
            <a:solidFill>
              <a:srgbClr val="B67F1B"/>
            </a:solidFill>
            <a:prstDash val="solid"/>
          </a:ln>
        </p:spPr>
      </p:sp>
      <p:sp>
        <p:nvSpPr>
          <p:cNvPr id="19" name="Text 17"/>
          <p:cNvSpPr txBox="1"/>
          <p:nvPr/>
        </p:nvSpPr>
        <p:spPr>
          <a:xfrm>
            <a:off x="9034272" y="1463040"/>
            <a:ext cx="230428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Haploid plantlet</a:t>
            </a:r>
            <a:endParaRPr lang="en-US" sz="1100" dirty="0"/>
          </a:p>
        </p:txBody>
      </p:sp>
      <p:sp>
        <p:nvSpPr>
          <p:cNvPr id="20" name="Text 18"/>
          <p:cNvSpPr txBox="1"/>
          <p:nvPr/>
        </p:nvSpPr>
        <p:spPr>
          <a:xfrm>
            <a:off x="9034272" y="1847088"/>
            <a:ext cx="2304288" cy="50292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grows from the egg cell —</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parthenogenesis in a culture tube</a:t>
            </a:r>
            <a:endParaRPr lang="en-US" sz="950" dirty="0"/>
          </a:p>
        </p:txBody>
      </p:sp>
      <p:sp>
        <p:nvSpPr>
          <p:cNvPr id="21" name="Shape 19"/>
          <p:cNvSpPr/>
          <p:nvPr/>
        </p:nvSpPr>
        <p:spPr>
          <a:xfrm>
            <a:off x="566928" y="2651760"/>
            <a:ext cx="5413248" cy="1536192"/>
          </a:xfrm>
          <a:prstGeom prst="roundRect">
            <a:avLst>
              <a:gd name="adj" fmla="val 5357"/>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2" name="Text 20"/>
          <p:cNvSpPr txBox="1"/>
          <p:nvPr/>
        </p:nvSpPr>
        <p:spPr>
          <a:xfrm>
            <a:off x="804672" y="2761488"/>
            <a:ext cx="49377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When do we use it?</a:t>
            </a:r>
            <a:endParaRPr lang="en-US" sz="1350" dirty="0"/>
          </a:p>
        </p:txBody>
      </p:sp>
      <p:sp>
        <p:nvSpPr>
          <p:cNvPr id="23" name="Text 21"/>
          <p:cNvSpPr txBox="1"/>
          <p:nvPr/>
        </p:nvSpPr>
        <p:spPr>
          <a:xfrm>
            <a:off x="804672" y="3090672"/>
            <a:ext cx="4937760" cy="1024128"/>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Onion — anther culture simply does not work, so this is the only route</a:t>
            </a:r>
            <a:endParaRPr lang="en-US" sz="1200" dirty="0"/>
          </a:p>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Sugar beet, cucumber, melon, gerbera and several ornamentals</a:t>
            </a:r>
            <a:endParaRPr lang="en-US" sz="1200" dirty="0"/>
          </a:p>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Any crop where anther culture gives only albinos</a:t>
            </a:r>
            <a:endParaRPr lang="en-US" sz="1200" dirty="0"/>
          </a:p>
        </p:txBody>
      </p:sp>
      <p:sp>
        <p:nvSpPr>
          <p:cNvPr id="24" name="Shape 22"/>
          <p:cNvSpPr/>
          <p:nvPr/>
        </p:nvSpPr>
        <p:spPr>
          <a:xfrm>
            <a:off x="6217920" y="2651760"/>
            <a:ext cx="5413248" cy="1536192"/>
          </a:xfrm>
          <a:prstGeom prst="roundRect">
            <a:avLst>
              <a:gd name="adj" fmla="val 5357"/>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5" name="Text 23"/>
          <p:cNvSpPr txBox="1"/>
          <p:nvPr/>
        </p:nvSpPr>
        <p:spPr>
          <a:xfrm>
            <a:off x="6455664" y="2761488"/>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How it differs from androgenesis</a:t>
            </a:r>
            <a:endParaRPr lang="en-US" sz="1350" dirty="0"/>
          </a:p>
        </p:txBody>
      </p:sp>
      <p:sp>
        <p:nvSpPr>
          <p:cNvPr id="26" name="Text 24"/>
          <p:cNvSpPr txBox="1"/>
          <p:nvPr/>
        </p:nvSpPr>
        <p:spPr>
          <a:xfrm>
            <a:off x="6455664" y="3090672"/>
            <a:ext cx="4937760" cy="1024128"/>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The haploid is MATERNAL — it carries only the mother’s genes</a:t>
            </a:r>
            <a:endParaRPr lang="en-US" sz="1200" dirty="0"/>
          </a:p>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The embryo usually comes from the egg, sometimes from a synergid</a:t>
            </a:r>
            <a:endParaRPr lang="en-US" sz="1200" dirty="0"/>
          </a:p>
          <a:p>
            <a:pPr marL="177800" indent="-177800">
              <a:lnSpc>
                <a:spcPct val="102000"/>
              </a:lnSpc>
              <a:spcAft>
                <a:spcPts val="400"/>
              </a:spcAft>
              <a:buSzPct val="100000"/>
              <a:buChar char="•"/>
            </a:pPr>
            <a:r>
              <a:rPr lang="en-US" sz="1200" dirty="0">
                <a:solidFill>
                  <a:srgbClr val="1A2420"/>
                </a:solidFill>
                <a:latin typeface="Calibri" pitchFamily="34" charset="0"/>
                <a:ea typeface="Calibri" pitchFamily="34" charset="-122"/>
                <a:cs typeface="Calibri" pitchFamily="34" charset="-120"/>
              </a:rPr>
              <a:t>Because the origin varies, always confirm the chromosome number</a:t>
            </a:r>
            <a:endParaRPr lang="en-US" sz="1200" dirty="0"/>
          </a:p>
        </p:txBody>
      </p:sp>
      <p:sp>
        <p:nvSpPr>
          <p:cNvPr id="27" name="Shape 25"/>
          <p:cNvSpPr/>
          <p:nvPr/>
        </p:nvSpPr>
        <p:spPr>
          <a:xfrm>
            <a:off x="566928" y="4315968"/>
            <a:ext cx="5413248" cy="1481328"/>
          </a:xfrm>
          <a:prstGeom prst="roundRect">
            <a:avLst>
              <a:gd name="adj" fmla="val 555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8" name="Text 26"/>
          <p:cNvSpPr txBox="1"/>
          <p:nvPr/>
        </p:nvSpPr>
        <p:spPr>
          <a:xfrm>
            <a:off x="804672" y="4425696"/>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Advantages</a:t>
            </a:r>
            <a:endParaRPr lang="en-US" sz="1350" dirty="0"/>
          </a:p>
        </p:txBody>
      </p:sp>
      <p:sp>
        <p:nvSpPr>
          <p:cNvPr id="29" name="Text 27"/>
          <p:cNvSpPr txBox="1"/>
          <p:nvPr/>
        </p:nvSpPr>
        <p:spPr>
          <a:xfrm>
            <a:off x="804672" y="4754880"/>
            <a:ext cx="4937760" cy="969264"/>
          </a:xfrm>
          <a:prstGeom prst="rect">
            <a:avLst/>
          </a:prstGeom>
          <a:noFill/>
          <a:ln/>
        </p:spPr>
        <p:txBody>
          <a:bodyPr wrap="square" lIns="0" tIns="0" rIns="0" bIns="0" rtlCol="0" anchor="t"/>
          <a:lstStyle/>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No albino problem — the plastids come from the mother and work normally</a:t>
            </a:r>
            <a:endParaRPr lang="en-US" sz="1150" dirty="0"/>
          </a:p>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No 2n escapes from anther wall tissue</a:t>
            </a:r>
            <a:endParaRPr lang="en-US" sz="1150" dirty="0"/>
          </a:p>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Works even when the anthers are sterile or aborted</a:t>
            </a:r>
            <a:endParaRPr lang="en-US" sz="1150" dirty="0"/>
          </a:p>
        </p:txBody>
      </p:sp>
      <p:sp>
        <p:nvSpPr>
          <p:cNvPr id="30" name="Shape 28"/>
          <p:cNvSpPr/>
          <p:nvPr/>
        </p:nvSpPr>
        <p:spPr>
          <a:xfrm>
            <a:off x="6217920" y="4315968"/>
            <a:ext cx="5413248" cy="1481328"/>
          </a:xfrm>
          <a:prstGeom prst="roundRect">
            <a:avLst>
              <a:gd name="adj" fmla="val 555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1" name="Text 29"/>
          <p:cNvSpPr txBox="1"/>
          <p:nvPr/>
        </p:nvSpPr>
        <p:spPr>
          <a:xfrm>
            <a:off x="6455664" y="4425696"/>
            <a:ext cx="4937760" cy="274320"/>
          </a:xfrm>
          <a:prstGeom prst="rect">
            <a:avLst/>
          </a:prstGeom>
          <a:noFill/>
          <a:ln/>
        </p:spPr>
        <p:txBody>
          <a:bodyPr wrap="square" lIns="0" tIns="0" rIns="0" bIns="0" rtlCol="0" anchor="ctr"/>
          <a:lstStyle/>
          <a:p>
            <a:pPr marL="0" indent="0">
              <a:buNone/>
            </a:pPr>
            <a:r>
              <a:rPr lang="en-US" sz="1350" b="1" dirty="0">
                <a:solidFill>
                  <a:srgbClr val="A8452C"/>
                </a:solidFill>
                <a:latin typeface="Calibri" pitchFamily="34" charset="0"/>
                <a:ea typeface="Calibri" pitchFamily="34" charset="-122"/>
                <a:cs typeface="Calibri" pitchFamily="34" charset="-120"/>
              </a:rPr>
              <a:t>Limitations</a:t>
            </a:r>
            <a:endParaRPr lang="en-US" sz="1350" dirty="0"/>
          </a:p>
        </p:txBody>
      </p:sp>
      <p:sp>
        <p:nvSpPr>
          <p:cNvPr id="32" name="Text 30"/>
          <p:cNvSpPr txBox="1"/>
          <p:nvPr/>
        </p:nvSpPr>
        <p:spPr>
          <a:xfrm>
            <a:off x="6455664" y="4754880"/>
            <a:ext cx="4937760" cy="969264"/>
          </a:xfrm>
          <a:prstGeom prst="rect">
            <a:avLst/>
          </a:prstGeom>
          <a:noFill/>
          <a:ln/>
        </p:spPr>
        <p:txBody>
          <a:bodyPr wrap="square" lIns="0" tIns="0" rIns="0" bIns="0" rtlCol="0" anchor="t"/>
          <a:lstStyle/>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Very low frequency — usually less than 5 out of 100 explants respond</a:t>
            </a:r>
            <a:endParaRPr lang="en-US" sz="1150" dirty="0"/>
          </a:p>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Only a few ovules per flower, so the numbers stay small</a:t>
            </a:r>
            <a:endParaRPr lang="en-US" sz="1150" dirty="0"/>
          </a:p>
          <a:p>
            <a:pPr marL="177800" indent="-177800">
              <a:lnSpc>
                <a:spcPct val="102000"/>
              </a:lnSpc>
              <a:spcAft>
                <a:spcPts val="300"/>
              </a:spcAft>
              <a:buSzPct val="100000"/>
              <a:buChar char="•"/>
            </a:pPr>
            <a:r>
              <a:rPr lang="en-US" sz="1150" dirty="0">
                <a:solidFill>
                  <a:srgbClr val="1A2420"/>
                </a:solidFill>
                <a:latin typeface="Calibri" pitchFamily="34" charset="0"/>
                <a:ea typeface="Calibri" pitchFamily="34" charset="-122"/>
                <a:cs typeface="Calibri" pitchFamily="34" charset="-120"/>
              </a:rPr>
              <a:t>Slow, delicate dissection work</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FIELD</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Wide crossing: let fertilisation happen, then throw a genome away</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16</a:t>
            </a:r>
            <a:endParaRPr lang="en-US" sz="900" dirty="0"/>
          </a:p>
        </p:txBody>
      </p:sp>
      <p:sp>
        <p:nvSpPr>
          <p:cNvPr id="6" name="Shape 4"/>
          <p:cNvSpPr/>
          <p:nvPr/>
        </p:nvSpPr>
        <p:spPr>
          <a:xfrm>
            <a:off x="566928" y="1353312"/>
            <a:ext cx="5413248" cy="1874520"/>
          </a:xfrm>
          <a:prstGeom prst="roundRect">
            <a:avLst>
              <a:gd name="adj" fmla="val 439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04672" y="1463040"/>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Bulbosum technique — in barley</a:t>
            </a:r>
            <a:endParaRPr lang="en-US" sz="1350" dirty="0"/>
          </a:p>
        </p:txBody>
      </p:sp>
      <p:sp>
        <p:nvSpPr>
          <p:cNvPr id="8" name="Text 6"/>
          <p:cNvSpPr txBox="1"/>
          <p:nvPr/>
        </p:nvSpPr>
        <p:spPr>
          <a:xfrm>
            <a:off x="804672" y="1792224"/>
            <a:ext cx="4937760" cy="1316736"/>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Cultivated barley (female) × Hordeum bulbosum, a wild grass (male)</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Fertilisation really does happen — but the wild chromosomes are then lost</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The endosperm dies too, so the embryo must be rescued on medium</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Works in almost every barley variety — that was its great advantage</a:t>
            </a:r>
            <a:endParaRPr lang="en-US" sz="1150" dirty="0"/>
          </a:p>
        </p:txBody>
      </p:sp>
      <p:sp>
        <p:nvSpPr>
          <p:cNvPr id="9" name="Shape 7"/>
          <p:cNvSpPr/>
          <p:nvPr/>
        </p:nvSpPr>
        <p:spPr>
          <a:xfrm>
            <a:off x="6217920" y="1353312"/>
            <a:ext cx="5413248" cy="1874520"/>
          </a:xfrm>
          <a:prstGeom prst="roundRect">
            <a:avLst>
              <a:gd name="adj" fmla="val 439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0" name="Text 8"/>
          <p:cNvSpPr txBox="1"/>
          <p:nvPr/>
        </p:nvSpPr>
        <p:spPr>
          <a:xfrm>
            <a:off x="6455664" y="1463040"/>
            <a:ext cx="49377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Wheat × maize — in wheat</a:t>
            </a:r>
            <a:endParaRPr lang="en-US" sz="1350" dirty="0"/>
          </a:p>
        </p:txBody>
      </p:sp>
      <p:sp>
        <p:nvSpPr>
          <p:cNvPr id="11" name="Text 9"/>
          <p:cNvSpPr txBox="1"/>
          <p:nvPr/>
        </p:nvSpPr>
        <p:spPr>
          <a:xfrm>
            <a:off x="6455664" y="1792224"/>
            <a:ext cx="4937760" cy="1316736"/>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Emasculated wheat is pollinated with fresh maize pollen</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The maize chromosomes are thrown out in the first few cell divisions</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2,4-D is sprayed on the ear so the grain keeps developing</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Rescue the embryo about two weeks later; works in nearly all wheats</a:t>
            </a:r>
            <a:endParaRPr lang="en-US" sz="1150" dirty="0"/>
          </a:p>
        </p:txBody>
      </p:sp>
      <p:sp>
        <p:nvSpPr>
          <p:cNvPr id="12" name="Shape 10"/>
          <p:cNvSpPr/>
          <p:nvPr/>
        </p:nvSpPr>
        <p:spPr>
          <a:xfrm>
            <a:off x="566928" y="3364992"/>
            <a:ext cx="11064240" cy="2103120"/>
          </a:xfrm>
          <a:prstGeom prst="roundRect">
            <a:avLst>
              <a:gd name="adj" fmla="val 391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3" name="Text 11"/>
          <p:cNvSpPr txBox="1"/>
          <p:nvPr/>
        </p:nvSpPr>
        <p:spPr>
          <a:xfrm>
            <a:off x="841248" y="3456432"/>
            <a:ext cx="548640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What happens inside the young embryo</a:t>
            </a:r>
            <a:endParaRPr lang="en-US" sz="1300" dirty="0"/>
          </a:p>
        </p:txBody>
      </p:sp>
      <p:sp>
        <p:nvSpPr>
          <p:cNvPr id="14" name="Shape 12"/>
          <p:cNvSpPr/>
          <p:nvPr/>
        </p:nvSpPr>
        <p:spPr>
          <a:xfrm>
            <a:off x="777240" y="3794760"/>
            <a:ext cx="2212848" cy="960120"/>
          </a:xfrm>
          <a:prstGeom prst="roundRect">
            <a:avLst>
              <a:gd name="adj" fmla="val 28571"/>
            </a:avLst>
          </a:prstGeom>
          <a:solidFill>
            <a:srgbClr val="FFFFFF"/>
          </a:solidFill>
          <a:ln w="12700">
            <a:solidFill>
              <a:srgbClr val="D3DED7"/>
            </a:solidFill>
            <a:prstDash val="solid"/>
          </a:ln>
        </p:spPr>
      </p:sp>
      <p:sp>
        <p:nvSpPr>
          <p:cNvPr id="15" name="Shape 13"/>
          <p:cNvSpPr/>
          <p:nvPr/>
        </p:nvSpPr>
        <p:spPr>
          <a:xfrm>
            <a:off x="1140714" y="3977640"/>
            <a:ext cx="77724" cy="566928"/>
          </a:xfrm>
          <a:prstGeom prst="roundRect">
            <a:avLst>
              <a:gd name="adj" fmla="val 1058824"/>
            </a:avLst>
          </a:prstGeom>
          <a:solidFill>
            <a:srgbClr val="1F5540"/>
          </a:solidFill>
          <a:ln/>
        </p:spPr>
      </p:sp>
      <p:sp>
        <p:nvSpPr>
          <p:cNvPr id="16" name="Shape 14"/>
          <p:cNvSpPr/>
          <p:nvPr/>
        </p:nvSpPr>
        <p:spPr>
          <a:xfrm>
            <a:off x="1268730" y="3977640"/>
            <a:ext cx="77724" cy="566928"/>
          </a:xfrm>
          <a:prstGeom prst="roundRect">
            <a:avLst>
              <a:gd name="adj" fmla="val 1058824"/>
            </a:avLst>
          </a:prstGeom>
          <a:solidFill>
            <a:srgbClr val="1F5540"/>
          </a:solidFill>
          <a:ln/>
        </p:spPr>
      </p:sp>
      <p:sp>
        <p:nvSpPr>
          <p:cNvPr id="17" name="Shape 15"/>
          <p:cNvSpPr/>
          <p:nvPr/>
        </p:nvSpPr>
        <p:spPr>
          <a:xfrm>
            <a:off x="1396746" y="3977640"/>
            <a:ext cx="77724" cy="566928"/>
          </a:xfrm>
          <a:prstGeom prst="roundRect">
            <a:avLst>
              <a:gd name="adj" fmla="val 1058824"/>
            </a:avLst>
          </a:prstGeom>
          <a:solidFill>
            <a:srgbClr val="1F5540"/>
          </a:solidFill>
          <a:ln/>
        </p:spPr>
      </p:sp>
      <p:sp>
        <p:nvSpPr>
          <p:cNvPr id="18" name="Shape 16"/>
          <p:cNvSpPr/>
          <p:nvPr/>
        </p:nvSpPr>
        <p:spPr>
          <a:xfrm>
            <a:off x="1524762" y="3977640"/>
            <a:ext cx="77724" cy="566928"/>
          </a:xfrm>
          <a:prstGeom prst="roundRect">
            <a:avLst>
              <a:gd name="adj" fmla="val 1058824"/>
            </a:avLst>
          </a:prstGeom>
          <a:solidFill>
            <a:srgbClr val="1F5540"/>
          </a:solidFill>
          <a:ln/>
        </p:spPr>
      </p:sp>
      <p:sp>
        <p:nvSpPr>
          <p:cNvPr id="19" name="Shape 17"/>
          <p:cNvSpPr/>
          <p:nvPr/>
        </p:nvSpPr>
        <p:spPr>
          <a:xfrm>
            <a:off x="1652778" y="3977640"/>
            <a:ext cx="77724" cy="566928"/>
          </a:xfrm>
          <a:prstGeom prst="roundRect">
            <a:avLst>
              <a:gd name="adj" fmla="val 1058824"/>
            </a:avLst>
          </a:prstGeom>
          <a:solidFill>
            <a:srgbClr val="1F5540"/>
          </a:solidFill>
          <a:ln/>
        </p:spPr>
      </p:sp>
      <p:sp>
        <p:nvSpPr>
          <p:cNvPr id="20" name="Shape 18"/>
          <p:cNvSpPr/>
          <p:nvPr/>
        </p:nvSpPr>
        <p:spPr>
          <a:xfrm>
            <a:off x="1780794" y="3977640"/>
            <a:ext cx="77724" cy="566928"/>
          </a:xfrm>
          <a:prstGeom prst="roundRect">
            <a:avLst>
              <a:gd name="adj" fmla="val 1058824"/>
            </a:avLst>
          </a:prstGeom>
          <a:solidFill>
            <a:srgbClr val="1F5540"/>
          </a:solidFill>
          <a:ln/>
        </p:spPr>
      </p:sp>
      <p:sp>
        <p:nvSpPr>
          <p:cNvPr id="21" name="Shape 19"/>
          <p:cNvSpPr/>
          <p:nvPr/>
        </p:nvSpPr>
        <p:spPr>
          <a:xfrm>
            <a:off x="1908810" y="3977640"/>
            <a:ext cx="77724" cy="566928"/>
          </a:xfrm>
          <a:prstGeom prst="roundRect">
            <a:avLst>
              <a:gd name="adj" fmla="val 1058824"/>
            </a:avLst>
          </a:prstGeom>
          <a:solidFill>
            <a:srgbClr val="E2A93B"/>
          </a:solidFill>
          <a:ln/>
        </p:spPr>
      </p:sp>
      <p:sp>
        <p:nvSpPr>
          <p:cNvPr id="22" name="Shape 20"/>
          <p:cNvSpPr/>
          <p:nvPr/>
        </p:nvSpPr>
        <p:spPr>
          <a:xfrm>
            <a:off x="2036826" y="3977640"/>
            <a:ext cx="77724" cy="566928"/>
          </a:xfrm>
          <a:prstGeom prst="roundRect">
            <a:avLst>
              <a:gd name="adj" fmla="val 1058824"/>
            </a:avLst>
          </a:prstGeom>
          <a:solidFill>
            <a:srgbClr val="E2A93B"/>
          </a:solidFill>
          <a:ln/>
        </p:spPr>
      </p:sp>
      <p:sp>
        <p:nvSpPr>
          <p:cNvPr id="23" name="Shape 21"/>
          <p:cNvSpPr/>
          <p:nvPr/>
        </p:nvSpPr>
        <p:spPr>
          <a:xfrm>
            <a:off x="2164842" y="3977640"/>
            <a:ext cx="77724" cy="566928"/>
          </a:xfrm>
          <a:prstGeom prst="roundRect">
            <a:avLst>
              <a:gd name="adj" fmla="val 1058824"/>
            </a:avLst>
          </a:prstGeom>
          <a:solidFill>
            <a:srgbClr val="E2A93B"/>
          </a:solidFill>
          <a:ln/>
        </p:spPr>
      </p:sp>
      <p:sp>
        <p:nvSpPr>
          <p:cNvPr id="24" name="Shape 22"/>
          <p:cNvSpPr/>
          <p:nvPr/>
        </p:nvSpPr>
        <p:spPr>
          <a:xfrm>
            <a:off x="2292858" y="3977640"/>
            <a:ext cx="77724" cy="566928"/>
          </a:xfrm>
          <a:prstGeom prst="roundRect">
            <a:avLst>
              <a:gd name="adj" fmla="val 1058824"/>
            </a:avLst>
          </a:prstGeom>
          <a:solidFill>
            <a:srgbClr val="E2A93B"/>
          </a:solidFill>
          <a:ln/>
        </p:spPr>
      </p:sp>
      <p:sp>
        <p:nvSpPr>
          <p:cNvPr id="25" name="Shape 23"/>
          <p:cNvSpPr/>
          <p:nvPr/>
        </p:nvSpPr>
        <p:spPr>
          <a:xfrm>
            <a:off x="2420874" y="3977640"/>
            <a:ext cx="77724" cy="566928"/>
          </a:xfrm>
          <a:prstGeom prst="roundRect">
            <a:avLst>
              <a:gd name="adj" fmla="val 1058824"/>
            </a:avLst>
          </a:prstGeom>
          <a:solidFill>
            <a:srgbClr val="E2A93B"/>
          </a:solidFill>
          <a:ln/>
        </p:spPr>
      </p:sp>
      <p:sp>
        <p:nvSpPr>
          <p:cNvPr id="26" name="Shape 24"/>
          <p:cNvSpPr/>
          <p:nvPr/>
        </p:nvSpPr>
        <p:spPr>
          <a:xfrm>
            <a:off x="2548890" y="3977640"/>
            <a:ext cx="77724" cy="566928"/>
          </a:xfrm>
          <a:prstGeom prst="roundRect">
            <a:avLst>
              <a:gd name="adj" fmla="val 1058824"/>
            </a:avLst>
          </a:prstGeom>
          <a:solidFill>
            <a:srgbClr val="E2A93B"/>
          </a:solidFill>
          <a:ln/>
        </p:spPr>
      </p:sp>
      <p:sp>
        <p:nvSpPr>
          <p:cNvPr id="27" name="Text 25"/>
          <p:cNvSpPr txBox="1"/>
          <p:nvPr/>
        </p:nvSpPr>
        <p:spPr>
          <a:xfrm>
            <a:off x="777240" y="4800600"/>
            <a:ext cx="2212848" cy="237744"/>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Zygote</a:t>
            </a:r>
            <a:endParaRPr lang="en-US" sz="1100" dirty="0"/>
          </a:p>
        </p:txBody>
      </p:sp>
      <p:sp>
        <p:nvSpPr>
          <p:cNvPr id="28" name="Text 26"/>
          <p:cNvSpPr txBox="1"/>
          <p:nvPr/>
        </p:nvSpPr>
        <p:spPr>
          <a:xfrm>
            <a:off x="777240" y="5020056"/>
            <a:ext cx="2212848" cy="310896"/>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both parents present</a:t>
            </a:r>
            <a:endParaRPr lang="en-US" sz="950" dirty="0"/>
          </a:p>
        </p:txBody>
      </p:sp>
      <p:sp>
        <p:nvSpPr>
          <p:cNvPr id="29" name="Shape 27"/>
          <p:cNvSpPr/>
          <p:nvPr/>
        </p:nvSpPr>
        <p:spPr>
          <a:xfrm>
            <a:off x="3044952" y="4169664"/>
            <a:ext cx="219456" cy="219456"/>
          </a:xfrm>
          <a:prstGeom prst="rightArrow">
            <a:avLst/>
          </a:prstGeom>
          <a:solidFill>
            <a:srgbClr val="E2A93B"/>
          </a:solidFill>
          <a:ln/>
        </p:spPr>
      </p:sp>
      <p:sp>
        <p:nvSpPr>
          <p:cNvPr id="30" name="Shape 28"/>
          <p:cNvSpPr/>
          <p:nvPr/>
        </p:nvSpPr>
        <p:spPr>
          <a:xfrm>
            <a:off x="3474720" y="3794760"/>
            <a:ext cx="2212848" cy="960120"/>
          </a:xfrm>
          <a:prstGeom prst="roundRect">
            <a:avLst>
              <a:gd name="adj" fmla="val 28571"/>
            </a:avLst>
          </a:prstGeom>
          <a:solidFill>
            <a:srgbClr val="FFFFFF"/>
          </a:solidFill>
          <a:ln w="12700">
            <a:solidFill>
              <a:srgbClr val="D3DED7"/>
            </a:solidFill>
            <a:prstDash val="solid"/>
          </a:ln>
        </p:spPr>
      </p:sp>
      <p:sp>
        <p:nvSpPr>
          <p:cNvPr id="31" name="Shape 29"/>
          <p:cNvSpPr/>
          <p:nvPr/>
        </p:nvSpPr>
        <p:spPr>
          <a:xfrm>
            <a:off x="4030218" y="3977640"/>
            <a:ext cx="77724" cy="566928"/>
          </a:xfrm>
          <a:prstGeom prst="roundRect">
            <a:avLst>
              <a:gd name="adj" fmla="val 1058824"/>
            </a:avLst>
          </a:prstGeom>
          <a:solidFill>
            <a:srgbClr val="1F5540"/>
          </a:solidFill>
          <a:ln/>
        </p:spPr>
      </p:sp>
      <p:sp>
        <p:nvSpPr>
          <p:cNvPr id="32" name="Shape 30"/>
          <p:cNvSpPr/>
          <p:nvPr/>
        </p:nvSpPr>
        <p:spPr>
          <a:xfrm>
            <a:off x="4158234" y="3977640"/>
            <a:ext cx="77724" cy="566928"/>
          </a:xfrm>
          <a:prstGeom prst="roundRect">
            <a:avLst>
              <a:gd name="adj" fmla="val 1058824"/>
            </a:avLst>
          </a:prstGeom>
          <a:solidFill>
            <a:srgbClr val="1F5540"/>
          </a:solidFill>
          <a:ln/>
        </p:spPr>
      </p:sp>
      <p:sp>
        <p:nvSpPr>
          <p:cNvPr id="33" name="Shape 31"/>
          <p:cNvSpPr/>
          <p:nvPr/>
        </p:nvSpPr>
        <p:spPr>
          <a:xfrm>
            <a:off x="4286250" y="3977640"/>
            <a:ext cx="77724" cy="566928"/>
          </a:xfrm>
          <a:prstGeom prst="roundRect">
            <a:avLst>
              <a:gd name="adj" fmla="val 1058824"/>
            </a:avLst>
          </a:prstGeom>
          <a:solidFill>
            <a:srgbClr val="1F5540"/>
          </a:solidFill>
          <a:ln/>
        </p:spPr>
      </p:sp>
      <p:sp>
        <p:nvSpPr>
          <p:cNvPr id="34" name="Shape 32"/>
          <p:cNvSpPr/>
          <p:nvPr/>
        </p:nvSpPr>
        <p:spPr>
          <a:xfrm>
            <a:off x="4414266" y="3977640"/>
            <a:ext cx="77724" cy="566928"/>
          </a:xfrm>
          <a:prstGeom prst="roundRect">
            <a:avLst>
              <a:gd name="adj" fmla="val 1058824"/>
            </a:avLst>
          </a:prstGeom>
          <a:solidFill>
            <a:srgbClr val="1F5540"/>
          </a:solidFill>
          <a:ln/>
        </p:spPr>
      </p:sp>
      <p:sp>
        <p:nvSpPr>
          <p:cNvPr id="35" name="Shape 33"/>
          <p:cNvSpPr/>
          <p:nvPr/>
        </p:nvSpPr>
        <p:spPr>
          <a:xfrm>
            <a:off x="4542282" y="3977640"/>
            <a:ext cx="77724" cy="566928"/>
          </a:xfrm>
          <a:prstGeom prst="roundRect">
            <a:avLst>
              <a:gd name="adj" fmla="val 1058824"/>
            </a:avLst>
          </a:prstGeom>
          <a:solidFill>
            <a:srgbClr val="1F5540"/>
          </a:solidFill>
          <a:ln/>
        </p:spPr>
      </p:sp>
      <p:sp>
        <p:nvSpPr>
          <p:cNvPr id="36" name="Shape 34"/>
          <p:cNvSpPr/>
          <p:nvPr/>
        </p:nvSpPr>
        <p:spPr>
          <a:xfrm>
            <a:off x="4670298" y="3977640"/>
            <a:ext cx="77724" cy="566928"/>
          </a:xfrm>
          <a:prstGeom prst="roundRect">
            <a:avLst>
              <a:gd name="adj" fmla="val 1058824"/>
            </a:avLst>
          </a:prstGeom>
          <a:solidFill>
            <a:srgbClr val="1F5540"/>
          </a:solidFill>
          <a:ln/>
        </p:spPr>
      </p:sp>
      <p:sp>
        <p:nvSpPr>
          <p:cNvPr id="37" name="Shape 35"/>
          <p:cNvSpPr/>
          <p:nvPr/>
        </p:nvSpPr>
        <p:spPr>
          <a:xfrm>
            <a:off x="4798314" y="3977640"/>
            <a:ext cx="77724" cy="566928"/>
          </a:xfrm>
          <a:prstGeom prst="roundRect">
            <a:avLst>
              <a:gd name="adj" fmla="val 1058824"/>
            </a:avLst>
          </a:prstGeom>
          <a:solidFill>
            <a:srgbClr val="E2A93B"/>
          </a:solidFill>
          <a:ln/>
        </p:spPr>
      </p:sp>
      <p:sp>
        <p:nvSpPr>
          <p:cNvPr id="38" name="Shape 36"/>
          <p:cNvSpPr/>
          <p:nvPr/>
        </p:nvSpPr>
        <p:spPr>
          <a:xfrm>
            <a:off x="4926330" y="3977640"/>
            <a:ext cx="77724" cy="566928"/>
          </a:xfrm>
          <a:prstGeom prst="roundRect">
            <a:avLst>
              <a:gd name="adj" fmla="val 1058824"/>
            </a:avLst>
          </a:prstGeom>
          <a:solidFill>
            <a:srgbClr val="E2A93B"/>
          </a:solidFill>
          <a:ln/>
        </p:spPr>
      </p:sp>
      <p:sp>
        <p:nvSpPr>
          <p:cNvPr id="39" name="Shape 37"/>
          <p:cNvSpPr/>
          <p:nvPr/>
        </p:nvSpPr>
        <p:spPr>
          <a:xfrm>
            <a:off x="5054346" y="3977640"/>
            <a:ext cx="77724" cy="566928"/>
          </a:xfrm>
          <a:prstGeom prst="roundRect">
            <a:avLst>
              <a:gd name="adj" fmla="val 1058824"/>
            </a:avLst>
          </a:prstGeom>
          <a:solidFill>
            <a:srgbClr val="E2A93B"/>
          </a:solidFill>
          <a:ln/>
        </p:spPr>
      </p:sp>
      <p:sp>
        <p:nvSpPr>
          <p:cNvPr id="40" name="Text 38"/>
          <p:cNvSpPr txBox="1"/>
          <p:nvPr/>
        </p:nvSpPr>
        <p:spPr>
          <a:xfrm>
            <a:off x="3474720" y="4800600"/>
            <a:ext cx="2212848" cy="237744"/>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1st division</a:t>
            </a:r>
            <a:endParaRPr lang="en-US" sz="1100" dirty="0"/>
          </a:p>
        </p:txBody>
      </p:sp>
      <p:sp>
        <p:nvSpPr>
          <p:cNvPr id="41" name="Text 39"/>
          <p:cNvSpPr txBox="1"/>
          <p:nvPr/>
        </p:nvSpPr>
        <p:spPr>
          <a:xfrm>
            <a:off x="3474720" y="5020056"/>
            <a:ext cx="2212848" cy="310896"/>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the alien chromosomes lag behind</a:t>
            </a:r>
            <a:endParaRPr lang="en-US" sz="950" dirty="0"/>
          </a:p>
        </p:txBody>
      </p:sp>
      <p:sp>
        <p:nvSpPr>
          <p:cNvPr id="42" name="Shape 40"/>
          <p:cNvSpPr/>
          <p:nvPr/>
        </p:nvSpPr>
        <p:spPr>
          <a:xfrm>
            <a:off x="5742432" y="4169664"/>
            <a:ext cx="219456" cy="219456"/>
          </a:xfrm>
          <a:prstGeom prst="rightArrow">
            <a:avLst/>
          </a:prstGeom>
          <a:solidFill>
            <a:srgbClr val="E2A93B"/>
          </a:solidFill>
          <a:ln/>
        </p:spPr>
      </p:sp>
      <p:sp>
        <p:nvSpPr>
          <p:cNvPr id="43" name="Shape 41"/>
          <p:cNvSpPr/>
          <p:nvPr/>
        </p:nvSpPr>
        <p:spPr>
          <a:xfrm>
            <a:off x="6172200" y="3794760"/>
            <a:ext cx="2212848" cy="960120"/>
          </a:xfrm>
          <a:prstGeom prst="roundRect">
            <a:avLst>
              <a:gd name="adj" fmla="val 28571"/>
            </a:avLst>
          </a:prstGeom>
          <a:solidFill>
            <a:srgbClr val="FFFFFF"/>
          </a:solidFill>
          <a:ln w="12700">
            <a:solidFill>
              <a:srgbClr val="D3DED7"/>
            </a:solidFill>
            <a:prstDash val="solid"/>
          </a:ln>
        </p:spPr>
      </p:sp>
      <p:sp>
        <p:nvSpPr>
          <p:cNvPr id="44" name="Shape 42"/>
          <p:cNvSpPr/>
          <p:nvPr/>
        </p:nvSpPr>
        <p:spPr>
          <a:xfrm>
            <a:off x="6855714" y="3977640"/>
            <a:ext cx="77724" cy="566928"/>
          </a:xfrm>
          <a:prstGeom prst="roundRect">
            <a:avLst>
              <a:gd name="adj" fmla="val 1058824"/>
            </a:avLst>
          </a:prstGeom>
          <a:solidFill>
            <a:srgbClr val="1F5540"/>
          </a:solidFill>
          <a:ln/>
        </p:spPr>
      </p:sp>
      <p:sp>
        <p:nvSpPr>
          <p:cNvPr id="45" name="Shape 43"/>
          <p:cNvSpPr/>
          <p:nvPr/>
        </p:nvSpPr>
        <p:spPr>
          <a:xfrm>
            <a:off x="6983730" y="3977640"/>
            <a:ext cx="77724" cy="566928"/>
          </a:xfrm>
          <a:prstGeom prst="roundRect">
            <a:avLst>
              <a:gd name="adj" fmla="val 1058824"/>
            </a:avLst>
          </a:prstGeom>
          <a:solidFill>
            <a:srgbClr val="1F5540"/>
          </a:solidFill>
          <a:ln/>
        </p:spPr>
      </p:sp>
      <p:sp>
        <p:nvSpPr>
          <p:cNvPr id="46" name="Shape 44"/>
          <p:cNvSpPr/>
          <p:nvPr/>
        </p:nvSpPr>
        <p:spPr>
          <a:xfrm>
            <a:off x="7111746" y="3977640"/>
            <a:ext cx="77724" cy="566928"/>
          </a:xfrm>
          <a:prstGeom prst="roundRect">
            <a:avLst>
              <a:gd name="adj" fmla="val 1058824"/>
            </a:avLst>
          </a:prstGeom>
          <a:solidFill>
            <a:srgbClr val="1F5540"/>
          </a:solidFill>
          <a:ln/>
        </p:spPr>
      </p:sp>
      <p:sp>
        <p:nvSpPr>
          <p:cNvPr id="47" name="Shape 45"/>
          <p:cNvSpPr/>
          <p:nvPr/>
        </p:nvSpPr>
        <p:spPr>
          <a:xfrm>
            <a:off x="7239762" y="3977640"/>
            <a:ext cx="77724" cy="566928"/>
          </a:xfrm>
          <a:prstGeom prst="roundRect">
            <a:avLst>
              <a:gd name="adj" fmla="val 1058824"/>
            </a:avLst>
          </a:prstGeom>
          <a:solidFill>
            <a:srgbClr val="1F5540"/>
          </a:solidFill>
          <a:ln/>
        </p:spPr>
      </p:sp>
      <p:sp>
        <p:nvSpPr>
          <p:cNvPr id="48" name="Shape 46"/>
          <p:cNvSpPr/>
          <p:nvPr/>
        </p:nvSpPr>
        <p:spPr>
          <a:xfrm>
            <a:off x="7367778" y="3977640"/>
            <a:ext cx="77724" cy="566928"/>
          </a:xfrm>
          <a:prstGeom prst="roundRect">
            <a:avLst>
              <a:gd name="adj" fmla="val 1058824"/>
            </a:avLst>
          </a:prstGeom>
          <a:solidFill>
            <a:srgbClr val="1F5540"/>
          </a:solidFill>
          <a:ln/>
        </p:spPr>
      </p:sp>
      <p:sp>
        <p:nvSpPr>
          <p:cNvPr id="49" name="Shape 47"/>
          <p:cNvSpPr/>
          <p:nvPr/>
        </p:nvSpPr>
        <p:spPr>
          <a:xfrm>
            <a:off x="7495794" y="3977640"/>
            <a:ext cx="77724" cy="566928"/>
          </a:xfrm>
          <a:prstGeom prst="roundRect">
            <a:avLst>
              <a:gd name="adj" fmla="val 1058824"/>
            </a:avLst>
          </a:prstGeom>
          <a:solidFill>
            <a:srgbClr val="1F5540"/>
          </a:solidFill>
          <a:ln/>
        </p:spPr>
      </p:sp>
      <p:sp>
        <p:nvSpPr>
          <p:cNvPr id="50" name="Shape 48"/>
          <p:cNvSpPr/>
          <p:nvPr/>
        </p:nvSpPr>
        <p:spPr>
          <a:xfrm>
            <a:off x="7623810" y="3977640"/>
            <a:ext cx="77724" cy="566928"/>
          </a:xfrm>
          <a:prstGeom prst="roundRect">
            <a:avLst>
              <a:gd name="adj" fmla="val 1058824"/>
            </a:avLst>
          </a:prstGeom>
          <a:solidFill>
            <a:srgbClr val="E2A93B"/>
          </a:solidFill>
          <a:ln/>
        </p:spPr>
      </p:sp>
      <p:sp>
        <p:nvSpPr>
          <p:cNvPr id="51" name="Text 49"/>
          <p:cNvSpPr txBox="1"/>
          <p:nvPr/>
        </p:nvSpPr>
        <p:spPr>
          <a:xfrm>
            <a:off x="6172200" y="4800600"/>
            <a:ext cx="2212848" cy="237744"/>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3rd division</a:t>
            </a:r>
            <a:endParaRPr lang="en-US" sz="1100" dirty="0"/>
          </a:p>
        </p:txBody>
      </p:sp>
      <p:sp>
        <p:nvSpPr>
          <p:cNvPr id="52" name="Text 50"/>
          <p:cNvSpPr txBox="1"/>
          <p:nvPr/>
        </p:nvSpPr>
        <p:spPr>
          <a:xfrm>
            <a:off x="6172200" y="5020056"/>
            <a:ext cx="2212848" cy="310896"/>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they are packed away and destroyed</a:t>
            </a:r>
            <a:endParaRPr lang="en-US" sz="950" dirty="0"/>
          </a:p>
        </p:txBody>
      </p:sp>
      <p:sp>
        <p:nvSpPr>
          <p:cNvPr id="53" name="Shape 51"/>
          <p:cNvSpPr/>
          <p:nvPr/>
        </p:nvSpPr>
        <p:spPr>
          <a:xfrm>
            <a:off x="8439912" y="4169664"/>
            <a:ext cx="219456" cy="219456"/>
          </a:xfrm>
          <a:prstGeom prst="rightArrow">
            <a:avLst/>
          </a:prstGeom>
          <a:solidFill>
            <a:srgbClr val="E2A93B"/>
          </a:solidFill>
          <a:ln/>
        </p:spPr>
      </p:sp>
      <p:sp>
        <p:nvSpPr>
          <p:cNvPr id="54" name="Shape 52"/>
          <p:cNvSpPr/>
          <p:nvPr/>
        </p:nvSpPr>
        <p:spPr>
          <a:xfrm>
            <a:off x="8869680" y="3794760"/>
            <a:ext cx="2212848" cy="960120"/>
          </a:xfrm>
          <a:prstGeom prst="roundRect">
            <a:avLst>
              <a:gd name="adj" fmla="val 28571"/>
            </a:avLst>
          </a:prstGeom>
          <a:solidFill>
            <a:srgbClr val="FFFFFF"/>
          </a:solidFill>
          <a:ln w="12700">
            <a:solidFill>
              <a:srgbClr val="D3DED7"/>
            </a:solidFill>
            <a:prstDash val="solid"/>
          </a:ln>
        </p:spPr>
      </p:sp>
      <p:sp>
        <p:nvSpPr>
          <p:cNvPr id="55" name="Shape 53"/>
          <p:cNvSpPr/>
          <p:nvPr/>
        </p:nvSpPr>
        <p:spPr>
          <a:xfrm>
            <a:off x="9617202" y="3977640"/>
            <a:ext cx="77724" cy="566928"/>
          </a:xfrm>
          <a:prstGeom prst="roundRect">
            <a:avLst>
              <a:gd name="adj" fmla="val 1058824"/>
            </a:avLst>
          </a:prstGeom>
          <a:solidFill>
            <a:srgbClr val="1F5540"/>
          </a:solidFill>
          <a:ln/>
        </p:spPr>
      </p:sp>
      <p:sp>
        <p:nvSpPr>
          <p:cNvPr id="56" name="Shape 54"/>
          <p:cNvSpPr/>
          <p:nvPr/>
        </p:nvSpPr>
        <p:spPr>
          <a:xfrm>
            <a:off x="9745218" y="3977640"/>
            <a:ext cx="77724" cy="566928"/>
          </a:xfrm>
          <a:prstGeom prst="roundRect">
            <a:avLst>
              <a:gd name="adj" fmla="val 1058824"/>
            </a:avLst>
          </a:prstGeom>
          <a:solidFill>
            <a:srgbClr val="1F5540"/>
          </a:solidFill>
          <a:ln/>
        </p:spPr>
      </p:sp>
      <p:sp>
        <p:nvSpPr>
          <p:cNvPr id="57" name="Shape 55"/>
          <p:cNvSpPr/>
          <p:nvPr/>
        </p:nvSpPr>
        <p:spPr>
          <a:xfrm>
            <a:off x="9873234" y="3977640"/>
            <a:ext cx="77724" cy="566928"/>
          </a:xfrm>
          <a:prstGeom prst="roundRect">
            <a:avLst>
              <a:gd name="adj" fmla="val 1058824"/>
            </a:avLst>
          </a:prstGeom>
          <a:solidFill>
            <a:srgbClr val="1F5540"/>
          </a:solidFill>
          <a:ln/>
        </p:spPr>
      </p:sp>
      <p:sp>
        <p:nvSpPr>
          <p:cNvPr id="58" name="Shape 56"/>
          <p:cNvSpPr/>
          <p:nvPr/>
        </p:nvSpPr>
        <p:spPr>
          <a:xfrm>
            <a:off x="10001250" y="3977640"/>
            <a:ext cx="77724" cy="566928"/>
          </a:xfrm>
          <a:prstGeom prst="roundRect">
            <a:avLst>
              <a:gd name="adj" fmla="val 1058824"/>
            </a:avLst>
          </a:prstGeom>
          <a:solidFill>
            <a:srgbClr val="1F5540"/>
          </a:solidFill>
          <a:ln/>
        </p:spPr>
      </p:sp>
      <p:sp>
        <p:nvSpPr>
          <p:cNvPr id="59" name="Shape 57"/>
          <p:cNvSpPr/>
          <p:nvPr/>
        </p:nvSpPr>
        <p:spPr>
          <a:xfrm>
            <a:off x="10129266" y="3977640"/>
            <a:ext cx="77724" cy="566928"/>
          </a:xfrm>
          <a:prstGeom prst="roundRect">
            <a:avLst>
              <a:gd name="adj" fmla="val 1058824"/>
            </a:avLst>
          </a:prstGeom>
          <a:solidFill>
            <a:srgbClr val="1F5540"/>
          </a:solidFill>
          <a:ln/>
        </p:spPr>
      </p:sp>
      <p:sp>
        <p:nvSpPr>
          <p:cNvPr id="60" name="Shape 58"/>
          <p:cNvSpPr/>
          <p:nvPr/>
        </p:nvSpPr>
        <p:spPr>
          <a:xfrm>
            <a:off x="10257282" y="3977640"/>
            <a:ext cx="77724" cy="566928"/>
          </a:xfrm>
          <a:prstGeom prst="roundRect">
            <a:avLst>
              <a:gd name="adj" fmla="val 1058824"/>
            </a:avLst>
          </a:prstGeom>
          <a:solidFill>
            <a:srgbClr val="1F5540"/>
          </a:solidFill>
          <a:ln/>
        </p:spPr>
      </p:sp>
      <p:sp>
        <p:nvSpPr>
          <p:cNvPr id="61" name="Text 59"/>
          <p:cNvSpPr txBox="1"/>
          <p:nvPr/>
        </p:nvSpPr>
        <p:spPr>
          <a:xfrm>
            <a:off x="8869680" y="4800600"/>
            <a:ext cx="2212848" cy="237744"/>
          </a:xfrm>
          <a:prstGeom prst="rect">
            <a:avLst/>
          </a:prstGeom>
          <a:noFill/>
          <a:ln/>
        </p:spPr>
        <p:txBody>
          <a:bodyPr wrap="square" lIns="0" tIns="0" rIns="0" bIns="0" rtlCol="0" anchor="ctr"/>
          <a:lstStyle/>
          <a:p>
            <a:pPr marL="0" indent="0" algn="ctr">
              <a:buNone/>
            </a:pPr>
            <a:r>
              <a:rPr lang="en-US" sz="1100" b="1" dirty="0">
                <a:solidFill>
                  <a:srgbClr val="0F241C"/>
                </a:solidFill>
                <a:latin typeface="Calibri" pitchFamily="34" charset="0"/>
                <a:ea typeface="Calibri" pitchFamily="34" charset="-122"/>
                <a:cs typeface="Calibri" pitchFamily="34" charset="-120"/>
              </a:rPr>
              <a:t>Haploid embryo</a:t>
            </a:r>
            <a:endParaRPr lang="en-US" sz="1100" dirty="0"/>
          </a:p>
        </p:txBody>
      </p:sp>
      <p:sp>
        <p:nvSpPr>
          <p:cNvPr id="62" name="Text 60"/>
          <p:cNvSpPr txBox="1"/>
          <p:nvPr/>
        </p:nvSpPr>
        <p:spPr>
          <a:xfrm>
            <a:off x="8869680" y="5020056"/>
            <a:ext cx="2212848" cy="310896"/>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only the mother’s set is left</a:t>
            </a:r>
            <a:endParaRPr lang="en-US" sz="950" dirty="0"/>
          </a:p>
        </p:txBody>
      </p:sp>
      <p:sp>
        <p:nvSpPr>
          <p:cNvPr id="63" name="Shape 61"/>
          <p:cNvSpPr/>
          <p:nvPr/>
        </p:nvSpPr>
        <p:spPr>
          <a:xfrm>
            <a:off x="7589520" y="3502152"/>
            <a:ext cx="82296" cy="201168"/>
          </a:xfrm>
          <a:prstGeom prst="roundRect">
            <a:avLst>
              <a:gd name="adj" fmla="val 1000000"/>
            </a:avLst>
          </a:prstGeom>
          <a:solidFill>
            <a:srgbClr val="1F5540"/>
          </a:solidFill>
          <a:ln/>
        </p:spPr>
      </p:sp>
      <p:sp>
        <p:nvSpPr>
          <p:cNvPr id="64" name="Text 62"/>
          <p:cNvSpPr txBox="1"/>
          <p:nvPr/>
        </p:nvSpPr>
        <p:spPr>
          <a:xfrm>
            <a:off x="7754112" y="3483864"/>
            <a:ext cx="1920240" cy="237744"/>
          </a:xfrm>
          <a:prstGeom prst="rect">
            <a:avLst/>
          </a:prstGeom>
          <a:noFill/>
          <a:ln/>
        </p:spPr>
        <p:txBody>
          <a:bodyPr wrap="square" lIns="0" tIns="0" rIns="0" bIns="0" rtlCol="0" anchor="ctr"/>
          <a:lstStyle/>
          <a:p>
            <a:pPr marL="0" indent="0">
              <a:buNone/>
            </a:pPr>
            <a:r>
              <a:rPr lang="en-US" sz="950" dirty="0">
                <a:solidFill>
                  <a:srgbClr val="63736C"/>
                </a:solidFill>
                <a:latin typeface="Calibri" pitchFamily="34" charset="0"/>
                <a:ea typeface="Calibri" pitchFamily="34" charset="-122"/>
                <a:cs typeface="Calibri" pitchFamily="34" charset="-120"/>
              </a:rPr>
              <a:t>mother’s chromosomes (kept)</a:t>
            </a:r>
            <a:endParaRPr lang="en-US" sz="950" dirty="0"/>
          </a:p>
        </p:txBody>
      </p:sp>
      <p:sp>
        <p:nvSpPr>
          <p:cNvPr id="65" name="Shape 63"/>
          <p:cNvSpPr/>
          <p:nvPr/>
        </p:nvSpPr>
        <p:spPr>
          <a:xfrm>
            <a:off x="9784080" y="3502152"/>
            <a:ext cx="82296" cy="201168"/>
          </a:xfrm>
          <a:prstGeom prst="roundRect">
            <a:avLst>
              <a:gd name="adj" fmla="val 1000000"/>
            </a:avLst>
          </a:prstGeom>
          <a:solidFill>
            <a:srgbClr val="E2A93B"/>
          </a:solidFill>
          <a:ln/>
        </p:spPr>
      </p:sp>
      <p:sp>
        <p:nvSpPr>
          <p:cNvPr id="66" name="Text 64"/>
          <p:cNvSpPr txBox="1"/>
          <p:nvPr/>
        </p:nvSpPr>
        <p:spPr>
          <a:xfrm>
            <a:off x="9948672" y="3483864"/>
            <a:ext cx="2011680" cy="237744"/>
          </a:xfrm>
          <a:prstGeom prst="rect">
            <a:avLst/>
          </a:prstGeom>
          <a:noFill/>
          <a:ln/>
        </p:spPr>
        <p:txBody>
          <a:bodyPr wrap="square" lIns="0" tIns="0" rIns="0" bIns="0" rtlCol="0" anchor="ctr"/>
          <a:lstStyle/>
          <a:p>
            <a:pPr marL="0" indent="0">
              <a:buNone/>
            </a:pPr>
            <a:r>
              <a:rPr lang="en-US" sz="950" dirty="0">
                <a:solidFill>
                  <a:srgbClr val="63736C"/>
                </a:solidFill>
                <a:latin typeface="Calibri" pitchFamily="34" charset="0"/>
                <a:ea typeface="Calibri" pitchFamily="34" charset="-122"/>
                <a:cs typeface="Calibri" pitchFamily="34" charset="-120"/>
              </a:rPr>
              <a:t>alien chromosomes (thrown out)</a:t>
            </a:r>
            <a:endParaRPr lang="en-US" sz="950" dirty="0"/>
          </a:p>
        </p:txBody>
      </p:sp>
      <p:sp>
        <p:nvSpPr>
          <p:cNvPr id="67" name="Text 65"/>
          <p:cNvSpPr txBox="1"/>
          <p:nvPr/>
        </p:nvSpPr>
        <p:spPr>
          <a:xfrm>
            <a:off x="841248" y="5614416"/>
            <a:ext cx="10515600" cy="384048"/>
          </a:xfrm>
          <a:prstGeom prst="rect">
            <a:avLst/>
          </a:prstGeom>
          <a:noFill/>
          <a:ln/>
        </p:spPr>
        <p:txBody>
          <a:bodyPr wrap="square" lIns="0" tIns="0" rIns="0" bIns="0" rtlCol="0" anchor="t"/>
          <a:lstStyle/>
          <a:p>
            <a:pPr marL="0" indent="0">
              <a:buNone/>
            </a:pPr>
            <a:r>
              <a:rPr lang="en-US" sz="1150" b="1" dirty="0">
                <a:solidFill>
                  <a:srgbClr val="B67F1B"/>
                </a:solidFill>
                <a:latin typeface="Calibri" pitchFamily="34" charset="0"/>
                <a:ea typeface="Calibri" pitchFamily="34" charset="-122"/>
                <a:cs typeface="Calibri" pitchFamily="34" charset="-120"/>
              </a:rPr>
              <a:t>Why they are thrown out:  </a:t>
            </a:r>
            <a:r>
              <a:rPr lang="en-US" sz="1150" dirty="0">
                <a:solidFill>
                  <a:srgbClr val="1A2420"/>
                </a:solidFill>
                <a:latin typeface="Calibri" pitchFamily="34" charset="0"/>
                <a:ea typeface="Calibri" pitchFamily="34" charset="-122"/>
                <a:cs typeface="Calibri" pitchFamily="34" charset="-120"/>
              </a:rPr>
              <a:t>the two sets of chromosomes divide at different speeds, and the alien centromeres cannot grab the spindle properly. They get left behind, are wrapped into small nuclei of their own, and are broken down.</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IN THE FIELD</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Haploid inducer lines: the method that changed maize breeding</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17</a:t>
            </a:r>
            <a:endParaRPr lang="en-US" sz="900" dirty="0"/>
          </a:p>
        </p:txBody>
      </p:sp>
      <p:sp>
        <p:nvSpPr>
          <p:cNvPr id="6" name="Shape 4"/>
          <p:cNvSpPr/>
          <p:nvPr/>
        </p:nvSpPr>
        <p:spPr>
          <a:xfrm>
            <a:off x="960120" y="1389888"/>
            <a:ext cx="2651760" cy="804672"/>
          </a:xfrm>
          <a:prstGeom prst="roundRect">
            <a:avLst>
              <a:gd name="adj" fmla="val 9091"/>
            </a:avLst>
          </a:prstGeom>
          <a:solidFill>
            <a:srgbClr val="EDF3EF"/>
          </a:solidFill>
          <a:ln w="11430">
            <a:solidFill>
              <a:srgbClr val="4E9C6B"/>
            </a:solidFill>
            <a:prstDash val="solid"/>
          </a:ln>
        </p:spPr>
      </p:sp>
      <p:sp>
        <p:nvSpPr>
          <p:cNvPr id="7" name="Text 5"/>
          <p:cNvSpPr txBox="1"/>
          <p:nvPr/>
        </p:nvSpPr>
        <p:spPr>
          <a:xfrm>
            <a:off x="1042416" y="1481328"/>
            <a:ext cx="248716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FEMALE PARENT</a:t>
            </a:r>
            <a:endParaRPr lang="en-US" sz="1100" dirty="0"/>
          </a:p>
        </p:txBody>
      </p:sp>
      <p:sp>
        <p:nvSpPr>
          <p:cNvPr id="8" name="Text 6"/>
          <p:cNvSpPr txBox="1"/>
          <p:nvPr/>
        </p:nvSpPr>
        <p:spPr>
          <a:xfrm>
            <a:off x="1042416" y="1865376"/>
            <a:ext cx="2487168" cy="256032"/>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Your elite line (2n)</a:t>
            </a:r>
            <a:endParaRPr lang="en-US" sz="900" dirty="0"/>
          </a:p>
          <a:p>
            <a:pPr marL="0" indent="0" algn="ctr">
              <a:buNone/>
            </a:pPr>
            <a:r>
              <a:rPr lang="en-US" sz="900" dirty="0">
                <a:solidFill>
                  <a:srgbClr val="63736C"/>
                </a:solidFill>
                <a:latin typeface="Calibri" pitchFamily="34" charset="0"/>
                <a:ea typeface="Calibri" pitchFamily="34" charset="-122"/>
                <a:cs typeface="Calibri" pitchFamily="34" charset="-120"/>
              </a:rPr>
              <a:t>detasselled</a:t>
            </a:r>
            <a:endParaRPr lang="en-US" sz="900" dirty="0"/>
          </a:p>
        </p:txBody>
      </p:sp>
      <p:sp>
        <p:nvSpPr>
          <p:cNvPr id="9" name="Text 7"/>
          <p:cNvSpPr txBox="1"/>
          <p:nvPr/>
        </p:nvSpPr>
        <p:spPr>
          <a:xfrm>
            <a:off x="3639312" y="1481328"/>
            <a:ext cx="502920" cy="603504"/>
          </a:xfrm>
          <a:prstGeom prst="rect">
            <a:avLst/>
          </a:prstGeom>
          <a:noFill/>
          <a:ln/>
        </p:spPr>
        <p:txBody>
          <a:bodyPr wrap="square" lIns="0" tIns="0" rIns="0" bIns="0" rtlCol="0" anchor="ctr"/>
          <a:lstStyle/>
          <a:p>
            <a:pPr marL="0" indent="0" algn="ctr">
              <a:buNone/>
            </a:pPr>
            <a:r>
              <a:rPr lang="en-US" sz="2400" b="1" dirty="0">
                <a:solidFill>
                  <a:srgbClr val="B67F1B"/>
                </a:solidFill>
                <a:latin typeface="Cambria" pitchFamily="34" charset="0"/>
                <a:ea typeface="Cambria" pitchFamily="34" charset="-122"/>
                <a:cs typeface="Cambria" pitchFamily="34" charset="-120"/>
              </a:rPr>
              <a:t>×</a:t>
            </a:r>
            <a:endParaRPr lang="en-US" sz="2400" dirty="0"/>
          </a:p>
        </p:txBody>
      </p:sp>
      <p:sp>
        <p:nvSpPr>
          <p:cNvPr id="10" name="Shape 8"/>
          <p:cNvSpPr/>
          <p:nvPr/>
        </p:nvSpPr>
        <p:spPr>
          <a:xfrm>
            <a:off x="4160520" y="1389888"/>
            <a:ext cx="2651760" cy="804672"/>
          </a:xfrm>
          <a:prstGeom prst="roundRect">
            <a:avLst>
              <a:gd name="adj" fmla="val 9091"/>
            </a:avLst>
          </a:prstGeom>
          <a:solidFill>
            <a:srgbClr val="F8F3E6"/>
          </a:solidFill>
          <a:ln w="11430">
            <a:solidFill>
              <a:srgbClr val="B67F1B"/>
            </a:solidFill>
            <a:prstDash val="solid"/>
          </a:ln>
        </p:spPr>
      </p:sp>
      <p:sp>
        <p:nvSpPr>
          <p:cNvPr id="11" name="Text 9"/>
          <p:cNvSpPr txBox="1"/>
          <p:nvPr/>
        </p:nvSpPr>
        <p:spPr>
          <a:xfrm>
            <a:off x="4242816" y="1481328"/>
            <a:ext cx="2487168"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MALE PARENT</a:t>
            </a:r>
            <a:endParaRPr lang="en-US" sz="1100" dirty="0"/>
          </a:p>
        </p:txBody>
      </p:sp>
      <p:sp>
        <p:nvSpPr>
          <p:cNvPr id="12" name="Text 10"/>
          <p:cNvSpPr txBox="1"/>
          <p:nvPr/>
        </p:nvSpPr>
        <p:spPr>
          <a:xfrm>
            <a:off x="4242816" y="1865376"/>
            <a:ext cx="2487168" cy="256032"/>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A haploid inducer line</a:t>
            </a:r>
            <a:endParaRPr lang="en-US" sz="900" dirty="0"/>
          </a:p>
          <a:p>
            <a:pPr marL="0" indent="0" algn="ctr">
              <a:buNone/>
            </a:pPr>
            <a:r>
              <a:rPr lang="en-US" sz="900" dirty="0">
                <a:solidFill>
                  <a:srgbClr val="63736C"/>
                </a:solidFill>
                <a:latin typeface="Calibri" pitchFamily="34" charset="0"/>
                <a:ea typeface="Calibri" pitchFamily="34" charset="-122"/>
                <a:cs typeface="Calibri" pitchFamily="34" charset="-120"/>
              </a:rPr>
              <a:t>(it carries a colour marker)</a:t>
            </a:r>
            <a:endParaRPr lang="en-US" sz="900" dirty="0"/>
          </a:p>
        </p:txBody>
      </p:sp>
      <p:sp>
        <p:nvSpPr>
          <p:cNvPr id="13" name="Shape 11"/>
          <p:cNvSpPr/>
          <p:nvPr/>
        </p:nvSpPr>
        <p:spPr>
          <a:xfrm>
            <a:off x="3767328" y="2267712"/>
            <a:ext cx="256032" cy="219456"/>
          </a:xfrm>
          <a:prstGeom prst="downArrow">
            <a:avLst/>
          </a:prstGeom>
          <a:solidFill>
            <a:srgbClr val="E2A93B"/>
          </a:solidFill>
          <a:ln/>
        </p:spPr>
      </p:sp>
      <p:sp>
        <p:nvSpPr>
          <p:cNvPr id="14" name="Shape 12"/>
          <p:cNvSpPr/>
          <p:nvPr/>
        </p:nvSpPr>
        <p:spPr>
          <a:xfrm>
            <a:off x="960120" y="2578608"/>
            <a:ext cx="5852160" cy="603504"/>
          </a:xfrm>
          <a:prstGeom prst="roundRect">
            <a:avLst>
              <a:gd name="adj" fmla="val 12121"/>
            </a:avLst>
          </a:prstGeom>
          <a:solidFill>
            <a:srgbClr val="FFFFFF"/>
          </a:solidFill>
          <a:ln w="11430">
            <a:solidFill>
              <a:srgbClr val="D3DED7"/>
            </a:solidFill>
            <a:prstDash val="solid"/>
          </a:ln>
        </p:spPr>
      </p:sp>
      <p:sp>
        <p:nvSpPr>
          <p:cNvPr id="15" name="Text 13"/>
          <p:cNvSpPr txBox="1"/>
          <p:nvPr/>
        </p:nvSpPr>
        <p:spPr>
          <a:xfrm>
            <a:off x="1115568" y="2633472"/>
            <a:ext cx="5541264" cy="237744"/>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Pollinate in the field</a:t>
            </a:r>
            <a:endParaRPr lang="en-US" sz="1150" dirty="0"/>
          </a:p>
        </p:txBody>
      </p:sp>
      <p:sp>
        <p:nvSpPr>
          <p:cNvPr id="16" name="Text 14"/>
          <p:cNvSpPr txBox="1"/>
          <p:nvPr/>
        </p:nvSpPr>
        <p:spPr>
          <a:xfrm>
            <a:off x="1115568" y="2871216"/>
            <a:ext cx="5541264" cy="274320"/>
          </a:xfrm>
          <a:prstGeom prst="rect">
            <a:avLst/>
          </a:prstGeom>
          <a:noFill/>
          <a:ln/>
        </p:spPr>
        <p:txBody>
          <a:bodyPr wrap="square" lIns="0" tIns="0" rIns="0" bIns="0" rtlCol="0" anchor="ctr"/>
          <a:lstStyle/>
          <a:p>
            <a:pPr marL="0" indent="0">
              <a:buNone/>
            </a:pPr>
            <a:r>
              <a:rPr lang="en-US" sz="1000" dirty="0">
                <a:solidFill>
                  <a:srgbClr val="63736C"/>
                </a:solidFill>
                <a:latin typeface="Calibri" pitchFamily="34" charset="0"/>
                <a:ea typeface="Calibri" pitchFamily="34" charset="-122"/>
                <a:cs typeface="Calibri" pitchFamily="34" charset="-120"/>
              </a:rPr>
              <a:t>The inducer gives the pollen. Nothing else is done to the plant.</a:t>
            </a:r>
            <a:endParaRPr lang="en-US" sz="1000" dirty="0"/>
          </a:p>
        </p:txBody>
      </p:sp>
      <p:sp>
        <p:nvSpPr>
          <p:cNvPr id="17" name="Shape 15"/>
          <p:cNvSpPr/>
          <p:nvPr/>
        </p:nvSpPr>
        <p:spPr>
          <a:xfrm>
            <a:off x="3767328" y="3218688"/>
            <a:ext cx="256032" cy="182880"/>
          </a:xfrm>
          <a:prstGeom prst="downArrow">
            <a:avLst/>
          </a:prstGeom>
          <a:solidFill>
            <a:srgbClr val="E2A93B"/>
          </a:solidFill>
          <a:ln/>
        </p:spPr>
      </p:sp>
      <p:sp>
        <p:nvSpPr>
          <p:cNvPr id="18" name="Shape 16"/>
          <p:cNvSpPr/>
          <p:nvPr/>
        </p:nvSpPr>
        <p:spPr>
          <a:xfrm>
            <a:off x="960120" y="3438144"/>
            <a:ext cx="5852160" cy="603504"/>
          </a:xfrm>
          <a:prstGeom prst="roundRect">
            <a:avLst>
              <a:gd name="adj" fmla="val 12121"/>
            </a:avLst>
          </a:prstGeom>
          <a:solidFill>
            <a:srgbClr val="FFFFFF"/>
          </a:solidFill>
          <a:ln w="11430">
            <a:solidFill>
              <a:srgbClr val="D3DED7"/>
            </a:solidFill>
            <a:prstDash val="solid"/>
          </a:ln>
        </p:spPr>
      </p:sp>
      <p:sp>
        <p:nvSpPr>
          <p:cNvPr id="19" name="Text 17"/>
          <p:cNvSpPr txBox="1"/>
          <p:nvPr/>
        </p:nvSpPr>
        <p:spPr>
          <a:xfrm>
            <a:off x="1115568" y="3493008"/>
            <a:ext cx="5541264" cy="237744"/>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Fertilisation starts — but fails on the father’s side</a:t>
            </a:r>
            <a:endParaRPr lang="en-US" sz="1150" dirty="0"/>
          </a:p>
        </p:txBody>
      </p:sp>
      <p:sp>
        <p:nvSpPr>
          <p:cNvPr id="20" name="Text 18"/>
          <p:cNvSpPr txBox="1"/>
          <p:nvPr/>
        </p:nvSpPr>
        <p:spPr>
          <a:xfrm>
            <a:off x="1115568" y="3730752"/>
            <a:ext cx="5541264" cy="274320"/>
          </a:xfrm>
          <a:prstGeom prst="rect">
            <a:avLst/>
          </a:prstGeom>
          <a:noFill/>
          <a:ln/>
        </p:spPr>
        <p:txBody>
          <a:bodyPr wrap="square" lIns="0" tIns="0" rIns="0" bIns="0" rtlCol="0" anchor="ctr"/>
          <a:lstStyle/>
          <a:p>
            <a:pPr marL="0" indent="0">
              <a:buNone/>
            </a:pPr>
            <a:r>
              <a:rPr lang="en-US" sz="1000" dirty="0">
                <a:solidFill>
                  <a:srgbClr val="63736C"/>
                </a:solidFill>
                <a:latin typeface="Calibri" pitchFamily="34" charset="0"/>
                <a:ea typeface="Calibri" pitchFamily="34" charset="-122"/>
                <a:cs typeface="Calibri" pitchFamily="34" charset="-120"/>
              </a:rPr>
              <a:t>The sperm reaches the egg, but the father’s chromosomes never join the embryo.</a:t>
            </a:r>
            <a:endParaRPr lang="en-US" sz="1000" dirty="0"/>
          </a:p>
        </p:txBody>
      </p:sp>
      <p:sp>
        <p:nvSpPr>
          <p:cNvPr id="21" name="Shape 19"/>
          <p:cNvSpPr/>
          <p:nvPr/>
        </p:nvSpPr>
        <p:spPr>
          <a:xfrm>
            <a:off x="3767328" y="4078224"/>
            <a:ext cx="256032" cy="182880"/>
          </a:xfrm>
          <a:prstGeom prst="downArrow">
            <a:avLst/>
          </a:prstGeom>
          <a:solidFill>
            <a:srgbClr val="E2A93B"/>
          </a:solidFill>
          <a:ln/>
        </p:spPr>
      </p:sp>
      <p:sp>
        <p:nvSpPr>
          <p:cNvPr id="22" name="Shape 20"/>
          <p:cNvSpPr/>
          <p:nvPr/>
        </p:nvSpPr>
        <p:spPr>
          <a:xfrm>
            <a:off x="960120" y="4297680"/>
            <a:ext cx="5852160" cy="603504"/>
          </a:xfrm>
          <a:prstGeom prst="roundRect">
            <a:avLst>
              <a:gd name="adj" fmla="val 12121"/>
            </a:avLst>
          </a:prstGeom>
          <a:solidFill>
            <a:srgbClr val="FFFFFF"/>
          </a:solidFill>
          <a:ln w="11430">
            <a:solidFill>
              <a:srgbClr val="D3DED7"/>
            </a:solidFill>
            <a:prstDash val="solid"/>
          </a:ln>
        </p:spPr>
      </p:sp>
      <p:sp>
        <p:nvSpPr>
          <p:cNvPr id="23" name="Text 21"/>
          <p:cNvSpPr txBox="1"/>
          <p:nvPr/>
        </p:nvSpPr>
        <p:spPr>
          <a:xfrm>
            <a:off x="1115568" y="4352544"/>
            <a:ext cx="5541264" cy="237744"/>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A normal-looking seed forms</a:t>
            </a:r>
            <a:endParaRPr lang="en-US" sz="1150" dirty="0"/>
          </a:p>
        </p:txBody>
      </p:sp>
      <p:sp>
        <p:nvSpPr>
          <p:cNvPr id="24" name="Text 22"/>
          <p:cNvSpPr txBox="1"/>
          <p:nvPr/>
        </p:nvSpPr>
        <p:spPr>
          <a:xfrm>
            <a:off x="1115568" y="4590288"/>
            <a:ext cx="5541264" cy="274320"/>
          </a:xfrm>
          <a:prstGeom prst="rect">
            <a:avLst/>
          </a:prstGeom>
          <a:noFill/>
          <a:ln/>
        </p:spPr>
        <p:txBody>
          <a:bodyPr wrap="square" lIns="0" tIns="0" rIns="0" bIns="0" rtlCol="0" anchor="ctr"/>
          <a:lstStyle/>
          <a:p>
            <a:pPr marL="0" indent="0">
              <a:buNone/>
            </a:pPr>
            <a:r>
              <a:rPr lang="en-US" sz="1000" dirty="0">
                <a:solidFill>
                  <a:srgbClr val="63736C"/>
                </a:solidFill>
                <a:latin typeface="Calibri" pitchFamily="34" charset="0"/>
                <a:ea typeface="Calibri" pitchFamily="34" charset="-122"/>
                <a:cs typeface="Calibri" pitchFamily="34" charset="-120"/>
              </a:rPr>
              <a:t>Embryo = haploid, from the mother only. The endosperm is normal, so the grain fills.</a:t>
            </a:r>
            <a:endParaRPr lang="en-US" sz="1000" dirty="0"/>
          </a:p>
        </p:txBody>
      </p:sp>
      <p:sp>
        <p:nvSpPr>
          <p:cNvPr id="25" name="Shape 23"/>
          <p:cNvSpPr/>
          <p:nvPr/>
        </p:nvSpPr>
        <p:spPr>
          <a:xfrm>
            <a:off x="3767328" y="4937760"/>
            <a:ext cx="256032" cy="182880"/>
          </a:xfrm>
          <a:prstGeom prst="downArrow">
            <a:avLst/>
          </a:prstGeom>
          <a:solidFill>
            <a:srgbClr val="E2A93B"/>
          </a:solidFill>
          <a:ln/>
        </p:spPr>
      </p:sp>
      <p:sp>
        <p:nvSpPr>
          <p:cNvPr id="26" name="Shape 24"/>
          <p:cNvSpPr/>
          <p:nvPr/>
        </p:nvSpPr>
        <p:spPr>
          <a:xfrm>
            <a:off x="960120" y="5157216"/>
            <a:ext cx="5852160" cy="603504"/>
          </a:xfrm>
          <a:prstGeom prst="roundRect">
            <a:avLst>
              <a:gd name="adj" fmla="val 12121"/>
            </a:avLst>
          </a:prstGeom>
          <a:solidFill>
            <a:srgbClr val="F8F3E6"/>
          </a:solidFill>
          <a:ln w="11430">
            <a:solidFill>
              <a:srgbClr val="B67F1B"/>
            </a:solidFill>
            <a:prstDash val="solid"/>
          </a:ln>
        </p:spPr>
      </p:sp>
      <p:sp>
        <p:nvSpPr>
          <p:cNvPr id="27" name="Text 25"/>
          <p:cNvSpPr txBox="1"/>
          <p:nvPr/>
        </p:nvSpPr>
        <p:spPr>
          <a:xfrm>
            <a:off x="1115568" y="5212080"/>
            <a:ext cx="5541264" cy="237744"/>
          </a:xfrm>
          <a:prstGeom prst="rect">
            <a:avLst/>
          </a:prstGeom>
          <a:noFill/>
          <a:ln/>
        </p:spPr>
        <p:txBody>
          <a:bodyPr wrap="square" lIns="0" tIns="0" rIns="0" bIns="0" rtlCol="0" anchor="ctr"/>
          <a:lstStyle/>
          <a:p>
            <a:pPr marL="0" indent="0">
              <a:buNone/>
            </a:pPr>
            <a:r>
              <a:rPr lang="en-US" sz="1150" b="1" dirty="0">
                <a:solidFill>
                  <a:srgbClr val="B67F1B"/>
                </a:solidFill>
                <a:latin typeface="Calibri" pitchFamily="34" charset="0"/>
                <a:ea typeface="Calibri" pitchFamily="34" charset="-122"/>
                <a:cs typeface="Calibri" pitchFamily="34" charset="-120"/>
              </a:rPr>
              <a:t>Sort, double, self</a:t>
            </a:r>
            <a:endParaRPr lang="en-US" sz="1150" dirty="0"/>
          </a:p>
        </p:txBody>
      </p:sp>
      <p:sp>
        <p:nvSpPr>
          <p:cNvPr id="28" name="Text 26"/>
          <p:cNvSpPr txBox="1"/>
          <p:nvPr/>
        </p:nvSpPr>
        <p:spPr>
          <a:xfrm>
            <a:off x="1115568" y="5449824"/>
            <a:ext cx="5541264" cy="274320"/>
          </a:xfrm>
          <a:prstGeom prst="rect">
            <a:avLst/>
          </a:prstGeom>
          <a:noFill/>
          <a:ln/>
        </p:spPr>
        <p:txBody>
          <a:bodyPr wrap="square" lIns="0" tIns="0" rIns="0" bIns="0" rtlCol="0" anchor="ctr"/>
          <a:lstStyle/>
          <a:p>
            <a:pPr marL="0" indent="0">
              <a:buNone/>
            </a:pPr>
            <a:r>
              <a:rPr lang="en-US" sz="1000" dirty="0">
                <a:solidFill>
                  <a:srgbClr val="63736C"/>
                </a:solidFill>
                <a:latin typeface="Calibri" pitchFamily="34" charset="0"/>
                <a:ea typeface="Calibri" pitchFamily="34" charset="-122"/>
                <a:cs typeface="Calibri" pitchFamily="34" charset="-120"/>
              </a:rPr>
              <a:t>Pick out the haploid seeds, double the chromosomes, self the plant → a DH line.</a:t>
            </a:r>
            <a:endParaRPr lang="en-US" sz="1000" dirty="0"/>
          </a:p>
        </p:txBody>
      </p:sp>
      <p:sp>
        <p:nvSpPr>
          <p:cNvPr id="29" name="Shape 27"/>
          <p:cNvSpPr/>
          <p:nvPr/>
        </p:nvSpPr>
        <p:spPr>
          <a:xfrm>
            <a:off x="7223760" y="1389888"/>
            <a:ext cx="4407408" cy="2084832"/>
          </a:xfrm>
          <a:prstGeom prst="roundRect">
            <a:avLst>
              <a:gd name="adj" fmla="val 3947"/>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0" name="Text 28"/>
          <p:cNvSpPr txBox="1"/>
          <p:nvPr/>
        </p:nvSpPr>
        <p:spPr>
          <a:xfrm>
            <a:off x="7461504" y="1499616"/>
            <a:ext cx="393192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Why breeders love this method</a:t>
            </a:r>
            <a:endParaRPr lang="en-US" sz="1300" dirty="0"/>
          </a:p>
        </p:txBody>
      </p:sp>
      <p:sp>
        <p:nvSpPr>
          <p:cNvPr id="31" name="Text 29"/>
          <p:cNvSpPr txBox="1"/>
          <p:nvPr/>
        </p:nvSpPr>
        <p:spPr>
          <a:xfrm>
            <a:off x="7461504" y="1847088"/>
            <a:ext cx="3931920" cy="1536192"/>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150" dirty="0">
                <a:solidFill>
                  <a:srgbClr val="1A2420"/>
                </a:solidFill>
                <a:latin typeface="Calibri" pitchFamily="34" charset="0"/>
                <a:ea typeface="Calibri" pitchFamily="34" charset="-122"/>
                <a:cs typeface="Calibri" pitchFamily="34" charset="-120"/>
              </a:rPr>
              <a:t>No laboratory at all for this step — it is done in the nursery</a:t>
            </a:r>
            <a:endParaRPr lang="en-US" sz="1150" dirty="0"/>
          </a:p>
          <a:p>
            <a:pPr marL="177800" indent="-177800">
              <a:lnSpc>
                <a:spcPct val="102000"/>
              </a:lnSpc>
              <a:spcAft>
                <a:spcPts val="500"/>
              </a:spcAft>
              <a:buSzPct val="100000"/>
              <a:buChar char="•"/>
            </a:pPr>
            <a:r>
              <a:rPr lang="en-US" sz="1150" dirty="0">
                <a:solidFill>
                  <a:srgbClr val="1A2420"/>
                </a:solidFill>
                <a:latin typeface="Calibri" pitchFamily="34" charset="0"/>
                <a:ea typeface="Calibri" pitchFamily="34" charset="-122"/>
                <a:cs typeface="Calibri" pitchFamily="34" charset="-120"/>
              </a:rPr>
              <a:t>It works in almost any variety, unlike anther culture</a:t>
            </a:r>
            <a:endParaRPr lang="en-US" sz="1150" dirty="0"/>
          </a:p>
          <a:p>
            <a:pPr marL="177800" indent="-177800">
              <a:lnSpc>
                <a:spcPct val="102000"/>
              </a:lnSpc>
              <a:spcAft>
                <a:spcPts val="500"/>
              </a:spcAft>
              <a:buSzPct val="100000"/>
              <a:buChar char="•"/>
            </a:pPr>
            <a:r>
              <a:rPr lang="en-US" sz="1150" dirty="0">
                <a:solidFill>
                  <a:srgbClr val="1A2420"/>
                </a:solidFill>
                <a:latin typeface="Calibri" pitchFamily="34" charset="0"/>
                <a:ea typeface="Calibri" pitchFamily="34" charset="-122"/>
                <a:cs typeface="Calibri" pitchFamily="34" charset="-120"/>
              </a:rPr>
              <a:t>Thousands of crosses can be made in one season</a:t>
            </a:r>
            <a:endParaRPr lang="en-US" sz="1150" dirty="0"/>
          </a:p>
          <a:p>
            <a:pPr marL="177800" indent="-177800">
              <a:lnSpc>
                <a:spcPct val="102000"/>
              </a:lnSpc>
              <a:spcAft>
                <a:spcPts val="500"/>
              </a:spcAft>
              <a:buSzPct val="100000"/>
              <a:buChar char="•"/>
            </a:pPr>
            <a:r>
              <a:rPr lang="en-US" sz="1150" dirty="0">
                <a:solidFill>
                  <a:srgbClr val="1A2420"/>
                </a:solidFill>
                <a:latin typeface="Calibri" pitchFamily="34" charset="0"/>
                <a:ea typeface="Calibri" pitchFamily="34" charset="-122"/>
                <a:cs typeface="Calibri" pitchFamily="34" charset="-120"/>
              </a:rPr>
              <a:t>This is now the standard method in maize worldwide</a:t>
            </a:r>
            <a:endParaRPr lang="en-US" sz="1150" dirty="0"/>
          </a:p>
        </p:txBody>
      </p:sp>
      <p:sp>
        <p:nvSpPr>
          <p:cNvPr id="32" name="Shape 30"/>
          <p:cNvSpPr/>
          <p:nvPr/>
        </p:nvSpPr>
        <p:spPr>
          <a:xfrm>
            <a:off x="7223760" y="3639312"/>
            <a:ext cx="4407408" cy="2286000"/>
          </a:xfrm>
          <a:prstGeom prst="roundRect">
            <a:avLst>
              <a:gd name="adj" fmla="val 360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3" name="Text 31"/>
          <p:cNvSpPr txBox="1"/>
          <p:nvPr/>
        </p:nvSpPr>
        <p:spPr>
          <a:xfrm>
            <a:off x="7461504" y="3749040"/>
            <a:ext cx="393192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Two numbers to remember</a:t>
            </a:r>
            <a:endParaRPr lang="en-US" sz="1300" dirty="0"/>
          </a:p>
        </p:txBody>
      </p:sp>
      <p:sp>
        <p:nvSpPr>
          <p:cNvPr id="34" name="Text 32"/>
          <p:cNvSpPr txBox="1"/>
          <p:nvPr/>
        </p:nvSpPr>
        <p:spPr>
          <a:xfrm>
            <a:off x="7461504" y="4078224"/>
            <a:ext cx="1828800" cy="475488"/>
          </a:xfrm>
          <a:prstGeom prst="rect">
            <a:avLst/>
          </a:prstGeom>
          <a:noFill/>
          <a:ln/>
        </p:spPr>
        <p:txBody>
          <a:bodyPr wrap="square" lIns="0" tIns="0" rIns="0" bIns="0" rtlCol="0" anchor="ctr"/>
          <a:lstStyle/>
          <a:p>
            <a:pPr marL="0" indent="0">
              <a:buNone/>
            </a:pPr>
            <a:r>
              <a:rPr lang="en-US" sz="2600" b="1" dirty="0">
                <a:solidFill>
                  <a:srgbClr val="B67F1B"/>
                </a:solidFill>
                <a:latin typeface="Cambria" pitchFamily="34" charset="0"/>
                <a:ea typeface="Cambria" pitchFamily="34" charset="-122"/>
                <a:cs typeface="Cambria" pitchFamily="34" charset="-120"/>
              </a:rPr>
              <a:t>10–15%</a:t>
            </a:r>
            <a:endParaRPr lang="en-US" sz="2600" dirty="0"/>
          </a:p>
        </p:txBody>
      </p:sp>
      <p:sp>
        <p:nvSpPr>
          <p:cNvPr id="35" name="Text 33"/>
          <p:cNvSpPr txBox="1"/>
          <p:nvPr/>
        </p:nvSpPr>
        <p:spPr>
          <a:xfrm>
            <a:off x="7461504" y="4572000"/>
            <a:ext cx="3931920" cy="548640"/>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of the seeds are haploid with a modern inducer (Stock 6, the first one, gave only 1–3%)</a:t>
            </a:r>
            <a:endParaRPr lang="en-US" sz="1100" dirty="0"/>
          </a:p>
        </p:txBody>
      </p:sp>
      <p:sp>
        <p:nvSpPr>
          <p:cNvPr id="36" name="Text 34"/>
          <p:cNvSpPr txBox="1"/>
          <p:nvPr/>
        </p:nvSpPr>
        <p:spPr>
          <a:xfrm>
            <a:off x="7461504" y="5138928"/>
            <a:ext cx="3108960" cy="420624"/>
          </a:xfrm>
          <a:prstGeom prst="rect">
            <a:avLst/>
          </a:prstGeom>
          <a:noFill/>
          <a:ln/>
        </p:spPr>
        <p:txBody>
          <a:bodyPr wrap="square" lIns="0" tIns="0" rIns="0" bIns="0" rtlCol="0" anchor="ctr"/>
          <a:lstStyle/>
          <a:p>
            <a:pPr marL="0" indent="0">
              <a:buNone/>
            </a:pPr>
            <a:r>
              <a:rPr lang="en-US" sz="2200" b="1" dirty="0">
                <a:solidFill>
                  <a:srgbClr val="B67F1B"/>
                </a:solidFill>
                <a:latin typeface="Cambria" pitchFamily="34" charset="0"/>
                <a:ea typeface="Cambria" pitchFamily="34" charset="-122"/>
                <a:cs typeface="Cambria" pitchFamily="34" charset="-120"/>
              </a:rPr>
              <a:t>8–13 months</a:t>
            </a:r>
            <a:endParaRPr lang="en-US" sz="2200" dirty="0"/>
          </a:p>
        </p:txBody>
      </p:sp>
      <p:sp>
        <p:nvSpPr>
          <p:cNvPr id="37" name="Text 35"/>
          <p:cNvSpPr txBox="1"/>
          <p:nvPr/>
        </p:nvSpPr>
        <p:spPr>
          <a:xfrm>
            <a:off x="7461504" y="5541264"/>
            <a:ext cx="3931920" cy="31089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to a finished DH line, instead of 3–7 years</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JUST SO YOU KNOW</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Why does the father’s genome disappear?</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18</a:t>
            </a:r>
            <a:endParaRPr lang="en-US" sz="900" dirty="0"/>
          </a:p>
        </p:txBody>
      </p:sp>
      <p:sp>
        <p:nvSpPr>
          <p:cNvPr id="6" name="Shape 4"/>
          <p:cNvSpPr/>
          <p:nvPr/>
        </p:nvSpPr>
        <p:spPr>
          <a:xfrm>
            <a:off x="566928" y="1353312"/>
            <a:ext cx="11064240" cy="1024128"/>
          </a:xfrm>
          <a:prstGeom prst="roundRect">
            <a:avLst>
              <a:gd name="adj" fmla="val 8036"/>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41248" y="1517904"/>
            <a:ext cx="10515600" cy="868680"/>
          </a:xfrm>
          <a:prstGeom prst="rect">
            <a:avLst/>
          </a:prstGeom>
          <a:noFill/>
          <a:ln/>
        </p:spPr>
        <p:txBody>
          <a:bodyPr wrap="square" lIns="0" tIns="0" rIns="0" bIns="0" rtlCol="0" anchor="t"/>
          <a:lstStyle/>
          <a:p>
            <a:pPr marL="0" indent="0">
              <a:buNone/>
            </a:pPr>
            <a:r>
              <a:rPr lang="en-US" sz="1400" b="1" dirty="0">
                <a:solidFill>
                  <a:srgbClr val="B67F1B"/>
                </a:solidFill>
                <a:latin typeface="Calibri" pitchFamily="34" charset="0"/>
                <a:ea typeface="Calibri" pitchFamily="34" charset="-122"/>
                <a:cs typeface="Calibri" pitchFamily="34" charset="-120"/>
              </a:rPr>
              <a:t>The short answer:  </a:t>
            </a:r>
            <a:r>
              <a:rPr lang="en-US" sz="1400" dirty="0">
                <a:solidFill>
                  <a:srgbClr val="1A2420"/>
                </a:solidFill>
                <a:latin typeface="Calibri" pitchFamily="34" charset="0"/>
                <a:ea typeface="Calibri" pitchFamily="34" charset="-122"/>
                <a:cs typeface="Calibri" pitchFamily="34" charset="-120"/>
              </a:rPr>
              <a:t>in every one of these methods something is wrong with the male gamete or with its centromeres. Fertilisation starts normally, but the father’s chromosomes are never properly set up in the new embryo — so they are simply left out. Scientists call this </a:t>
            </a:r>
            <a:r>
              <a:rPr lang="en-US" sz="1400" b="1" i="1" dirty="0">
                <a:solidFill>
                  <a:srgbClr val="1A2420"/>
                </a:solidFill>
                <a:latin typeface="Calibri" pitchFamily="34" charset="0"/>
                <a:ea typeface="Calibri" pitchFamily="34" charset="-122"/>
                <a:cs typeface="Calibri" pitchFamily="34" charset="-120"/>
              </a:rPr>
              <a:t>“mock fertilisation”</a:t>
            </a:r>
            <a:r>
              <a:rPr lang="en-US" sz="1400" dirty="0">
                <a:solidFill>
                  <a:srgbClr val="1A2420"/>
                </a:solidFill>
                <a:latin typeface="Calibri" pitchFamily="34" charset="0"/>
                <a:ea typeface="Calibri" pitchFamily="34" charset="-122"/>
                <a:cs typeface="Calibri" pitchFamily="34" charset="-120"/>
              </a:rPr>
              <a:t>.</a:t>
            </a:r>
            <a:endParaRPr lang="en-US" sz="1300" dirty="0"/>
          </a:p>
        </p:txBody>
      </p:sp>
      <p:sp>
        <p:nvSpPr>
          <p:cNvPr id="8" name="Shape 6"/>
          <p:cNvSpPr/>
          <p:nvPr/>
        </p:nvSpPr>
        <p:spPr>
          <a:xfrm>
            <a:off x="566928" y="2578608"/>
            <a:ext cx="3529584" cy="2103120"/>
          </a:xfrm>
          <a:prstGeom prst="roundRect">
            <a:avLst>
              <a:gd name="adj" fmla="val 391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9" name="Text 7"/>
          <p:cNvSpPr txBox="1"/>
          <p:nvPr/>
        </p:nvSpPr>
        <p:spPr>
          <a:xfrm>
            <a:off x="804672" y="2706624"/>
            <a:ext cx="3017520" cy="365760"/>
          </a:xfrm>
          <a:prstGeom prst="rect">
            <a:avLst/>
          </a:prstGeom>
          <a:noFill/>
          <a:ln/>
        </p:spPr>
        <p:txBody>
          <a:bodyPr wrap="square" lIns="0" tIns="0" rIns="0" bIns="0" rtlCol="0" anchor="ctr"/>
          <a:lstStyle/>
          <a:p>
            <a:pPr marL="0" indent="0">
              <a:buNone/>
            </a:pPr>
            <a:r>
              <a:rPr lang="en-US" sz="2000" b="1" dirty="0">
                <a:solidFill>
                  <a:srgbClr val="1F5540"/>
                </a:solidFill>
                <a:latin typeface="Cambria" pitchFamily="34" charset="0"/>
                <a:ea typeface="Cambria" pitchFamily="34" charset="-122"/>
                <a:cs typeface="Cambria" pitchFamily="34" charset="-120"/>
              </a:rPr>
              <a:t>MTL</a:t>
            </a:r>
            <a:endParaRPr lang="en-US" sz="2000" dirty="0"/>
          </a:p>
        </p:txBody>
      </p:sp>
      <p:sp>
        <p:nvSpPr>
          <p:cNvPr id="10" name="Text 8"/>
          <p:cNvSpPr txBox="1"/>
          <p:nvPr/>
        </p:nvSpPr>
        <p:spPr>
          <a:xfrm>
            <a:off x="804672" y="3090672"/>
            <a:ext cx="3017520" cy="237744"/>
          </a:xfrm>
          <a:prstGeom prst="rect">
            <a:avLst/>
          </a:prstGeom>
          <a:noFill/>
          <a:ln/>
        </p:spPr>
        <p:txBody>
          <a:bodyPr wrap="square" lIns="0" tIns="0" rIns="0" bIns="0" rtlCol="0" anchor="ctr"/>
          <a:lstStyle/>
          <a:p>
            <a:pPr marL="0" indent="0">
              <a:buNone/>
            </a:pPr>
            <a:r>
              <a:rPr lang="en-US" sz="1050" i="1" dirty="0">
                <a:solidFill>
                  <a:srgbClr val="63736C"/>
                </a:solidFill>
                <a:latin typeface="Calibri" pitchFamily="34" charset="0"/>
                <a:ea typeface="Calibri" pitchFamily="34" charset="-122"/>
                <a:cs typeface="Calibri" pitchFamily="34" charset="-120"/>
              </a:rPr>
              <a:t>Also written ZmPLA1 or NLD.</a:t>
            </a:r>
            <a:endParaRPr lang="en-US" sz="1050" dirty="0"/>
          </a:p>
        </p:txBody>
      </p:sp>
      <p:sp>
        <p:nvSpPr>
          <p:cNvPr id="11" name="Text 9"/>
          <p:cNvSpPr txBox="1"/>
          <p:nvPr/>
        </p:nvSpPr>
        <p:spPr>
          <a:xfrm>
            <a:off x="804672" y="3383280"/>
            <a:ext cx="3054096" cy="1243584"/>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A gene that works only in the pollen. When it is broken, the pollen still fertilises the egg but the father’s chromosomes are lost. This is the gene inside Stock 6 — discovered only in 2017.</a:t>
            </a:r>
            <a:endParaRPr lang="en-US" sz="1150" dirty="0"/>
          </a:p>
        </p:txBody>
      </p:sp>
      <p:sp>
        <p:nvSpPr>
          <p:cNvPr id="12" name="Shape 10"/>
          <p:cNvSpPr/>
          <p:nvPr/>
        </p:nvSpPr>
        <p:spPr>
          <a:xfrm>
            <a:off x="4279392" y="2578608"/>
            <a:ext cx="3529584" cy="2103120"/>
          </a:xfrm>
          <a:prstGeom prst="roundRect">
            <a:avLst>
              <a:gd name="adj" fmla="val 391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3" name="Text 11"/>
          <p:cNvSpPr txBox="1"/>
          <p:nvPr/>
        </p:nvSpPr>
        <p:spPr>
          <a:xfrm>
            <a:off x="4517136" y="2706624"/>
            <a:ext cx="3017520" cy="365760"/>
          </a:xfrm>
          <a:prstGeom prst="rect">
            <a:avLst/>
          </a:prstGeom>
          <a:noFill/>
          <a:ln/>
        </p:spPr>
        <p:txBody>
          <a:bodyPr wrap="square" lIns="0" tIns="0" rIns="0" bIns="0" rtlCol="0" anchor="ctr"/>
          <a:lstStyle/>
          <a:p>
            <a:pPr marL="0" indent="0">
              <a:buNone/>
            </a:pPr>
            <a:r>
              <a:rPr lang="en-US" sz="2000" b="1" dirty="0">
                <a:solidFill>
                  <a:srgbClr val="1F5540"/>
                </a:solidFill>
                <a:latin typeface="Cambria" pitchFamily="34" charset="0"/>
                <a:ea typeface="Cambria" pitchFamily="34" charset="-122"/>
                <a:cs typeface="Cambria" pitchFamily="34" charset="-120"/>
              </a:rPr>
              <a:t>DMP</a:t>
            </a:r>
            <a:endParaRPr lang="en-US" sz="2000" dirty="0"/>
          </a:p>
        </p:txBody>
      </p:sp>
      <p:sp>
        <p:nvSpPr>
          <p:cNvPr id="14" name="Text 12"/>
          <p:cNvSpPr txBox="1"/>
          <p:nvPr/>
        </p:nvSpPr>
        <p:spPr>
          <a:xfrm>
            <a:off x="4517136" y="3090672"/>
            <a:ext cx="3017520" cy="237744"/>
          </a:xfrm>
          <a:prstGeom prst="rect">
            <a:avLst/>
          </a:prstGeom>
          <a:noFill/>
          <a:ln/>
        </p:spPr>
        <p:txBody>
          <a:bodyPr wrap="square" lIns="0" tIns="0" rIns="0" bIns="0" rtlCol="0" anchor="ctr"/>
          <a:lstStyle/>
          <a:p>
            <a:pPr marL="0" indent="0">
              <a:buNone/>
            </a:pPr>
            <a:r>
              <a:rPr lang="en-US" sz="1050" i="1" dirty="0">
                <a:solidFill>
                  <a:srgbClr val="63736C"/>
                </a:solidFill>
                <a:latin typeface="Calibri" pitchFamily="34" charset="0"/>
                <a:ea typeface="Calibri" pitchFamily="34" charset="-122"/>
                <a:cs typeface="Calibri" pitchFamily="34" charset="-120"/>
              </a:rPr>
              <a:t>A partner gene.</a:t>
            </a:r>
            <a:endParaRPr lang="en-US" sz="1050" dirty="0"/>
          </a:p>
        </p:txBody>
      </p:sp>
      <p:sp>
        <p:nvSpPr>
          <p:cNvPr id="15" name="Text 13"/>
          <p:cNvSpPr txBox="1"/>
          <p:nvPr/>
        </p:nvSpPr>
        <p:spPr>
          <a:xfrm>
            <a:off x="4517136" y="3383280"/>
            <a:ext cx="3054096" cy="1243584"/>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On its own it does very little. But together with a broken MTL it multiplies the number of haploids five to six times. Its equivalent also works in tomato, potato and other dicots.</a:t>
            </a:r>
            <a:endParaRPr lang="en-US" sz="1150" dirty="0"/>
          </a:p>
        </p:txBody>
      </p:sp>
      <p:sp>
        <p:nvSpPr>
          <p:cNvPr id="16" name="Shape 14"/>
          <p:cNvSpPr/>
          <p:nvPr/>
        </p:nvSpPr>
        <p:spPr>
          <a:xfrm>
            <a:off x="7991856" y="2578608"/>
            <a:ext cx="3529584" cy="2103120"/>
          </a:xfrm>
          <a:prstGeom prst="roundRect">
            <a:avLst>
              <a:gd name="adj" fmla="val 3913"/>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7" name="Text 15"/>
          <p:cNvSpPr txBox="1"/>
          <p:nvPr/>
        </p:nvSpPr>
        <p:spPr>
          <a:xfrm>
            <a:off x="8229600" y="2706624"/>
            <a:ext cx="3017520" cy="365760"/>
          </a:xfrm>
          <a:prstGeom prst="rect">
            <a:avLst/>
          </a:prstGeom>
          <a:noFill/>
          <a:ln/>
        </p:spPr>
        <p:txBody>
          <a:bodyPr wrap="square" lIns="0" tIns="0" rIns="0" bIns="0" rtlCol="0" anchor="ctr"/>
          <a:lstStyle/>
          <a:p>
            <a:pPr marL="0" indent="0">
              <a:buNone/>
            </a:pPr>
            <a:r>
              <a:rPr lang="en-US" sz="2000" b="1" dirty="0">
                <a:solidFill>
                  <a:srgbClr val="B67F1B"/>
                </a:solidFill>
                <a:latin typeface="Cambria" pitchFamily="34" charset="0"/>
                <a:ea typeface="Cambria" pitchFamily="34" charset="-122"/>
                <a:cs typeface="Cambria" pitchFamily="34" charset="-120"/>
              </a:rPr>
              <a:t>CENH3</a:t>
            </a:r>
            <a:endParaRPr lang="en-US" sz="2000" dirty="0"/>
          </a:p>
        </p:txBody>
      </p:sp>
      <p:sp>
        <p:nvSpPr>
          <p:cNvPr id="18" name="Text 16"/>
          <p:cNvSpPr txBox="1"/>
          <p:nvPr/>
        </p:nvSpPr>
        <p:spPr>
          <a:xfrm>
            <a:off x="8229600" y="3090672"/>
            <a:ext cx="3017520" cy="237744"/>
          </a:xfrm>
          <a:prstGeom prst="rect">
            <a:avLst/>
          </a:prstGeom>
          <a:noFill/>
          <a:ln/>
        </p:spPr>
        <p:txBody>
          <a:bodyPr wrap="square" lIns="0" tIns="0" rIns="0" bIns="0" rtlCol="0" anchor="ctr"/>
          <a:lstStyle/>
          <a:p>
            <a:pPr marL="0" indent="0">
              <a:buNone/>
            </a:pPr>
            <a:r>
              <a:rPr lang="en-US" sz="1050" i="1" dirty="0">
                <a:solidFill>
                  <a:srgbClr val="63736C"/>
                </a:solidFill>
                <a:latin typeface="Calibri" pitchFamily="34" charset="0"/>
                <a:ea typeface="Calibri" pitchFamily="34" charset="-122"/>
                <a:cs typeface="Calibri" pitchFamily="34" charset="-120"/>
              </a:rPr>
              <a:t>A centromere protein.</a:t>
            </a:r>
            <a:endParaRPr lang="en-US" sz="1050" dirty="0"/>
          </a:p>
        </p:txBody>
      </p:sp>
      <p:sp>
        <p:nvSpPr>
          <p:cNvPr id="19" name="Text 17"/>
          <p:cNvSpPr txBox="1"/>
          <p:nvPr/>
        </p:nvSpPr>
        <p:spPr>
          <a:xfrm>
            <a:off x="8229600" y="3383280"/>
            <a:ext cx="3054096" cy="1243584"/>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The centromere is the “handle” the spindle grabs. If one parent’s centromeres carry the wrong version of this protein, they cannot be pulled properly, and that whole genome is thrown out.</a:t>
            </a:r>
            <a:endParaRPr lang="en-US" sz="1150" dirty="0"/>
          </a:p>
        </p:txBody>
      </p:sp>
      <p:sp>
        <p:nvSpPr>
          <p:cNvPr id="20" name="Shape 18"/>
          <p:cNvSpPr/>
          <p:nvPr/>
        </p:nvSpPr>
        <p:spPr>
          <a:xfrm>
            <a:off x="566928" y="4956048"/>
            <a:ext cx="11064240" cy="603504"/>
          </a:xfrm>
          <a:prstGeom prst="roundRect">
            <a:avLst>
              <a:gd name="adj" fmla="val 13636"/>
            </a:avLst>
          </a:prstGeom>
          <a:solidFill>
            <a:srgbClr val="EDF3EF"/>
          </a:solidFill>
          <a:ln w="9525">
            <a:solidFill>
              <a:srgbClr val="D3DED7"/>
            </a:solidFill>
            <a:prstDash val="solid"/>
          </a:ln>
        </p:spPr>
      </p:sp>
      <p:sp>
        <p:nvSpPr>
          <p:cNvPr id="21" name="Text 19"/>
          <p:cNvSpPr txBox="1"/>
          <p:nvPr/>
        </p:nvSpPr>
        <p:spPr>
          <a:xfrm>
            <a:off x="841248" y="5074920"/>
            <a:ext cx="10515600" cy="402336"/>
          </a:xfrm>
          <a:prstGeom prst="rect">
            <a:avLst/>
          </a:prstGeom>
          <a:noFill/>
          <a:ln/>
        </p:spPr>
        <p:txBody>
          <a:bodyPr wrap="square" lIns="0" tIns="0" rIns="0" bIns="0" rtlCol="0" anchor="t"/>
          <a:lstStyle/>
          <a:p>
            <a:pPr marL="0" indent="0">
              <a:buNone/>
            </a:pPr>
            <a:r>
              <a:rPr lang="en-US" sz="1200" i="1" dirty="0">
                <a:solidFill>
                  <a:srgbClr val="1A2420"/>
                </a:solidFill>
                <a:latin typeface="Calibri" pitchFamily="34" charset="0"/>
                <a:ea typeface="Calibri" pitchFamily="34" charset="-122"/>
                <a:cs typeface="Calibri" pitchFamily="34" charset="-120"/>
              </a:rPr>
              <a:t>For your examination you need the idea, not the gene names: the male gamete is damaged, so fertilisation begins but the paternal genome is never established.</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PRACTICAL STEP</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How do you spot a haploid seed among the rest?</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19</a:t>
            </a:r>
            <a:endParaRPr lang="en-US" sz="900" dirty="0"/>
          </a:p>
        </p:txBody>
      </p:sp>
      <p:sp>
        <p:nvSpPr>
          <p:cNvPr id="6" name="Shape 4"/>
          <p:cNvSpPr/>
          <p:nvPr/>
        </p:nvSpPr>
        <p:spPr>
          <a:xfrm>
            <a:off x="566928" y="1353312"/>
            <a:ext cx="3611880" cy="2514600"/>
          </a:xfrm>
          <a:prstGeom prst="roundRect">
            <a:avLst>
              <a:gd name="adj" fmla="val 327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786384" y="1444752"/>
            <a:ext cx="320040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The R1-nj or “Navajo” marker</a:t>
            </a:r>
            <a:endParaRPr lang="en-US" sz="1250" dirty="0"/>
          </a:p>
        </p:txBody>
      </p:sp>
      <p:sp>
        <p:nvSpPr>
          <p:cNvPr id="8" name="Shape 6"/>
          <p:cNvSpPr/>
          <p:nvPr/>
        </p:nvSpPr>
        <p:spPr>
          <a:xfrm>
            <a:off x="1097280" y="1828800"/>
            <a:ext cx="1115568" cy="1463040"/>
          </a:xfrm>
          <a:prstGeom prst="roundRect">
            <a:avLst>
              <a:gd name="adj" fmla="val 26230"/>
            </a:avLst>
          </a:prstGeom>
          <a:solidFill>
            <a:srgbClr val="F2E6C8"/>
          </a:solidFill>
          <a:ln w="12700">
            <a:solidFill>
              <a:srgbClr val="C9AE78"/>
            </a:solidFill>
            <a:prstDash val="solid"/>
          </a:ln>
        </p:spPr>
      </p:sp>
      <p:sp>
        <p:nvSpPr>
          <p:cNvPr id="9" name="Shape 7"/>
          <p:cNvSpPr/>
          <p:nvPr/>
        </p:nvSpPr>
        <p:spPr>
          <a:xfrm>
            <a:off x="1197864" y="1920240"/>
            <a:ext cx="914400" cy="475488"/>
          </a:xfrm>
          <a:prstGeom prst="roundRect">
            <a:avLst>
              <a:gd name="adj" fmla="val 50000"/>
            </a:avLst>
          </a:prstGeom>
          <a:solidFill>
            <a:srgbClr val="6B3FA0"/>
          </a:solidFill>
          <a:ln/>
        </p:spPr>
      </p:sp>
      <p:sp>
        <p:nvSpPr>
          <p:cNvPr id="10" name="Shape 8"/>
          <p:cNvSpPr/>
          <p:nvPr/>
        </p:nvSpPr>
        <p:spPr>
          <a:xfrm>
            <a:off x="1417320" y="2505456"/>
            <a:ext cx="475488" cy="658368"/>
          </a:xfrm>
          <a:prstGeom prst="ellipse">
            <a:avLst/>
          </a:prstGeom>
          <a:solidFill>
            <a:srgbClr val="FBF4E2"/>
          </a:solidFill>
          <a:ln w="12700">
            <a:solidFill>
              <a:srgbClr val="C9AE78"/>
            </a:solidFill>
            <a:prstDash val="solid"/>
          </a:ln>
        </p:spPr>
      </p:sp>
      <p:sp>
        <p:nvSpPr>
          <p:cNvPr id="11" name="Text 9"/>
          <p:cNvSpPr txBox="1"/>
          <p:nvPr/>
        </p:nvSpPr>
        <p:spPr>
          <a:xfrm>
            <a:off x="822960" y="3328416"/>
            <a:ext cx="1664208" cy="347472"/>
          </a:xfrm>
          <a:prstGeom prst="rect">
            <a:avLst/>
          </a:prstGeom>
          <a:noFill/>
          <a:ln/>
        </p:spPr>
        <p:txBody>
          <a:bodyPr wrap="square" lIns="0" tIns="0" rIns="0" bIns="0" rtlCol="0" anchor="ctr"/>
          <a:lstStyle/>
          <a:p>
            <a:pPr marL="0" indent="0" algn="ctr">
              <a:buNone/>
            </a:pPr>
            <a:r>
              <a:rPr lang="en-US" sz="1000" b="1" dirty="0">
                <a:solidFill>
                  <a:srgbClr val="B67F1B"/>
                </a:solidFill>
                <a:latin typeface="Calibri" pitchFamily="34" charset="0"/>
                <a:ea typeface="Calibri" pitchFamily="34" charset="-122"/>
                <a:cs typeface="Calibri" pitchFamily="34" charset="-120"/>
              </a:rPr>
              <a:t>HAPLOID</a:t>
            </a:r>
            <a:endParaRPr lang="en-US" sz="1000" dirty="0"/>
          </a:p>
          <a:p>
            <a:pPr marL="0" indent="0" algn="ctr">
              <a:buNone/>
            </a:pPr>
            <a:r>
              <a:rPr lang="en-US" sz="1000" b="1" dirty="0">
                <a:solidFill>
                  <a:srgbClr val="B67F1B"/>
                </a:solidFill>
                <a:latin typeface="Calibri" pitchFamily="34" charset="0"/>
                <a:ea typeface="Calibri" pitchFamily="34" charset="-122"/>
                <a:cs typeface="Calibri" pitchFamily="34" charset="-120"/>
              </a:rPr>
              <a:t>pale embryo</a:t>
            </a:r>
            <a:endParaRPr lang="en-US" sz="1000" dirty="0"/>
          </a:p>
        </p:txBody>
      </p:sp>
      <p:sp>
        <p:nvSpPr>
          <p:cNvPr id="12" name="Shape 10"/>
          <p:cNvSpPr/>
          <p:nvPr/>
        </p:nvSpPr>
        <p:spPr>
          <a:xfrm>
            <a:off x="2788920" y="1828800"/>
            <a:ext cx="1115568" cy="1463040"/>
          </a:xfrm>
          <a:prstGeom prst="roundRect">
            <a:avLst>
              <a:gd name="adj" fmla="val 26230"/>
            </a:avLst>
          </a:prstGeom>
          <a:solidFill>
            <a:srgbClr val="F2E6C8"/>
          </a:solidFill>
          <a:ln w="12700">
            <a:solidFill>
              <a:srgbClr val="C9AE78"/>
            </a:solidFill>
            <a:prstDash val="solid"/>
          </a:ln>
        </p:spPr>
      </p:sp>
      <p:sp>
        <p:nvSpPr>
          <p:cNvPr id="13" name="Shape 11"/>
          <p:cNvSpPr/>
          <p:nvPr/>
        </p:nvSpPr>
        <p:spPr>
          <a:xfrm>
            <a:off x="2889504" y="1920240"/>
            <a:ext cx="914400" cy="475488"/>
          </a:xfrm>
          <a:prstGeom prst="roundRect">
            <a:avLst>
              <a:gd name="adj" fmla="val 50000"/>
            </a:avLst>
          </a:prstGeom>
          <a:solidFill>
            <a:srgbClr val="6B3FA0"/>
          </a:solidFill>
          <a:ln/>
        </p:spPr>
      </p:sp>
      <p:sp>
        <p:nvSpPr>
          <p:cNvPr id="14" name="Shape 12"/>
          <p:cNvSpPr/>
          <p:nvPr/>
        </p:nvSpPr>
        <p:spPr>
          <a:xfrm>
            <a:off x="3108960" y="2505456"/>
            <a:ext cx="475488" cy="658368"/>
          </a:xfrm>
          <a:prstGeom prst="ellipse">
            <a:avLst/>
          </a:prstGeom>
          <a:solidFill>
            <a:srgbClr val="6B3FA0"/>
          </a:solidFill>
          <a:ln w="12700">
            <a:solidFill>
              <a:srgbClr val="4A2A78"/>
            </a:solidFill>
            <a:prstDash val="solid"/>
          </a:ln>
        </p:spPr>
      </p:sp>
      <p:sp>
        <p:nvSpPr>
          <p:cNvPr id="15" name="Text 13"/>
          <p:cNvSpPr txBox="1"/>
          <p:nvPr/>
        </p:nvSpPr>
        <p:spPr>
          <a:xfrm>
            <a:off x="2514600" y="3328416"/>
            <a:ext cx="1664208" cy="347472"/>
          </a:xfrm>
          <a:prstGeom prst="rect">
            <a:avLst/>
          </a:prstGeom>
          <a:noFill/>
          <a:ln/>
        </p:spPr>
        <p:txBody>
          <a:bodyPr wrap="square" lIns="0" tIns="0" rIns="0" bIns="0" rtlCol="0" anchor="ctr"/>
          <a:lstStyle/>
          <a:p>
            <a:pPr marL="0" indent="0" algn="ctr">
              <a:buNone/>
            </a:pPr>
            <a:r>
              <a:rPr lang="en-US" sz="1000" b="1" dirty="0">
                <a:solidFill>
                  <a:srgbClr val="1F5540"/>
                </a:solidFill>
                <a:latin typeface="Calibri" pitchFamily="34" charset="0"/>
                <a:ea typeface="Calibri" pitchFamily="34" charset="-122"/>
                <a:cs typeface="Calibri" pitchFamily="34" charset="-120"/>
              </a:rPr>
              <a:t>DIPLOID</a:t>
            </a:r>
            <a:endParaRPr lang="en-US" sz="1000" dirty="0"/>
          </a:p>
          <a:p>
            <a:pPr marL="0" indent="0" algn="ctr">
              <a:buNone/>
            </a:pPr>
            <a:r>
              <a:rPr lang="en-US" sz="1000" b="1" dirty="0">
                <a:solidFill>
                  <a:srgbClr val="1F5540"/>
                </a:solidFill>
                <a:latin typeface="Calibri" pitchFamily="34" charset="0"/>
                <a:ea typeface="Calibri" pitchFamily="34" charset="-122"/>
                <a:cs typeface="Calibri" pitchFamily="34" charset="-120"/>
              </a:rPr>
              <a:t>purple embryo</a:t>
            </a:r>
            <a:endParaRPr lang="en-US" sz="1000" dirty="0"/>
          </a:p>
        </p:txBody>
      </p:sp>
      <p:sp>
        <p:nvSpPr>
          <p:cNvPr id="16" name="Shape 14"/>
          <p:cNvSpPr/>
          <p:nvPr/>
        </p:nvSpPr>
        <p:spPr>
          <a:xfrm>
            <a:off x="4343400" y="1353312"/>
            <a:ext cx="7287768" cy="2514600"/>
          </a:xfrm>
          <a:prstGeom prst="roundRect">
            <a:avLst>
              <a:gd name="adj" fmla="val 3273"/>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7" name="Text 15"/>
          <p:cNvSpPr txBox="1"/>
          <p:nvPr/>
        </p:nvSpPr>
        <p:spPr>
          <a:xfrm>
            <a:off x="4581144" y="1463040"/>
            <a:ext cx="676656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How to read the seed</a:t>
            </a:r>
            <a:endParaRPr lang="en-US" sz="1300" dirty="0"/>
          </a:p>
        </p:txBody>
      </p:sp>
      <p:sp>
        <p:nvSpPr>
          <p:cNvPr id="18" name="Text 16"/>
          <p:cNvSpPr txBox="1"/>
          <p:nvPr/>
        </p:nvSpPr>
        <p:spPr>
          <a:xfrm>
            <a:off x="4581144" y="1810512"/>
            <a:ext cx="6766560" cy="1920240"/>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The inducer carries a dominant purple-colour gene</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The endosperm IS fertilised normally, so its crown turns purple in every seed</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The embryo of a haploid has NO father’s chromosomes — so it stays pale</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Purple crown + pale embryo = haploid.  Purple crown + purple embryo = normal 2n seed</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It is free and needs no equipment, but it goes wrong if the variety has its own purple colour or carries a colour-inhibitor gene</a:t>
            </a:r>
            <a:endParaRPr lang="en-US" sz="1150" dirty="0"/>
          </a:p>
        </p:txBody>
      </p:sp>
      <p:sp>
        <p:nvSpPr>
          <p:cNvPr id="19" name="Shape 17"/>
          <p:cNvSpPr/>
          <p:nvPr/>
        </p:nvSpPr>
        <p:spPr>
          <a:xfrm>
            <a:off x="566928" y="4041648"/>
            <a:ext cx="3529584" cy="1572768"/>
          </a:xfrm>
          <a:prstGeom prst="roundRect">
            <a:avLst>
              <a:gd name="adj" fmla="val 523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0" name="Text 18"/>
          <p:cNvSpPr txBox="1"/>
          <p:nvPr/>
        </p:nvSpPr>
        <p:spPr>
          <a:xfrm>
            <a:off x="786384" y="4151376"/>
            <a:ext cx="310896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Red root marker</a:t>
            </a:r>
            <a:endParaRPr lang="en-US" sz="1250" dirty="0"/>
          </a:p>
        </p:txBody>
      </p:sp>
      <p:sp>
        <p:nvSpPr>
          <p:cNvPr id="21" name="Text 19"/>
          <p:cNvSpPr txBox="1"/>
          <p:nvPr/>
        </p:nvSpPr>
        <p:spPr>
          <a:xfrm>
            <a:off x="786384" y="4480560"/>
            <a:ext cx="3108960" cy="104241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Haploid seedlings have colourless roots; normal seedlings have red or purple roots. Used as a second check after the seed colour.</a:t>
            </a:r>
            <a:endParaRPr lang="en-US" sz="1100" dirty="0"/>
          </a:p>
        </p:txBody>
      </p:sp>
      <p:sp>
        <p:nvSpPr>
          <p:cNvPr id="22" name="Shape 20"/>
          <p:cNvSpPr/>
          <p:nvPr/>
        </p:nvSpPr>
        <p:spPr>
          <a:xfrm>
            <a:off x="4279392" y="4041648"/>
            <a:ext cx="3529584" cy="1572768"/>
          </a:xfrm>
          <a:prstGeom prst="roundRect">
            <a:avLst>
              <a:gd name="adj" fmla="val 523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3" name="Text 21"/>
          <p:cNvSpPr txBox="1"/>
          <p:nvPr/>
        </p:nvSpPr>
        <p:spPr>
          <a:xfrm>
            <a:off x="4498848" y="4151376"/>
            <a:ext cx="310896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Seed oil content</a:t>
            </a:r>
            <a:endParaRPr lang="en-US" sz="1250" dirty="0"/>
          </a:p>
        </p:txBody>
      </p:sp>
      <p:sp>
        <p:nvSpPr>
          <p:cNvPr id="24" name="Text 22"/>
          <p:cNvSpPr txBox="1"/>
          <p:nvPr/>
        </p:nvSpPr>
        <p:spPr>
          <a:xfrm>
            <a:off x="4498848" y="4480560"/>
            <a:ext cx="3108960" cy="104241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The inducer is bred to have high oil in the seed. A machine reads the oil level and sorts the seeds automatically. Very accurate, but expensive.</a:t>
            </a:r>
            <a:endParaRPr lang="en-US" sz="1100" dirty="0"/>
          </a:p>
        </p:txBody>
      </p:sp>
      <p:sp>
        <p:nvSpPr>
          <p:cNvPr id="25" name="Shape 23"/>
          <p:cNvSpPr/>
          <p:nvPr/>
        </p:nvSpPr>
        <p:spPr>
          <a:xfrm>
            <a:off x="7991856" y="4041648"/>
            <a:ext cx="3529584" cy="1572768"/>
          </a:xfrm>
          <a:prstGeom prst="roundRect">
            <a:avLst>
              <a:gd name="adj" fmla="val 5233"/>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6" name="Text 24"/>
          <p:cNvSpPr txBox="1"/>
          <p:nvPr/>
        </p:nvSpPr>
        <p:spPr>
          <a:xfrm>
            <a:off x="8211312" y="4151376"/>
            <a:ext cx="3108960" cy="274320"/>
          </a:xfrm>
          <a:prstGeom prst="rect">
            <a:avLst/>
          </a:prstGeom>
          <a:noFill/>
          <a:ln/>
        </p:spPr>
        <p:txBody>
          <a:bodyPr wrap="square" lIns="0" tIns="0" rIns="0" bIns="0" rtlCol="0" anchor="ctr"/>
          <a:lstStyle/>
          <a:p>
            <a:pPr marL="0" indent="0">
              <a:buNone/>
            </a:pPr>
            <a:r>
              <a:rPr lang="en-US" sz="1250" b="1" dirty="0">
                <a:solidFill>
                  <a:srgbClr val="B67F1B"/>
                </a:solidFill>
                <a:latin typeface="Calibri" pitchFamily="34" charset="0"/>
                <a:ea typeface="Calibri" pitchFamily="34" charset="-122"/>
                <a:cs typeface="Calibri" pitchFamily="34" charset="-120"/>
              </a:rPr>
              <a:t>Seedling vigour</a:t>
            </a:r>
            <a:endParaRPr lang="en-US" sz="1250" dirty="0"/>
          </a:p>
        </p:txBody>
      </p:sp>
      <p:sp>
        <p:nvSpPr>
          <p:cNvPr id="27" name="Text 25"/>
          <p:cNvSpPr txBox="1"/>
          <p:nvPr/>
        </p:nvSpPr>
        <p:spPr>
          <a:xfrm>
            <a:off x="8211312" y="4480560"/>
            <a:ext cx="3108960" cy="1042416"/>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Haploid seedlings are visibly weaker — shorter shoot and root, fewer roots. A quick field check three days after sowing.</a:t>
            </a:r>
            <a:endParaRPr lang="en-US" sz="1100" dirty="0"/>
          </a:p>
        </p:txBody>
      </p:sp>
      <p:sp>
        <p:nvSpPr>
          <p:cNvPr id="28" name="Shape 26"/>
          <p:cNvSpPr/>
          <p:nvPr/>
        </p:nvSpPr>
        <p:spPr>
          <a:xfrm>
            <a:off x="566928" y="5705856"/>
            <a:ext cx="11064240" cy="512064"/>
          </a:xfrm>
          <a:prstGeom prst="roundRect">
            <a:avLst>
              <a:gd name="adj" fmla="val 16071"/>
            </a:avLst>
          </a:prstGeom>
          <a:solidFill>
            <a:srgbClr val="EDF3EF"/>
          </a:solidFill>
          <a:ln w="9525">
            <a:solidFill>
              <a:srgbClr val="D3DED7"/>
            </a:solidFill>
            <a:prstDash val="solid"/>
          </a:ln>
        </p:spPr>
      </p:sp>
      <p:sp>
        <p:nvSpPr>
          <p:cNvPr id="29" name="Text 27"/>
          <p:cNvSpPr txBox="1"/>
          <p:nvPr/>
        </p:nvSpPr>
        <p:spPr>
          <a:xfrm>
            <a:off x="822960" y="5815584"/>
            <a:ext cx="10515600" cy="329184"/>
          </a:xfrm>
          <a:prstGeom prst="rect">
            <a:avLst/>
          </a:prstGeom>
          <a:noFill/>
          <a:ln/>
        </p:spPr>
        <p:txBody>
          <a:bodyPr wrap="square" lIns="0" tIns="0" rIns="0" bIns="0" rtlCol="0" anchor="t"/>
          <a:lstStyle/>
          <a:p>
            <a:pPr marL="0" indent="0">
              <a:buNone/>
            </a:pPr>
            <a:r>
              <a:rPr lang="en-US" sz="1150" b="1" dirty="0">
                <a:solidFill>
                  <a:srgbClr val="B67F1B"/>
                </a:solidFill>
                <a:latin typeface="Calibri" pitchFamily="34" charset="0"/>
                <a:ea typeface="Calibri" pitchFamily="34" charset="-122"/>
                <a:cs typeface="Calibri" pitchFamily="34" charset="-120"/>
              </a:rPr>
              <a:t>Final confirmation:  </a:t>
            </a:r>
            <a:r>
              <a:rPr lang="en-US" sz="1150" dirty="0">
                <a:solidFill>
                  <a:srgbClr val="1A2420"/>
                </a:solidFill>
                <a:latin typeface="Calibri" pitchFamily="34" charset="0"/>
                <a:ea typeface="Calibri" pitchFamily="34" charset="-122"/>
                <a:cs typeface="Calibri" pitchFamily="34" charset="-120"/>
              </a:rPr>
              <a:t>count the chromosomes in a root tip, or use flow cytometry. Guard-cell size and chloroplast number also differ between haploids and diploids.</a:t>
            </a:r>
            <a:endParaRPr lang="en-US" sz="11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PRACTICAL STEP</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Doubling the chromosomes</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20</a:t>
            </a:r>
            <a:endParaRPr lang="en-US" sz="900" dirty="0"/>
          </a:p>
        </p:txBody>
      </p:sp>
      <p:sp>
        <p:nvSpPr>
          <p:cNvPr id="6" name="Shape 4"/>
          <p:cNvSpPr/>
          <p:nvPr/>
        </p:nvSpPr>
        <p:spPr>
          <a:xfrm>
            <a:off x="640080" y="1389888"/>
            <a:ext cx="2578608" cy="1097280"/>
          </a:xfrm>
          <a:prstGeom prst="roundRect">
            <a:avLst>
              <a:gd name="adj" fmla="val 6667"/>
            </a:avLst>
          </a:prstGeom>
          <a:solidFill>
            <a:srgbClr val="FFFFFF"/>
          </a:solidFill>
          <a:ln w="11430">
            <a:solidFill>
              <a:srgbClr val="D3DED7"/>
            </a:solidFill>
            <a:prstDash val="solid"/>
          </a:ln>
        </p:spPr>
      </p:sp>
      <p:sp>
        <p:nvSpPr>
          <p:cNvPr id="7" name="Text 5"/>
          <p:cNvSpPr txBox="1"/>
          <p:nvPr/>
        </p:nvSpPr>
        <p:spPr>
          <a:xfrm>
            <a:off x="722376" y="1481328"/>
            <a:ext cx="241401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Haploid cell (n)</a:t>
            </a:r>
            <a:endParaRPr lang="en-US" sz="1100" dirty="0"/>
          </a:p>
        </p:txBody>
      </p:sp>
      <p:sp>
        <p:nvSpPr>
          <p:cNvPr id="8" name="Text 6"/>
          <p:cNvSpPr txBox="1"/>
          <p:nvPr/>
        </p:nvSpPr>
        <p:spPr>
          <a:xfrm>
            <a:off x="722376" y="1865376"/>
            <a:ext cx="2414016" cy="54864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one set of chromosomes,</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no partners</a:t>
            </a:r>
            <a:endParaRPr lang="en-US" sz="950" dirty="0"/>
          </a:p>
        </p:txBody>
      </p:sp>
      <p:sp>
        <p:nvSpPr>
          <p:cNvPr id="9" name="Shape 7"/>
          <p:cNvSpPr/>
          <p:nvPr/>
        </p:nvSpPr>
        <p:spPr>
          <a:xfrm>
            <a:off x="3255264" y="1847088"/>
            <a:ext cx="182880" cy="201168"/>
          </a:xfrm>
          <a:prstGeom prst="rightArrow">
            <a:avLst/>
          </a:prstGeom>
          <a:solidFill>
            <a:srgbClr val="E2A93B"/>
          </a:solidFill>
          <a:ln/>
        </p:spPr>
      </p:sp>
      <p:sp>
        <p:nvSpPr>
          <p:cNvPr id="10" name="Shape 8"/>
          <p:cNvSpPr/>
          <p:nvPr/>
        </p:nvSpPr>
        <p:spPr>
          <a:xfrm>
            <a:off x="3401568" y="1389888"/>
            <a:ext cx="2578608" cy="1097280"/>
          </a:xfrm>
          <a:prstGeom prst="roundRect">
            <a:avLst>
              <a:gd name="adj" fmla="val 6667"/>
            </a:avLst>
          </a:prstGeom>
          <a:solidFill>
            <a:srgbClr val="FFFFFF"/>
          </a:solidFill>
          <a:ln w="11430">
            <a:solidFill>
              <a:srgbClr val="D3DED7"/>
            </a:solidFill>
            <a:prstDash val="solid"/>
          </a:ln>
        </p:spPr>
      </p:sp>
      <p:sp>
        <p:nvSpPr>
          <p:cNvPr id="11" name="Text 9"/>
          <p:cNvSpPr txBox="1"/>
          <p:nvPr/>
        </p:nvSpPr>
        <p:spPr>
          <a:xfrm>
            <a:off x="3483864" y="1481328"/>
            <a:ext cx="241401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Add colchicine</a:t>
            </a:r>
            <a:endParaRPr lang="en-US" sz="1100" dirty="0"/>
          </a:p>
        </p:txBody>
      </p:sp>
      <p:sp>
        <p:nvSpPr>
          <p:cNvPr id="12" name="Text 10"/>
          <p:cNvSpPr txBox="1"/>
          <p:nvPr/>
        </p:nvSpPr>
        <p:spPr>
          <a:xfrm>
            <a:off x="3483864" y="1865376"/>
            <a:ext cx="2414016" cy="54864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it sticks to tubulin, so the</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spindle cannot form</a:t>
            </a:r>
            <a:endParaRPr lang="en-US" sz="950" dirty="0"/>
          </a:p>
        </p:txBody>
      </p:sp>
      <p:sp>
        <p:nvSpPr>
          <p:cNvPr id="13" name="Shape 11"/>
          <p:cNvSpPr/>
          <p:nvPr/>
        </p:nvSpPr>
        <p:spPr>
          <a:xfrm>
            <a:off x="6016752" y="1847088"/>
            <a:ext cx="182880" cy="201168"/>
          </a:xfrm>
          <a:prstGeom prst="rightArrow">
            <a:avLst/>
          </a:prstGeom>
          <a:solidFill>
            <a:srgbClr val="E2A93B"/>
          </a:solidFill>
          <a:ln/>
        </p:spPr>
      </p:sp>
      <p:sp>
        <p:nvSpPr>
          <p:cNvPr id="14" name="Shape 12"/>
          <p:cNvSpPr/>
          <p:nvPr/>
        </p:nvSpPr>
        <p:spPr>
          <a:xfrm>
            <a:off x="6163056" y="1389888"/>
            <a:ext cx="2578608" cy="1097280"/>
          </a:xfrm>
          <a:prstGeom prst="roundRect">
            <a:avLst>
              <a:gd name="adj" fmla="val 6667"/>
            </a:avLst>
          </a:prstGeom>
          <a:solidFill>
            <a:srgbClr val="FFFFFF"/>
          </a:solidFill>
          <a:ln w="11430">
            <a:solidFill>
              <a:srgbClr val="D3DED7"/>
            </a:solidFill>
            <a:prstDash val="solid"/>
          </a:ln>
        </p:spPr>
      </p:sp>
      <p:sp>
        <p:nvSpPr>
          <p:cNvPr id="15" name="Text 13"/>
          <p:cNvSpPr txBox="1"/>
          <p:nvPr/>
        </p:nvSpPr>
        <p:spPr>
          <a:xfrm>
            <a:off x="6245352" y="1481328"/>
            <a:ext cx="241401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Chromosomes double</a:t>
            </a:r>
            <a:endParaRPr lang="en-US" sz="1100" dirty="0"/>
          </a:p>
          <a:p>
            <a:pPr marL="0" indent="0" algn="ctr">
              <a:buNone/>
            </a:pPr>
            <a:r>
              <a:rPr lang="en-US" sz="1100" b="1" dirty="0">
                <a:solidFill>
                  <a:srgbClr val="0F241C"/>
                </a:solidFill>
                <a:latin typeface="Calibri" pitchFamily="34" charset="0"/>
                <a:ea typeface="Calibri" pitchFamily="34" charset="-122"/>
                <a:cs typeface="Calibri" pitchFamily="34" charset="-120"/>
              </a:rPr>
              <a:t>but the cell does not divide</a:t>
            </a:r>
            <a:endParaRPr lang="en-US" sz="1100" dirty="0"/>
          </a:p>
        </p:txBody>
      </p:sp>
      <p:sp>
        <p:nvSpPr>
          <p:cNvPr id="16" name="Text 14"/>
          <p:cNvSpPr txBox="1"/>
          <p:nvPr/>
        </p:nvSpPr>
        <p:spPr>
          <a:xfrm>
            <a:off x="6245352" y="1865376"/>
            <a:ext cx="2414016" cy="54864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both sets are trapped</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in one nucleus</a:t>
            </a:r>
            <a:endParaRPr lang="en-US" sz="950" dirty="0"/>
          </a:p>
        </p:txBody>
      </p:sp>
      <p:sp>
        <p:nvSpPr>
          <p:cNvPr id="17" name="Shape 15"/>
          <p:cNvSpPr/>
          <p:nvPr/>
        </p:nvSpPr>
        <p:spPr>
          <a:xfrm>
            <a:off x="8778240" y="1847088"/>
            <a:ext cx="182880" cy="201168"/>
          </a:xfrm>
          <a:prstGeom prst="rightArrow">
            <a:avLst/>
          </a:prstGeom>
          <a:solidFill>
            <a:srgbClr val="E2A93B"/>
          </a:solidFill>
          <a:ln/>
        </p:spPr>
      </p:sp>
      <p:sp>
        <p:nvSpPr>
          <p:cNvPr id="18" name="Shape 16"/>
          <p:cNvSpPr/>
          <p:nvPr/>
        </p:nvSpPr>
        <p:spPr>
          <a:xfrm>
            <a:off x="8924544" y="1389888"/>
            <a:ext cx="2578608" cy="1097280"/>
          </a:xfrm>
          <a:prstGeom prst="roundRect">
            <a:avLst>
              <a:gd name="adj" fmla="val 6667"/>
            </a:avLst>
          </a:prstGeom>
          <a:solidFill>
            <a:srgbClr val="F8F3E6"/>
          </a:solidFill>
          <a:ln w="11430">
            <a:solidFill>
              <a:srgbClr val="B67F1B"/>
            </a:solidFill>
            <a:prstDash val="solid"/>
          </a:ln>
        </p:spPr>
      </p:sp>
      <p:sp>
        <p:nvSpPr>
          <p:cNvPr id="19" name="Text 17"/>
          <p:cNvSpPr txBox="1"/>
          <p:nvPr/>
        </p:nvSpPr>
        <p:spPr>
          <a:xfrm>
            <a:off x="9006840" y="1481328"/>
            <a:ext cx="2414016" cy="384048"/>
          </a:xfrm>
          <a:prstGeom prst="rect">
            <a:avLst/>
          </a:prstGeom>
          <a:noFill/>
          <a:ln/>
        </p:spPr>
        <p:txBody>
          <a:bodyPr wrap="square" lIns="0" tIns="0" rIns="0" bIns="0" rtlCol="0" anchor="t"/>
          <a:lstStyle/>
          <a:p>
            <a:pPr marL="0" indent="0" algn="ctr">
              <a:buNone/>
            </a:pPr>
            <a:r>
              <a:rPr lang="en-US" sz="1100" b="1" dirty="0">
                <a:solidFill>
                  <a:srgbClr val="0F241C"/>
                </a:solidFill>
                <a:latin typeface="Calibri" pitchFamily="34" charset="0"/>
                <a:ea typeface="Calibri" pitchFamily="34" charset="-122"/>
                <a:cs typeface="Calibri" pitchFamily="34" charset="-120"/>
              </a:rPr>
              <a:t>Doubled cell (2n)</a:t>
            </a:r>
            <a:endParaRPr lang="en-US" sz="1100" dirty="0"/>
          </a:p>
        </p:txBody>
      </p:sp>
      <p:sp>
        <p:nvSpPr>
          <p:cNvPr id="20" name="Text 18"/>
          <p:cNvSpPr txBox="1"/>
          <p:nvPr/>
        </p:nvSpPr>
        <p:spPr>
          <a:xfrm>
            <a:off x="9006840" y="1865376"/>
            <a:ext cx="2414016" cy="548640"/>
          </a:xfrm>
          <a:prstGeom prst="rect">
            <a:avLst/>
          </a:prstGeom>
          <a:noFill/>
          <a:ln/>
        </p:spPr>
        <p:txBody>
          <a:bodyPr wrap="square" lIns="0" tIns="0" rIns="0" bIns="0" rtlCol="0" anchor="t"/>
          <a:lstStyle/>
          <a:p>
            <a:pPr marL="0" indent="0" algn="ctr">
              <a:buNone/>
            </a:pPr>
            <a:r>
              <a:rPr lang="en-US" sz="950" dirty="0">
                <a:solidFill>
                  <a:srgbClr val="63736C"/>
                </a:solidFill>
                <a:latin typeface="Calibri" pitchFamily="34" charset="0"/>
                <a:ea typeface="Calibri" pitchFamily="34" charset="-122"/>
                <a:cs typeface="Calibri" pitchFamily="34" charset="-120"/>
              </a:rPr>
              <a:t>two identical sets →</a:t>
            </a:r>
            <a:endParaRPr lang="en-US" sz="950" dirty="0"/>
          </a:p>
          <a:p>
            <a:pPr marL="0" indent="0" algn="ctr">
              <a:buNone/>
            </a:pPr>
            <a:r>
              <a:rPr lang="en-US" sz="950" dirty="0">
                <a:solidFill>
                  <a:srgbClr val="63736C"/>
                </a:solidFill>
                <a:latin typeface="Calibri" pitchFamily="34" charset="0"/>
                <a:ea typeface="Calibri" pitchFamily="34" charset="-122"/>
                <a:cs typeface="Calibri" pitchFamily="34" charset="-120"/>
              </a:rPr>
              <a:t>fertile and 100% homozygous</a:t>
            </a:r>
            <a:endParaRPr lang="en-US" sz="950" dirty="0"/>
          </a:p>
        </p:txBody>
      </p:sp>
      <p:sp>
        <p:nvSpPr>
          <p:cNvPr id="21" name="Shape 19"/>
          <p:cNvSpPr/>
          <p:nvPr/>
        </p:nvSpPr>
        <p:spPr>
          <a:xfrm>
            <a:off x="566928" y="2688336"/>
            <a:ext cx="5413248" cy="1572768"/>
          </a:xfrm>
          <a:prstGeom prst="roundRect">
            <a:avLst>
              <a:gd name="adj" fmla="val 5233"/>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2" name="Text 20"/>
          <p:cNvSpPr txBox="1"/>
          <p:nvPr/>
        </p:nvSpPr>
        <p:spPr>
          <a:xfrm>
            <a:off x="804672" y="2798064"/>
            <a:ext cx="493776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Sometimes it happens on its own</a:t>
            </a:r>
            <a:endParaRPr lang="en-US" sz="1300" dirty="0"/>
          </a:p>
        </p:txBody>
      </p:sp>
      <p:sp>
        <p:nvSpPr>
          <p:cNvPr id="23" name="Text 21"/>
          <p:cNvSpPr txBox="1"/>
          <p:nvPr/>
        </p:nvSpPr>
        <p:spPr>
          <a:xfrm>
            <a:off x="804672" y="3127248"/>
            <a:ext cx="4937760" cy="1042416"/>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In anther and microspore culture, about half the plants double by themselves</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This costs nothing and is the safest kind of doubling</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But it rarely happens in maize haploids from inducer crosses, so there we must use a chemical</a:t>
            </a:r>
            <a:endParaRPr lang="en-US" sz="1150" dirty="0"/>
          </a:p>
        </p:txBody>
      </p:sp>
      <p:sp>
        <p:nvSpPr>
          <p:cNvPr id="24" name="Shape 22"/>
          <p:cNvSpPr/>
          <p:nvPr/>
        </p:nvSpPr>
        <p:spPr>
          <a:xfrm>
            <a:off x="6217920" y="2688336"/>
            <a:ext cx="5413248" cy="1572768"/>
          </a:xfrm>
          <a:prstGeom prst="roundRect">
            <a:avLst>
              <a:gd name="adj" fmla="val 5233"/>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5" name="Text 23"/>
          <p:cNvSpPr txBox="1"/>
          <p:nvPr/>
        </p:nvSpPr>
        <p:spPr>
          <a:xfrm>
            <a:off x="6455664" y="2798064"/>
            <a:ext cx="493776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Colchicine — the standard chemical</a:t>
            </a:r>
            <a:endParaRPr lang="en-US" sz="1300" dirty="0"/>
          </a:p>
        </p:txBody>
      </p:sp>
      <p:sp>
        <p:nvSpPr>
          <p:cNvPr id="26" name="Text 24"/>
          <p:cNvSpPr txBox="1"/>
          <p:nvPr/>
        </p:nvSpPr>
        <p:spPr>
          <a:xfrm>
            <a:off x="6455664" y="3127248"/>
            <a:ext cx="4937760" cy="1042416"/>
          </a:xfrm>
          <a:prstGeom prst="rect">
            <a:avLst/>
          </a:prstGeom>
          <a:noFill/>
          <a:ln/>
        </p:spPr>
        <p:txBody>
          <a:bodyPr wrap="square" lIns="0" tIns="0" rIns="0" bIns="0" rtlCol="0" anchor="t"/>
          <a:lstStyle/>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In maize: about 0.04–0.06% for 8–12 hours at the 3-leaf stage</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It is highly poisonous — gloves, mask, and careful disposal are compulsory</a:t>
            </a:r>
            <a:endParaRPr lang="en-US" sz="1150" dirty="0"/>
          </a:p>
          <a:p>
            <a:pPr marL="177800" indent="-177800">
              <a:lnSpc>
                <a:spcPct val="102000"/>
              </a:lnSpc>
              <a:spcAft>
                <a:spcPts val="400"/>
              </a:spcAft>
              <a:buSzPct val="100000"/>
              <a:buChar char="•"/>
            </a:pPr>
            <a:r>
              <a:rPr lang="en-US" sz="1150" dirty="0">
                <a:solidFill>
                  <a:srgbClr val="1A2420"/>
                </a:solidFill>
                <a:latin typeface="Calibri" pitchFamily="34" charset="0"/>
                <a:ea typeface="Calibri" pitchFamily="34" charset="-122"/>
                <a:cs typeface="Calibri" pitchFamily="34" charset="-120"/>
              </a:rPr>
              <a:t>A higher dose doubles more plants but kills more of them too</a:t>
            </a:r>
            <a:endParaRPr lang="en-US" sz="1150" dirty="0"/>
          </a:p>
        </p:txBody>
      </p:sp>
      <p:sp>
        <p:nvSpPr>
          <p:cNvPr id="27" name="Shape 25"/>
          <p:cNvSpPr/>
          <p:nvPr/>
        </p:nvSpPr>
        <p:spPr>
          <a:xfrm>
            <a:off x="566928" y="4389120"/>
            <a:ext cx="3529584"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8" name="Text 26"/>
          <p:cNvSpPr txBox="1"/>
          <p:nvPr/>
        </p:nvSpPr>
        <p:spPr>
          <a:xfrm>
            <a:off x="786384" y="4498848"/>
            <a:ext cx="310896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Herbicides instead</a:t>
            </a:r>
            <a:endParaRPr lang="en-US" sz="1250" dirty="0"/>
          </a:p>
        </p:txBody>
      </p:sp>
      <p:sp>
        <p:nvSpPr>
          <p:cNvPr id="29" name="Text 27"/>
          <p:cNvSpPr txBox="1"/>
          <p:nvPr/>
        </p:nvSpPr>
        <p:spPr>
          <a:xfrm>
            <a:off x="786384" y="4828032"/>
            <a:ext cx="3108960" cy="78638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Oryzalin, trifluralin and APM work the same way at much lower doses and are far less dangerous to handle.</a:t>
            </a:r>
            <a:endParaRPr lang="en-US" sz="1100" dirty="0"/>
          </a:p>
        </p:txBody>
      </p:sp>
      <p:sp>
        <p:nvSpPr>
          <p:cNvPr id="30" name="Shape 28"/>
          <p:cNvSpPr/>
          <p:nvPr/>
        </p:nvSpPr>
        <p:spPr>
          <a:xfrm>
            <a:off x="4279392" y="4389120"/>
            <a:ext cx="3529584"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1" name="Text 29"/>
          <p:cNvSpPr txBox="1"/>
          <p:nvPr/>
        </p:nvSpPr>
        <p:spPr>
          <a:xfrm>
            <a:off x="4498848" y="4498848"/>
            <a:ext cx="310896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Nitrous oxide gas</a:t>
            </a:r>
            <a:endParaRPr lang="en-US" sz="1250" dirty="0"/>
          </a:p>
        </p:txBody>
      </p:sp>
      <p:sp>
        <p:nvSpPr>
          <p:cNvPr id="32" name="Text 30"/>
          <p:cNvSpPr txBox="1"/>
          <p:nvPr/>
        </p:nvSpPr>
        <p:spPr>
          <a:xfrm>
            <a:off x="4498848" y="4828032"/>
            <a:ext cx="3108960" cy="78638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Seedlings are held under N₂O at about 6 atmospheres. Clean, leaves no residue, and used commercially in maize.</a:t>
            </a:r>
            <a:endParaRPr lang="en-US" sz="1100" dirty="0"/>
          </a:p>
        </p:txBody>
      </p:sp>
      <p:sp>
        <p:nvSpPr>
          <p:cNvPr id="33" name="Shape 31"/>
          <p:cNvSpPr/>
          <p:nvPr/>
        </p:nvSpPr>
        <p:spPr>
          <a:xfrm>
            <a:off x="7991856" y="4389120"/>
            <a:ext cx="3529584"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4" name="Text 32"/>
          <p:cNvSpPr txBox="1"/>
          <p:nvPr/>
        </p:nvSpPr>
        <p:spPr>
          <a:xfrm>
            <a:off x="8211312" y="4498848"/>
            <a:ext cx="3108960" cy="274320"/>
          </a:xfrm>
          <a:prstGeom prst="rect">
            <a:avLst/>
          </a:prstGeom>
          <a:noFill/>
          <a:ln/>
        </p:spPr>
        <p:txBody>
          <a:bodyPr wrap="square" lIns="0" tIns="0" rIns="0" bIns="0" rtlCol="0" anchor="ctr"/>
          <a:lstStyle/>
          <a:p>
            <a:pPr marL="0" indent="0">
              <a:buNone/>
            </a:pPr>
            <a:r>
              <a:rPr lang="en-US" sz="1250" b="1" dirty="0">
                <a:solidFill>
                  <a:srgbClr val="1F5540"/>
                </a:solidFill>
                <a:latin typeface="Calibri" pitchFamily="34" charset="0"/>
                <a:ea typeface="Calibri" pitchFamily="34" charset="-122"/>
                <a:cs typeface="Calibri" pitchFamily="34" charset="-120"/>
              </a:rPr>
              <a:t>Tissue culture itself</a:t>
            </a:r>
            <a:endParaRPr lang="en-US" sz="1250" dirty="0"/>
          </a:p>
        </p:txBody>
      </p:sp>
      <p:sp>
        <p:nvSpPr>
          <p:cNvPr id="35" name="Text 33"/>
          <p:cNvSpPr txBox="1"/>
          <p:nvPr/>
        </p:nvSpPr>
        <p:spPr>
          <a:xfrm>
            <a:off x="8211312" y="4828032"/>
            <a:ext cx="3108960" cy="786384"/>
          </a:xfrm>
          <a:prstGeom prst="rect">
            <a:avLst/>
          </a:prstGeom>
          <a:noFill/>
          <a:ln/>
        </p:spPr>
        <p:txBody>
          <a:bodyPr wrap="square" lIns="0" tIns="0" rIns="0" bIns="0" rtlCol="0" anchor="t"/>
          <a:lstStyle/>
          <a:p>
            <a:pPr marL="0" indent="0">
              <a:buNone/>
            </a:pPr>
            <a:r>
              <a:rPr lang="en-US" sz="1100" dirty="0">
                <a:solidFill>
                  <a:srgbClr val="63736C"/>
                </a:solidFill>
                <a:latin typeface="Calibri" pitchFamily="34" charset="0"/>
                <a:ea typeface="Calibri" pitchFamily="34" charset="-122"/>
                <a:cs typeface="Calibri" pitchFamily="34" charset="-120"/>
              </a:rPr>
              <a:t>Simply regenerating shoots in culture can double the chromosomes, with no chemical at all.</a:t>
            </a:r>
            <a:endParaRPr lang="en-US" sz="1100" dirty="0"/>
          </a:p>
        </p:txBody>
      </p:sp>
      <p:sp>
        <p:nvSpPr>
          <p:cNvPr id="36" name="Text 34"/>
          <p:cNvSpPr txBox="1"/>
          <p:nvPr/>
        </p:nvSpPr>
        <p:spPr>
          <a:xfrm>
            <a:off x="566928" y="5815584"/>
            <a:ext cx="11064240" cy="329184"/>
          </a:xfrm>
          <a:prstGeom prst="rect">
            <a:avLst/>
          </a:prstGeom>
          <a:noFill/>
          <a:ln/>
        </p:spPr>
        <p:txBody>
          <a:bodyPr wrap="square" lIns="0" tIns="0" rIns="0" bIns="0" rtlCol="0" anchor="t"/>
          <a:lstStyle/>
          <a:p>
            <a:pPr marL="0" indent="0">
              <a:buNone/>
            </a:pPr>
            <a:r>
              <a:rPr lang="en-US" sz="1200" b="1" dirty="0">
                <a:solidFill>
                  <a:srgbClr val="B67F1B"/>
                </a:solidFill>
                <a:latin typeface="Calibri" pitchFamily="34" charset="0"/>
                <a:ea typeface="Calibri" pitchFamily="34" charset="-122"/>
                <a:cs typeface="Calibri" pitchFamily="34" charset="-120"/>
              </a:rPr>
              <a:t>One last step:  </a:t>
            </a:r>
            <a:r>
              <a:rPr lang="en-US" sz="1200" dirty="0">
                <a:solidFill>
                  <a:srgbClr val="1A2420"/>
                </a:solidFill>
                <a:latin typeface="Calibri" pitchFamily="34" charset="0"/>
                <a:ea typeface="Calibri" pitchFamily="34" charset="-122"/>
                <a:cs typeface="Calibri" pitchFamily="34" charset="-120"/>
              </a:rPr>
              <a:t>the doubled plant may be part haploid and part diploid, so you must self-pollinate it. The seed from that selfing is the true doubled haploid line.</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3 · PUTTING IT TOGETHER</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The complete doubled haploid programme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21</a:t>
            </a:r>
            <a:endParaRPr lang="en-US" sz="900" dirty="0"/>
          </a:p>
        </p:txBody>
      </p:sp>
      <p:sp>
        <p:nvSpPr>
          <p:cNvPr id="6" name="Shape 4"/>
          <p:cNvSpPr/>
          <p:nvPr/>
        </p:nvSpPr>
        <p:spPr>
          <a:xfrm>
            <a:off x="502920" y="1417320"/>
            <a:ext cx="1700784" cy="1737360"/>
          </a:xfrm>
          <a:prstGeom prst="roundRect">
            <a:avLst>
              <a:gd name="adj" fmla="val 537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Shape 5"/>
          <p:cNvSpPr/>
          <p:nvPr/>
        </p:nvSpPr>
        <p:spPr>
          <a:xfrm>
            <a:off x="1124712" y="1572768"/>
            <a:ext cx="457200" cy="457200"/>
          </a:xfrm>
          <a:prstGeom prst="ellipse">
            <a:avLst/>
          </a:prstGeom>
          <a:solidFill>
            <a:srgbClr val="1F5540"/>
          </a:solidFill>
          <a:ln/>
        </p:spPr>
      </p:sp>
      <p:sp>
        <p:nvSpPr>
          <p:cNvPr id="8" name="Text 6"/>
          <p:cNvSpPr txBox="1"/>
          <p:nvPr/>
        </p:nvSpPr>
        <p:spPr>
          <a:xfrm>
            <a:off x="112471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9" name="Text 7"/>
          <p:cNvSpPr txBox="1"/>
          <p:nvPr/>
        </p:nvSpPr>
        <p:spPr>
          <a:xfrm>
            <a:off x="61264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Make the cross</a:t>
            </a:r>
            <a:endParaRPr lang="en-US" sz="1150" dirty="0"/>
          </a:p>
        </p:txBody>
      </p:sp>
      <p:sp>
        <p:nvSpPr>
          <p:cNvPr id="10" name="Text 8"/>
          <p:cNvSpPr txBox="1"/>
          <p:nvPr/>
        </p:nvSpPr>
        <p:spPr>
          <a:xfrm>
            <a:off x="61264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F₁ of two good parents</a:t>
            </a:r>
            <a:endParaRPr lang="en-US" sz="950" dirty="0"/>
          </a:p>
        </p:txBody>
      </p:sp>
      <p:sp>
        <p:nvSpPr>
          <p:cNvPr id="11" name="Shape 9"/>
          <p:cNvSpPr/>
          <p:nvPr/>
        </p:nvSpPr>
        <p:spPr>
          <a:xfrm>
            <a:off x="2258568" y="2148840"/>
            <a:ext cx="128016" cy="237744"/>
          </a:xfrm>
          <a:prstGeom prst="rightArrow">
            <a:avLst/>
          </a:prstGeom>
          <a:solidFill>
            <a:srgbClr val="E2A93B"/>
          </a:solidFill>
          <a:ln/>
        </p:spPr>
      </p:sp>
      <p:sp>
        <p:nvSpPr>
          <p:cNvPr id="12" name="Shape 10"/>
          <p:cNvSpPr/>
          <p:nvPr/>
        </p:nvSpPr>
        <p:spPr>
          <a:xfrm>
            <a:off x="2423160" y="1417320"/>
            <a:ext cx="1700784" cy="1737360"/>
          </a:xfrm>
          <a:prstGeom prst="roundRect">
            <a:avLst>
              <a:gd name="adj" fmla="val 537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3" name="Shape 11"/>
          <p:cNvSpPr/>
          <p:nvPr/>
        </p:nvSpPr>
        <p:spPr>
          <a:xfrm>
            <a:off x="3044952" y="1572768"/>
            <a:ext cx="457200" cy="457200"/>
          </a:xfrm>
          <a:prstGeom prst="ellipse">
            <a:avLst/>
          </a:prstGeom>
          <a:solidFill>
            <a:srgbClr val="1F5540"/>
          </a:solidFill>
          <a:ln/>
        </p:spPr>
      </p:sp>
      <p:sp>
        <p:nvSpPr>
          <p:cNvPr id="14" name="Text 12"/>
          <p:cNvSpPr txBox="1"/>
          <p:nvPr/>
        </p:nvSpPr>
        <p:spPr>
          <a:xfrm>
            <a:off x="304495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5" name="Text 13"/>
          <p:cNvSpPr txBox="1"/>
          <p:nvPr/>
        </p:nvSpPr>
        <p:spPr>
          <a:xfrm>
            <a:off x="253288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Produce haploids</a:t>
            </a:r>
            <a:endParaRPr lang="en-US" sz="1150" dirty="0"/>
          </a:p>
        </p:txBody>
      </p:sp>
      <p:sp>
        <p:nvSpPr>
          <p:cNvPr id="16" name="Text 14"/>
          <p:cNvSpPr txBox="1"/>
          <p:nvPr/>
        </p:nvSpPr>
        <p:spPr>
          <a:xfrm>
            <a:off x="253288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Inducer, wide cross, or culture</a:t>
            </a:r>
            <a:endParaRPr lang="en-US" sz="950" dirty="0"/>
          </a:p>
        </p:txBody>
      </p:sp>
      <p:sp>
        <p:nvSpPr>
          <p:cNvPr id="17" name="Shape 15"/>
          <p:cNvSpPr/>
          <p:nvPr/>
        </p:nvSpPr>
        <p:spPr>
          <a:xfrm>
            <a:off x="4178808" y="2148840"/>
            <a:ext cx="128016" cy="237744"/>
          </a:xfrm>
          <a:prstGeom prst="rightArrow">
            <a:avLst/>
          </a:prstGeom>
          <a:solidFill>
            <a:srgbClr val="E2A93B"/>
          </a:solidFill>
          <a:ln/>
        </p:spPr>
      </p:sp>
      <p:sp>
        <p:nvSpPr>
          <p:cNvPr id="18" name="Shape 16"/>
          <p:cNvSpPr/>
          <p:nvPr/>
        </p:nvSpPr>
        <p:spPr>
          <a:xfrm>
            <a:off x="4343400" y="1417320"/>
            <a:ext cx="1700784" cy="1737360"/>
          </a:xfrm>
          <a:prstGeom prst="roundRect">
            <a:avLst>
              <a:gd name="adj" fmla="val 537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9" name="Shape 17"/>
          <p:cNvSpPr/>
          <p:nvPr/>
        </p:nvSpPr>
        <p:spPr>
          <a:xfrm>
            <a:off x="4965192" y="1572768"/>
            <a:ext cx="457200" cy="457200"/>
          </a:xfrm>
          <a:prstGeom prst="ellipse">
            <a:avLst/>
          </a:prstGeom>
          <a:solidFill>
            <a:srgbClr val="1F5540"/>
          </a:solidFill>
          <a:ln/>
        </p:spPr>
      </p:sp>
      <p:sp>
        <p:nvSpPr>
          <p:cNvPr id="20" name="Text 18"/>
          <p:cNvSpPr txBox="1"/>
          <p:nvPr/>
        </p:nvSpPr>
        <p:spPr>
          <a:xfrm>
            <a:off x="496519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21" name="Text 19"/>
          <p:cNvSpPr txBox="1"/>
          <p:nvPr/>
        </p:nvSpPr>
        <p:spPr>
          <a:xfrm>
            <a:off x="445312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Find the haploids</a:t>
            </a:r>
            <a:endParaRPr lang="en-US" sz="1150" dirty="0"/>
          </a:p>
        </p:txBody>
      </p:sp>
      <p:sp>
        <p:nvSpPr>
          <p:cNvPr id="22" name="Text 20"/>
          <p:cNvSpPr txBox="1"/>
          <p:nvPr/>
        </p:nvSpPr>
        <p:spPr>
          <a:xfrm>
            <a:off x="445312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Marker, oil, vigour + ploidy check</a:t>
            </a:r>
            <a:endParaRPr lang="en-US" sz="950" dirty="0"/>
          </a:p>
        </p:txBody>
      </p:sp>
      <p:sp>
        <p:nvSpPr>
          <p:cNvPr id="23" name="Shape 21"/>
          <p:cNvSpPr/>
          <p:nvPr/>
        </p:nvSpPr>
        <p:spPr>
          <a:xfrm>
            <a:off x="6099048" y="2148840"/>
            <a:ext cx="128016" cy="237744"/>
          </a:xfrm>
          <a:prstGeom prst="rightArrow">
            <a:avLst/>
          </a:prstGeom>
          <a:solidFill>
            <a:srgbClr val="E2A93B"/>
          </a:solidFill>
          <a:ln/>
        </p:spPr>
      </p:sp>
      <p:sp>
        <p:nvSpPr>
          <p:cNvPr id="24" name="Shape 22"/>
          <p:cNvSpPr/>
          <p:nvPr/>
        </p:nvSpPr>
        <p:spPr>
          <a:xfrm>
            <a:off x="6263640" y="1417320"/>
            <a:ext cx="1700784" cy="1737360"/>
          </a:xfrm>
          <a:prstGeom prst="roundRect">
            <a:avLst>
              <a:gd name="adj" fmla="val 537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5" name="Shape 23"/>
          <p:cNvSpPr/>
          <p:nvPr/>
        </p:nvSpPr>
        <p:spPr>
          <a:xfrm>
            <a:off x="6885432" y="1572768"/>
            <a:ext cx="457200" cy="457200"/>
          </a:xfrm>
          <a:prstGeom prst="ellipse">
            <a:avLst/>
          </a:prstGeom>
          <a:solidFill>
            <a:srgbClr val="1F5540"/>
          </a:solidFill>
          <a:ln/>
        </p:spPr>
      </p:sp>
      <p:sp>
        <p:nvSpPr>
          <p:cNvPr id="26" name="Text 24"/>
          <p:cNvSpPr txBox="1"/>
          <p:nvPr/>
        </p:nvSpPr>
        <p:spPr>
          <a:xfrm>
            <a:off x="688543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7" name="Text 25"/>
          <p:cNvSpPr txBox="1"/>
          <p:nvPr/>
        </p:nvSpPr>
        <p:spPr>
          <a:xfrm>
            <a:off x="637336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Double them</a:t>
            </a:r>
            <a:endParaRPr lang="en-US" sz="1150" dirty="0"/>
          </a:p>
        </p:txBody>
      </p:sp>
      <p:sp>
        <p:nvSpPr>
          <p:cNvPr id="28" name="Text 26"/>
          <p:cNvSpPr txBox="1"/>
          <p:nvPr/>
        </p:nvSpPr>
        <p:spPr>
          <a:xfrm>
            <a:off x="637336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Colchicine, herbicide, or by itself</a:t>
            </a:r>
            <a:endParaRPr lang="en-US" sz="950" dirty="0"/>
          </a:p>
        </p:txBody>
      </p:sp>
      <p:sp>
        <p:nvSpPr>
          <p:cNvPr id="29" name="Shape 27"/>
          <p:cNvSpPr/>
          <p:nvPr/>
        </p:nvSpPr>
        <p:spPr>
          <a:xfrm>
            <a:off x="8019288" y="2148840"/>
            <a:ext cx="128016" cy="237744"/>
          </a:xfrm>
          <a:prstGeom prst="rightArrow">
            <a:avLst/>
          </a:prstGeom>
          <a:solidFill>
            <a:srgbClr val="E2A93B"/>
          </a:solidFill>
          <a:ln/>
        </p:spPr>
      </p:sp>
      <p:sp>
        <p:nvSpPr>
          <p:cNvPr id="30" name="Shape 28"/>
          <p:cNvSpPr/>
          <p:nvPr/>
        </p:nvSpPr>
        <p:spPr>
          <a:xfrm>
            <a:off x="8183880" y="1417320"/>
            <a:ext cx="1700784" cy="1737360"/>
          </a:xfrm>
          <a:prstGeom prst="roundRect">
            <a:avLst>
              <a:gd name="adj" fmla="val 537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1" name="Shape 29"/>
          <p:cNvSpPr/>
          <p:nvPr/>
        </p:nvSpPr>
        <p:spPr>
          <a:xfrm>
            <a:off x="8805672" y="1572768"/>
            <a:ext cx="457200" cy="457200"/>
          </a:xfrm>
          <a:prstGeom prst="ellipse">
            <a:avLst/>
          </a:prstGeom>
          <a:solidFill>
            <a:srgbClr val="1F5540"/>
          </a:solidFill>
          <a:ln/>
        </p:spPr>
      </p:sp>
      <p:sp>
        <p:nvSpPr>
          <p:cNvPr id="32" name="Text 30"/>
          <p:cNvSpPr txBox="1"/>
          <p:nvPr/>
        </p:nvSpPr>
        <p:spPr>
          <a:xfrm>
            <a:off x="880567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33" name="Text 31"/>
          <p:cNvSpPr txBox="1"/>
          <p:nvPr/>
        </p:nvSpPr>
        <p:spPr>
          <a:xfrm>
            <a:off x="829360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Self the plant</a:t>
            </a:r>
            <a:endParaRPr lang="en-US" sz="1150" dirty="0"/>
          </a:p>
        </p:txBody>
      </p:sp>
      <p:sp>
        <p:nvSpPr>
          <p:cNvPr id="34" name="Text 32"/>
          <p:cNvSpPr txBox="1"/>
          <p:nvPr/>
        </p:nvSpPr>
        <p:spPr>
          <a:xfrm>
            <a:off x="829360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Its seed = the DH line</a:t>
            </a:r>
            <a:endParaRPr lang="en-US" sz="950" dirty="0"/>
          </a:p>
        </p:txBody>
      </p:sp>
      <p:sp>
        <p:nvSpPr>
          <p:cNvPr id="35" name="Shape 33"/>
          <p:cNvSpPr/>
          <p:nvPr/>
        </p:nvSpPr>
        <p:spPr>
          <a:xfrm>
            <a:off x="9939528" y="2148840"/>
            <a:ext cx="128016" cy="237744"/>
          </a:xfrm>
          <a:prstGeom prst="rightArrow">
            <a:avLst/>
          </a:prstGeom>
          <a:solidFill>
            <a:srgbClr val="E2A93B"/>
          </a:solidFill>
          <a:ln/>
        </p:spPr>
      </p:sp>
      <p:sp>
        <p:nvSpPr>
          <p:cNvPr id="36" name="Shape 34"/>
          <p:cNvSpPr/>
          <p:nvPr/>
        </p:nvSpPr>
        <p:spPr>
          <a:xfrm>
            <a:off x="10104120" y="1417320"/>
            <a:ext cx="1700784" cy="1737360"/>
          </a:xfrm>
          <a:prstGeom prst="roundRect">
            <a:avLst>
              <a:gd name="adj" fmla="val 5376"/>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7" name="Shape 35"/>
          <p:cNvSpPr/>
          <p:nvPr/>
        </p:nvSpPr>
        <p:spPr>
          <a:xfrm>
            <a:off x="10725912" y="1572768"/>
            <a:ext cx="457200" cy="457200"/>
          </a:xfrm>
          <a:prstGeom prst="ellipse">
            <a:avLst/>
          </a:prstGeom>
          <a:solidFill>
            <a:srgbClr val="B67F1B"/>
          </a:solidFill>
          <a:ln/>
        </p:spPr>
      </p:sp>
      <p:sp>
        <p:nvSpPr>
          <p:cNvPr id="38" name="Text 36"/>
          <p:cNvSpPr txBox="1"/>
          <p:nvPr/>
        </p:nvSpPr>
        <p:spPr>
          <a:xfrm>
            <a:off x="10725912" y="1572768"/>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39" name="Text 37"/>
          <p:cNvSpPr txBox="1"/>
          <p:nvPr/>
        </p:nvSpPr>
        <p:spPr>
          <a:xfrm>
            <a:off x="10213848" y="2121408"/>
            <a:ext cx="1481328" cy="402336"/>
          </a:xfrm>
          <a:prstGeom prst="rect">
            <a:avLst/>
          </a:prstGeom>
          <a:noFill/>
          <a:ln/>
        </p:spPr>
        <p:txBody>
          <a:bodyPr wrap="square" lIns="0" tIns="0" rIns="0" bIns="0" rtlCol="0" anchor="ctr"/>
          <a:lstStyle/>
          <a:p>
            <a:pPr marL="0" indent="0" algn="ctr">
              <a:buNone/>
            </a:pPr>
            <a:r>
              <a:rPr lang="en-US" sz="1150" b="1" dirty="0">
                <a:solidFill>
                  <a:srgbClr val="0F241C"/>
                </a:solidFill>
                <a:latin typeface="Calibri" pitchFamily="34" charset="0"/>
                <a:ea typeface="Calibri" pitchFamily="34" charset="-122"/>
                <a:cs typeface="Calibri" pitchFamily="34" charset="-120"/>
              </a:rPr>
              <a:t>Test and release</a:t>
            </a:r>
            <a:endParaRPr lang="en-US" sz="1150" dirty="0"/>
          </a:p>
        </p:txBody>
      </p:sp>
      <p:sp>
        <p:nvSpPr>
          <p:cNvPr id="40" name="Text 38"/>
          <p:cNvSpPr txBox="1"/>
          <p:nvPr/>
        </p:nvSpPr>
        <p:spPr>
          <a:xfrm>
            <a:off x="10213848" y="2542032"/>
            <a:ext cx="1481328" cy="566928"/>
          </a:xfrm>
          <a:prstGeom prst="rect">
            <a:avLst/>
          </a:prstGeom>
          <a:noFill/>
          <a:ln/>
        </p:spPr>
        <p:txBody>
          <a:bodyPr wrap="square" lIns="0" tIns="0" rIns="0" bIns="0" rtlCol="0" anchor="ctr"/>
          <a:lstStyle/>
          <a:p>
            <a:pPr marL="0" indent="0" algn="ctr">
              <a:buNone/>
            </a:pPr>
            <a:r>
              <a:rPr lang="en-US" sz="950" dirty="0">
                <a:solidFill>
                  <a:srgbClr val="63736C"/>
                </a:solidFill>
                <a:latin typeface="Calibri" pitchFamily="34" charset="0"/>
                <a:ea typeface="Calibri" pitchFamily="34" charset="-122"/>
                <a:cs typeface="Calibri" pitchFamily="34" charset="-120"/>
              </a:rPr>
              <a:t>Yield trials, then a new variety</a:t>
            </a:r>
            <a:endParaRPr lang="en-US" sz="950" dirty="0"/>
          </a:p>
        </p:txBody>
      </p:sp>
      <p:graphicFrame>
        <p:nvGraphicFramePr>
          <p:cNvPr id="41" name="Chart 0"/>
          <p:cNvGraphicFramePr/>
          <p:nvPr/>
        </p:nvGraphicFramePr>
        <p:xfrm>
          <a:off x="411480" y="3438144"/>
          <a:ext cx="6492240" cy="2194560"/>
        </p:xfrm>
        <a:graphic>
          <a:graphicData uri="http://schemas.openxmlformats.org/drawingml/2006/chart">
            <c:chart xmlns:c="http://schemas.openxmlformats.org/drawingml/2006/chart" xmlns:r="http://schemas.openxmlformats.org/officeDocument/2006/relationships" r:id="rId3"/>
          </a:graphicData>
        </a:graphic>
      </p:graphicFrame>
      <p:sp>
        <p:nvSpPr>
          <p:cNvPr id="42" name="Shape 39"/>
          <p:cNvSpPr/>
          <p:nvPr/>
        </p:nvSpPr>
        <p:spPr>
          <a:xfrm>
            <a:off x="7132320" y="3438144"/>
            <a:ext cx="4498848" cy="2194560"/>
          </a:xfrm>
          <a:prstGeom prst="roundRect">
            <a:avLst>
              <a:gd name="adj" fmla="val 375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43" name="Text 40"/>
          <p:cNvSpPr txBox="1"/>
          <p:nvPr/>
        </p:nvSpPr>
        <p:spPr>
          <a:xfrm>
            <a:off x="7370064" y="3566160"/>
            <a:ext cx="40233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What you gain</a:t>
            </a:r>
            <a:endParaRPr lang="en-US" sz="1350" dirty="0"/>
          </a:p>
        </p:txBody>
      </p:sp>
      <p:sp>
        <p:nvSpPr>
          <p:cNvPr id="44" name="Text 41"/>
          <p:cNvSpPr txBox="1"/>
          <p:nvPr/>
        </p:nvSpPr>
        <p:spPr>
          <a:xfrm>
            <a:off x="7370064" y="3913632"/>
            <a:ext cx="4023360" cy="1627632"/>
          </a:xfrm>
          <a:prstGeom prst="rect">
            <a:avLst/>
          </a:prstGeom>
          <a:noFill/>
          <a:ln/>
        </p:spPr>
        <p:txBody>
          <a:bodyPr wrap="square" lIns="0" tIns="0" rIns="0" bIns="0" rtlCol="0" anchor="t"/>
          <a:lstStyle/>
          <a:p>
            <a:pPr marL="177800" indent="-177800">
              <a:lnSpc>
                <a:spcPct val="102000"/>
              </a:lnSpc>
              <a:spcAft>
                <a:spcPts val="600"/>
              </a:spcAft>
              <a:buSzPct val="100000"/>
              <a:buChar char="•"/>
            </a:pPr>
            <a:r>
              <a:rPr lang="en-US" sz="1200" dirty="0">
                <a:solidFill>
                  <a:srgbClr val="1A2420"/>
                </a:solidFill>
                <a:latin typeface="Calibri" pitchFamily="34" charset="0"/>
                <a:ea typeface="Calibri" pitchFamily="34" charset="-122"/>
                <a:cs typeface="Calibri" pitchFamily="34" charset="-120"/>
              </a:rPr>
              <a:t>Two generations instead of six to eight</a:t>
            </a:r>
            <a:endParaRPr lang="en-US" sz="1200" dirty="0"/>
          </a:p>
          <a:p>
            <a:pPr marL="177800" indent="-177800">
              <a:lnSpc>
                <a:spcPct val="102000"/>
              </a:lnSpc>
              <a:spcAft>
                <a:spcPts val="600"/>
              </a:spcAft>
              <a:buSzPct val="100000"/>
              <a:buChar char="•"/>
            </a:pPr>
            <a:r>
              <a:rPr lang="en-US" sz="1200" dirty="0">
                <a:solidFill>
                  <a:srgbClr val="1A2420"/>
                </a:solidFill>
                <a:latin typeface="Calibri" pitchFamily="34" charset="0"/>
                <a:ea typeface="Calibri" pitchFamily="34" charset="-122"/>
                <a:cs typeface="Calibri" pitchFamily="34" charset="-120"/>
              </a:rPr>
              <a:t>About one year instead of four to seven</a:t>
            </a:r>
            <a:endParaRPr lang="en-US" sz="1200" dirty="0"/>
          </a:p>
          <a:p>
            <a:pPr marL="177800" indent="-177800">
              <a:lnSpc>
                <a:spcPct val="102000"/>
              </a:lnSpc>
              <a:spcAft>
                <a:spcPts val="600"/>
              </a:spcAft>
              <a:buSzPct val="100000"/>
              <a:buChar char="•"/>
            </a:pPr>
            <a:r>
              <a:rPr lang="en-US" sz="1200" dirty="0">
                <a:solidFill>
                  <a:srgbClr val="1A2420"/>
                </a:solidFill>
                <a:latin typeface="Calibri" pitchFamily="34" charset="0"/>
                <a:ea typeface="Calibri" pitchFamily="34" charset="-122"/>
                <a:cs typeface="Calibri" pitchFamily="34" charset="-120"/>
              </a:rPr>
              <a:t>Every plant in the line is identical — seed certification becomes easy</a:t>
            </a:r>
            <a:endParaRPr lang="en-US" sz="1200" dirty="0"/>
          </a:p>
          <a:p>
            <a:pPr marL="177800" indent="-177800">
              <a:lnSpc>
                <a:spcPct val="102000"/>
              </a:lnSpc>
              <a:spcAft>
                <a:spcPts val="600"/>
              </a:spcAft>
              <a:buSzPct val="100000"/>
              <a:buChar char="•"/>
            </a:pPr>
            <a:r>
              <a:rPr lang="en-US" sz="1200" dirty="0">
                <a:solidFill>
                  <a:srgbClr val="1A2420"/>
                </a:solidFill>
                <a:latin typeface="Calibri" pitchFamily="34" charset="0"/>
                <a:ea typeface="Calibri" pitchFamily="34" charset="-122"/>
                <a:cs typeface="Calibri" pitchFamily="34" charset="-120"/>
              </a:rPr>
              <a:t>The line can go straight into yield trials</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4 · THE USES</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Use 1 — making pure lines and varieties quickly</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22</a:t>
            </a:r>
            <a:endParaRPr lang="en-US" sz="900" dirty="0"/>
          </a:p>
        </p:txBody>
      </p:sp>
      <p:sp>
        <p:nvSpPr>
          <p:cNvPr id="6" name="Shape 4"/>
          <p:cNvSpPr/>
          <p:nvPr/>
        </p:nvSpPr>
        <p:spPr>
          <a:xfrm>
            <a:off x="566928" y="1371600"/>
            <a:ext cx="5413248" cy="2121408"/>
          </a:xfrm>
          <a:prstGeom prst="roundRect">
            <a:avLst>
              <a:gd name="adj" fmla="val 3879"/>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04672" y="1499616"/>
            <a:ext cx="4937760" cy="274320"/>
          </a:xfrm>
          <a:prstGeom prst="rect">
            <a:avLst/>
          </a:prstGeom>
          <a:noFill/>
          <a:ln/>
        </p:spPr>
        <p:txBody>
          <a:bodyPr wrap="square" lIns="0" tIns="0" rIns="0" bIns="0" rtlCol="0" anchor="ctr"/>
          <a:lstStyle/>
          <a:p>
            <a:pPr marL="0" indent="0">
              <a:buNone/>
            </a:pPr>
            <a:r>
              <a:rPr lang="en-US" sz="1350" b="1" dirty="0">
                <a:solidFill>
                  <a:srgbClr val="1F5540"/>
                </a:solidFill>
                <a:latin typeface="Calibri" pitchFamily="34" charset="0"/>
                <a:ea typeface="Calibri" pitchFamily="34" charset="-122"/>
                <a:cs typeface="Calibri" pitchFamily="34" charset="-120"/>
              </a:rPr>
              <a:t>Parents for hybrid varieties</a:t>
            </a:r>
            <a:endParaRPr lang="en-US" sz="1350" dirty="0"/>
          </a:p>
        </p:txBody>
      </p:sp>
      <p:sp>
        <p:nvSpPr>
          <p:cNvPr id="8" name="Text 6"/>
          <p:cNvSpPr txBox="1"/>
          <p:nvPr/>
        </p:nvSpPr>
        <p:spPr>
          <a:xfrm>
            <a:off x="804672" y="1847088"/>
            <a:ext cx="4937760" cy="1572768"/>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Hybrid seed needs two pure inbred parents. DH gives them in one step</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Inbreeding depression appears at once, so weak lines are thrown out early</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Now routine in maize, sunflower, Brassica, pepper, tomato and cucurbits</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A good DH line can also be released directly as a variety</a:t>
            </a:r>
            <a:endParaRPr lang="en-US" sz="1200" dirty="0"/>
          </a:p>
        </p:txBody>
      </p:sp>
      <p:sp>
        <p:nvSpPr>
          <p:cNvPr id="9" name="Shape 7"/>
          <p:cNvSpPr/>
          <p:nvPr/>
        </p:nvSpPr>
        <p:spPr>
          <a:xfrm>
            <a:off x="6217920" y="1371600"/>
            <a:ext cx="5413248" cy="2121408"/>
          </a:xfrm>
          <a:prstGeom prst="roundRect">
            <a:avLst>
              <a:gd name="adj" fmla="val 3879"/>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0" name="Text 8"/>
          <p:cNvSpPr txBox="1"/>
          <p:nvPr/>
        </p:nvSpPr>
        <p:spPr>
          <a:xfrm>
            <a:off x="6455664" y="1499616"/>
            <a:ext cx="493776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Crops that cannot be inbred any other way</a:t>
            </a:r>
            <a:endParaRPr lang="en-US" sz="1350" dirty="0"/>
          </a:p>
        </p:txBody>
      </p:sp>
      <p:sp>
        <p:nvSpPr>
          <p:cNvPr id="11" name="Text 9"/>
          <p:cNvSpPr txBox="1"/>
          <p:nvPr/>
        </p:nvSpPr>
        <p:spPr>
          <a:xfrm>
            <a:off x="6455664" y="1847088"/>
            <a:ext cx="4937760" cy="1572768"/>
          </a:xfrm>
          <a:prstGeom prst="rect">
            <a:avLst/>
          </a:prstGeom>
          <a:noFill/>
          <a:ln/>
        </p:spPr>
        <p:txBody>
          <a:bodyPr wrap="square" lIns="0" tIns="0" rIns="0" bIns="0" rtlCol="0" anchor="t"/>
          <a:lstStyle/>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Self-incompatible crops such as Brassica and rye — they refuse to self</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Asparagus, which is dioecious: DH gives female (mm) and “supermale” (MM) lines</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Crops that suffer badly from inbreeding depression</a:t>
            </a:r>
            <a:endParaRPr lang="en-US" sz="1200" dirty="0"/>
          </a:p>
          <a:p>
            <a:pPr marL="177800" indent="-177800">
              <a:lnSpc>
                <a:spcPct val="102000"/>
              </a:lnSpc>
              <a:spcAft>
                <a:spcPts val="500"/>
              </a:spcAft>
              <a:buSzPct val="100000"/>
              <a:buChar char="•"/>
            </a:pPr>
            <a:r>
              <a:rPr lang="en-US" sz="1200" dirty="0">
                <a:solidFill>
                  <a:srgbClr val="1A2420"/>
                </a:solidFill>
                <a:latin typeface="Calibri" pitchFamily="34" charset="0"/>
                <a:ea typeface="Calibri" pitchFamily="34" charset="-122"/>
                <a:cs typeface="Calibri" pitchFamily="34" charset="-120"/>
              </a:rPr>
              <a:t>Trees and biennials, where every selfing generation costs years</a:t>
            </a:r>
            <a:endParaRPr lang="en-US" sz="1200" dirty="0"/>
          </a:p>
        </p:txBody>
      </p:sp>
      <p:sp>
        <p:nvSpPr>
          <p:cNvPr id="12" name="Shape 10"/>
          <p:cNvSpPr/>
          <p:nvPr/>
        </p:nvSpPr>
        <p:spPr>
          <a:xfrm>
            <a:off x="566928" y="3675888"/>
            <a:ext cx="3529584" cy="1627632"/>
          </a:xfrm>
          <a:prstGeom prst="roundRect">
            <a:avLst>
              <a:gd name="adj" fmla="val 505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3" name="Text 11"/>
          <p:cNvSpPr txBox="1"/>
          <p:nvPr/>
        </p:nvSpPr>
        <p:spPr>
          <a:xfrm>
            <a:off x="804672" y="3877056"/>
            <a:ext cx="3063240" cy="640080"/>
          </a:xfrm>
          <a:prstGeom prst="rect">
            <a:avLst/>
          </a:prstGeom>
          <a:noFill/>
          <a:ln/>
        </p:spPr>
        <p:txBody>
          <a:bodyPr wrap="square" lIns="0" tIns="0" rIns="0" bIns="0" rtlCol="0" anchor="ctr"/>
          <a:lstStyle/>
          <a:p>
            <a:pPr marL="0" indent="0">
              <a:buNone/>
            </a:pPr>
            <a:r>
              <a:rPr lang="en-US" sz="3800" b="1" dirty="0">
                <a:solidFill>
                  <a:srgbClr val="B67F1B"/>
                </a:solidFill>
                <a:latin typeface="Cambria" pitchFamily="34" charset="0"/>
                <a:ea typeface="Cambria" pitchFamily="34" charset="-122"/>
                <a:cs typeface="Cambria" pitchFamily="34" charset="-120"/>
              </a:rPr>
              <a:t>~300</a:t>
            </a:r>
            <a:endParaRPr lang="en-US" sz="3800" dirty="0"/>
          </a:p>
        </p:txBody>
      </p:sp>
      <p:sp>
        <p:nvSpPr>
          <p:cNvPr id="14" name="Text 12"/>
          <p:cNvSpPr txBox="1"/>
          <p:nvPr/>
        </p:nvSpPr>
        <p:spPr>
          <a:xfrm>
            <a:off x="804672" y="4590288"/>
            <a:ext cx="3063240" cy="859536"/>
          </a:xfrm>
          <a:prstGeom prst="rect">
            <a:avLst/>
          </a:prstGeom>
          <a:noFill/>
          <a:ln/>
        </p:spPr>
        <p:txBody>
          <a:bodyPr wrap="square" lIns="0" tIns="0" rIns="0" bIns="0" rtlCol="0" anchor="t"/>
          <a:lstStyle/>
          <a:p>
            <a:pPr marL="0" indent="0">
              <a:buNone/>
            </a:pPr>
            <a:r>
              <a:rPr lang="en-US" sz="1250" dirty="0">
                <a:solidFill>
                  <a:srgbClr val="1A2420"/>
                </a:solidFill>
                <a:latin typeface="Calibri" pitchFamily="34" charset="0"/>
                <a:ea typeface="Calibri" pitchFamily="34" charset="-122"/>
                <a:cs typeface="Calibri" pitchFamily="34" charset="-120"/>
              </a:rPr>
              <a:t>varieties already released worldwide that came from DH lines</a:t>
            </a:r>
            <a:endParaRPr lang="en-US" sz="1250" dirty="0"/>
          </a:p>
        </p:txBody>
      </p:sp>
      <p:sp>
        <p:nvSpPr>
          <p:cNvPr id="15" name="Shape 13"/>
          <p:cNvSpPr/>
          <p:nvPr/>
        </p:nvSpPr>
        <p:spPr>
          <a:xfrm>
            <a:off x="4279392" y="3675888"/>
            <a:ext cx="3529584" cy="1627632"/>
          </a:xfrm>
          <a:prstGeom prst="roundRect">
            <a:avLst>
              <a:gd name="adj" fmla="val 505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6" name="Text 14"/>
          <p:cNvSpPr txBox="1"/>
          <p:nvPr/>
        </p:nvSpPr>
        <p:spPr>
          <a:xfrm>
            <a:off x="4517136" y="3877056"/>
            <a:ext cx="3063240" cy="640080"/>
          </a:xfrm>
          <a:prstGeom prst="rect">
            <a:avLst/>
          </a:prstGeom>
          <a:noFill/>
          <a:ln/>
        </p:spPr>
        <p:txBody>
          <a:bodyPr wrap="square" lIns="0" tIns="0" rIns="0" bIns="0" rtlCol="0" anchor="ctr"/>
          <a:lstStyle/>
          <a:p>
            <a:pPr marL="0" indent="0">
              <a:buNone/>
            </a:pPr>
            <a:r>
              <a:rPr lang="en-US" sz="3800" b="1" dirty="0">
                <a:solidFill>
                  <a:srgbClr val="B67F1B"/>
                </a:solidFill>
                <a:latin typeface="Cambria" pitchFamily="34" charset="0"/>
                <a:ea typeface="Cambria" pitchFamily="34" charset="-122"/>
                <a:cs typeface="Cambria" pitchFamily="34" charset="-120"/>
              </a:rPr>
              <a:t>100+</a:t>
            </a:r>
            <a:endParaRPr lang="en-US" sz="3800" dirty="0"/>
          </a:p>
        </p:txBody>
      </p:sp>
      <p:sp>
        <p:nvSpPr>
          <p:cNvPr id="17" name="Text 15"/>
          <p:cNvSpPr txBox="1"/>
          <p:nvPr/>
        </p:nvSpPr>
        <p:spPr>
          <a:xfrm>
            <a:off x="4517136" y="4590288"/>
            <a:ext cx="3063240" cy="859536"/>
          </a:xfrm>
          <a:prstGeom prst="rect">
            <a:avLst/>
          </a:prstGeom>
          <a:noFill/>
          <a:ln/>
        </p:spPr>
        <p:txBody>
          <a:bodyPr wrap="square" lIns="0" tIns="0" rIns="0" bIns="0" rtlCol="0" anchor="t"/>
          <a:lstStyle/>
          <a:p>
            <a:pPr marL="0" indent="0">
              <a:buNone/>
            </a:pPr>
            <a:r>
              <a:rPr lang="en-US" sz="1250" dirty="0">
                <a:solidFill>
                  <a:srgbClr val="1A2420"/>
                </a:solidFill>
                <a:latin typeface="Calibri" pitchFamily="34" charset="0"/>
                <a:ea typeface="Calibri" pitchFamily="34" charset="-122"/>
                <a:cs typeface="Calibri" pitchFamily="34" charset="-120"/>
              </a:rPr>
              <a:t>of them are in barley alone</a:t>
            </a:r>
            <a:endParaRPr lang="en-US" sz="1250" dirty="0"/>
          </a:p>
        </p:txBody>
      </p:sp>
      <p:sp>
        <p:nvSpPr>
          <p:cNvPr id="18" name="Shape 16"/>
          <p:cNvSpPr/>
          <p:nvPr/>
        </p:nvSpPr>
        <p:spPr>
          <a:xfrm>
            <a:off x="7991856" y="3675888"/>
            <a:ext cx="3529584" cy="1627632"/>
          </a:xfrm>
          <a:prstGeom prst="roundRect">
            <a:avLst>
              <a:gd name="adj" fmla="val 505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9" name="Text 17"/>
          <p:cNvSpPr txBox="1"/>
          <p:nvPr/>
        </p:nvSpPr>
        <p:spPr>
          <a:xfrm>
            <a:off x="8229600" y="3877056"/>
            <a:ext cx="3063240" cy="640080"/>
          </a:xfrm>
          <a:prstGeom prst="rect">
            <a:avLst/>
          </a:prstGeom>
          <a:noFill/>
          <a:ln/>
        </p:spPr>
        <p:txBody>
          <a:bodyPr wrap="square" lIns="0" tIns="0" rIns="0" bIns="0" rtlCol="0" anchor="ctr"/>
          <a:lstStyle/>
          <a:p>
            <a:pPr marL="0" indent="0">
              <a:buNone/>
            </a:pPr>
            <a:r>
              <a:rPr lang="en-US" sz="3800" b="1" dirty="0">
                <a:solidFill>
                  <a:srgbClr val="B67F1B"/>
                </a:solidFill>
                <a:latin typeface="Cambria" pitchFamily="34" charset="0"/>
                <a:ea typeface="Cambria" pitchFamily="34" charset="-122"/>
                <a:cs typeface="Cambria" pitchFamily="34" charset="-120"/>
              </a:rPr>
              <a:t>250+</a:t>
            </a:r>
            <a:endParaRPr lang="en-US" sz="3800" dirty="0"/>
          </a:p>
        </p:txBody>
      </p:sp>
      <p:sp>
        <p:nvSpPr>
          <p:cNvPr id="20" name="Text 18"/>
          <p:cNvSpPr txBox="1"/>
          <p:nvPr/>
        </p:nvSpPr>
        <p:spPr>
          <a:xfrm>
            <a:off x="8229600" y="4590288"/>
            <a:ext cx="3063240" cy="859536"/>
          </a:xfrm>
          <a:prstGeom prst="rect">
            <a:avLst/>
          </a:prstGeom>
          <a:noFill/>
          <a:ln/>
        </p:spPr>
        <p:txBody>
          <a:bodyPr wrap="square" lIns="0" tIns="0" rIns="0" bIns="0" rtlCol="0" anchor="t"/>
          <a:lstStyle/>
          <a:p>
            <a:pPr marL="0" indent="0">
              <a:buNone/>
            </a:pPr>
            <a:r>
              <a:rPr lang="en-US" sz="1250" dirty="0">
                <a:solidFill>
                  <a:srgbClr val="1A2420"/>
                </a:solidFill>
                <a:latin typeface="Calibri" pitchFamily="34" charset="0"/>
                <a:ea typeface="Calibri" pitchFamily="34" charset="-122"/>
                <a:cs typeface="Calibri" pitchFamily="34" charset="-120"/>
              </a:rPr>
              <a:t>plant species now have a working DH method</a:t>
            </a:r>
            <a:endParaRPr lang="en-US" sz="12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4 · THE USES</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Use 2 — making genetic studies much easier</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23</a:t>
            </a:r>
            <a:endParaRPr lang="en-US" sz="900" dirty="0"/>
          </a:p>
        </p:txBody>
      </p:sp>
      <p:sp>
        <p:nvSpPr>
          <p:cNvPr id="6" name="Shape 4"/>
          <p:cNvSpPr/>
          <p:nvPr/>
        </p:nvSpPr>
        <p:spPr>
          <a:xfrm>
            <a:off x="566928" y="1371600"/>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Shape 5"/>
          <p:cNvSpPr/>
          <p:nvPr/>
        </p:nvSpPr>
        <p:spPr>
          <a:xfrm>
            <a:off x="786384" y="1591056"/>
            <a:ext cx="402336" cy="402336"/>
          </a:xfrm>
          <a:prstGeom prst="ellipse">
            <a:avLst/>
          </a:prstGeom>
          <a:solidFill>
            <a:srgbClr val="1F5540"/>
          </a:solidFill>
          <a:ln/>
        </p:spPr>
      </p:sp>
      <p:sp>
        <p:nvSpPr>
          <p:cNvPr id="8" name="Text 6"/>
          <p:cNvSpPr txBox="1"/>
          <p:nvPr/>
        </p:nvSpPr>
        <p:spPr>
          <a:xfrm>
            <a:off x="786384" y="1591056"/>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9" name="Text 7"/>
          <p:cNvSpPr txBox="1"/>
          <p:nvPr/>
        </p:nvSpPr>
        <p:spPr>
          <a:xfrm>
            <a:off x="1298448" y="1609344"/>
            <a:ext cx="448056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A population that never changes</a:t>
            </a:r>
            <a:endParaRPr lang="en-US" sz="1300" dirty="0"/>
          </a:p>
        </p:txBody>
      </p:sp>
      <p:sp>
        <p:nvSpPr>
          <p:cNvPr id="10" name="Text 8"/>
          <p:cNvSpPr txBox="1"/>
          <p:nvPr/>
        </p:nvSpPr>
        <p:spPr>
          <a:xfrm>
            <a:off x="804672" y="1956816"/>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A DH line can be grown again and again, at any place, in any year, and it is always the same genotype. An F₂ plant dies and its genotype is gone for ever.</a:t>
            </a:r>
            <a:endParaRPr lang="en-US" sz="1150" dirty="0"/>
          </a:p>
        </p:txBody>
      </p:sp>
      <p:sp>
        <p:nvSpPr>
          <p:cNvPr id="11" name="Shape 9"/>
          <p:cNvSpPr/>
          <p:nvPr/>
        </p:nvSpPr>
        <p:spPr>
          <a:xfrm>
            <a:off x="6236208" y="1371600"/>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2" name="Shape 10"/>
          <p:cNvSpPr/>
          <p:nvPr/>
        </p:nvSpPr>
        <p:spPr>
          <a:xfrm>
            <a:off x="6455664" y="1591056"/>
            <a:ext cx="402336" cy="402336"/>
          </a:xfrm>
          <a:prstGeom prst="ellipse">
            <a:avLst/>
          </a:prstGeom>
          <a:solidFill>
            <a:srgbClr val="1F5540"/>
          </a:solidFill>
          <a:ln/>
        </p:spPr>
      </p:sp>
      <p:sp>
        <p:nvSpPr>
          <p:cNvPr id="13" name="Text 11"/>
          <p:cNvSpPr txBox="1"/>
          <p:nvPr/>
        </p:nvSpPr>
        <p:spPr>
          <a:xfrm>
            <a:off x="6455664" y="1591056"/>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14" name="Text 12"/>
          <p:cNvSpPr txBox="1"/>
          <p:nvPr/>
        </p:nvSpPr>
        <p:spPr>
          <a:xfrm>
            <a:off x="6967728" y="1609344"/>
            <a:ext cx="448056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Better gene mapping</a:t>
            </a:r>
            <a:endParaRPr lang="en-US" sz="1300" dirty="0"/>
          </a:p>
        </p:txBody>
      </p:sp>
      <p:sp>
        <p:nvSpPr>
          <p:cNvPr id="15" name="Text 13"/>
          <p:cNvSpPr txBox="1"/>
          <p:nvPr/>
        </p:nvSpPr>
        <p:spPr>
          <a:xfrm>
            <a:off x="6473952" y="1956816"/>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Because you can repeat the trial, the measurements are far more reliable — so genes and QTLs are located much more precisely.</a:t>
            </a:r>
            <a:endParaRPr lang="en-US" sz="1150" dirty="0"/>
          </a:p>
        </p:txBody>
      </p:sp>
      <p:sp>
        <p:nvSpPr>
          <p:cNvPr id="16" name="Shape 14"/>
          <p:cNvSpPr/>
          <p:nvPr/>
        </p:nvSpPr>
        <p:spPr>
          <a:xfrm>
            <a:off x="566928" y="2816352"/>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17" name="Shape 15"/>
          <p:cNvSpPr/>
          <p:nvPr/>
        </p:nvSpPr>
        <p:spPr>
          <a:xfrm>
            <a:off x="786384" y="3035808"/>
            <a:ext cx="402336" cy="402336"/>
          </a:xfrm>
          <a:prstGeom prst="ellipse">
            <a:avLst/>
          </a:prstGeom>
          <a:solidFill>
            <a:srgbClr val="1F5540"/>
          </a:solidFill>
          <a:ln/>
        </p:spPr>
      </p:sp>
      <p:sp>
        <p:nvSpPr>
          <p:cNvPr id="18" name="Text 16"/>
          <p:cNvSpPr txBox="1"/>
          <p:nvPr/>
        </p:nvSpPr>
        <p:spPr>
          <a:xfrm>
            <a:off x="786384" y="3035808"/>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9" name="Text 17"/>
          <p:cNvSpPr txBox="1"/>
          <p:nvPr/>
        </p:nvSpPr>
        <p:spPr>
          <a:xfrm>
            <a:off x="1298448" y="3054096"/>
            <a:ext cx="448056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Recessive genes become visible</a:t>
            </a:r>
            <a:endParaRPr lang="en-US" sz="1300" dirty="0"/>
          </a:p>
        </p:txBody>
      </p:sp>
      <p:sp>
        <p:nvSpPr>
          <p:cNvPr id="20" name="Text 18"/>
          <p:cNvSpPr txBox="1"/>
          <p:nvPr/>
        </p:nvSpPr>
        <p:spPr>
          <a:xfrm>
            <a:off x="804672" y="3401568"/>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There is no dominant allele to hide anything. Whatever the plant carries, you can see.</a:t>
            </a:r>
            <a:endParaRPr lang="en-US" sz="1150" dirty="0"/>
          </a:p>
        </p:txBody>
      </p:sp>
      <p:sp>
        <p:nvSpPr>
          <p:cNvPr id="21" name="Shape 19"/>
          <p:cNvSpPr/>
          <p:nvPr/>
        </p:nvSpPr>
        <p:spPr>
          <a:xfrm>
            <a:off x="6236208" y="2816352"/>
            <a:ext cx="5413248" cy="1298448"/>
          </a:xfrm>
          <a:prstGeom prst="roundRect">
            <a:avLst>
              <a:gd name="adj" fmla="val 633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22" name="Shape 20"/>
          <p:cNvSpPr/>
          <p:nvPr/>
        </p:nvSpPr>
        <p:spPr>
          <a:xfrm>
            <a:off x="6455664" y="3035808"/>
            <a:ext cx="402336" cy="402336"/>
          </a:xfrm>
          <a:prstGeom prst="ellipse">
            <a:avLst/>
          </a:prstGeom>
          <a:solidFill>
            <a:srgbClr val="B67F1B"/>
          </a:solidFill>
          <a:ln/>
        </p:spPr>
      </p:sp>
      <p:sp>
        <p:nvSpPr>
          <p:cNvPr id="23" name="Text 21"/>
          <p:cNvSpPr txBox="1"/>
          <p:nvPr/>
        </p:nvSpPr>
        <p:spPr>
          <a:xfrm>
            <a:off x="6455664" y="3035808"/>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24" name="Text 22"/>
          <p:cNvSpPr txBox="1"/>
          <p:nvPr/>
        </p:nvSpPr>
        <p:spPr>
          <a:xfrm>
            <a:off x="6967728" y="3054096"/>
            <a:ext cx="448056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Cleaner genetic calculations</a:t>
            </a:r>
            <a:endParaRPr lang="en-US" sz="1300" dirty="0"/>
          </a:p>
        </p:txBody>
      </p:sp>
      <p:sp>
        <p:nvSpPr>
          <p:cNvPr id="25" name="Text 23"/>
          <p:cNvSpPr txBox="1"/>
          <p:nvPr/>
        </p:nvSpPr>
        <p:spPr>
          <a:xfrm>
            <a:off x="6473952" y="3401568"/>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Since there is no heterozygote, dominance disappears from the calculations and heritability estimates become simpler and more accurate.</a:t>
            </a:r>
            <a:endParaRPr lang="en-US" sz="1150" dirty="0"/>
          </a:p>
        </p:txBody>
      </p:sp>
      <p:sp>
        <p:nvSpPr>
          <p:cNvPr id="26" name="Shape 24"/>
          <p:cNvSpPr/>
          <p:nvPr/>
        </p:nvSpPr>
        <p:spPr>
          <a:xfrm>
            <a:off x="566928" y="4261104"/>
            <a:ext cx="5413248" cy="1298448"/>
          </a:xfrm>
          <a:prstGeom prst="roundRect">
            <a:avLst>
              <a:gd name="adj" fmla="val 633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27" name="Shape 25"/>
          <p:cNvSpPr/>
          <p:nvPr/>
        </p:nvSpPr>
        <p:spPr>
          <a:xfrm>
            <a:off x="786384" y="4480560"/>
            <a:ext cx="402336" cy="402336"/>
          </a:xfrm>
          <a:prstGeom prst="ellipse">
            <a:avLst/>
          </a:prstGeom>
          <a:solidFill>
            <a:srgbClr val="B67F1B"/>
          </a:solidFill>
          <a:ln/>
        </p:spPr>
      </p:sp>
      <p:sp>
        <p:nvSpPr>
          <p:cNvPr id="28" name="Text 26"/>
          <p:cNvSpPr txBox="1"/>
          <p:nvPr/>
        </p:nvSpPr>
        <p:spPr>
          <a:xfrm>
            <a:off x="786384" y="4480560"/>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29" name="Text 27"/>
          <p:cNvSpPr txBox="1"/>
          <p:nvPr/>
        </p:nvSpPr>
        <p:spPr>
          <a:xfrm>
            <a:off x="1298448" y="4498848"/>
            <a:ext cx="448056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Faster backcrossing</a:t>
            </a:r>
            <a:endParaRPr lang="en-US" sz="1300" dirty="0"/>
          </a:p>
        </p:txBody>
      </p:sp>
      <p:sp>
        <p:nvSpPr>
          <p:cNvPr id="30" name="Text 28"/>
          <p:cNvSpPr txBox="1"/>
          <p:nvPr/>
        </p:nvSpPr>
        <p:spPr>
          <a:xfrm>
            <a:off x="804672" y="4846320"/>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Take DH lines from the BC₁ generation with marker help and you fix the new gene in the recipient background in one step, saving 4–6 backcrosses.</a:t>
            </a:r>
            <a:endParaRPr lang="en-US" sz="1150" dirty="0"/>
          </a:p>
        </p:txBody>
      </p:sp>
      <p:sp>
        <p:nvSpPr>
          <p:cNvPr id="31" name="Shape 29"/>
          <p:cNvSpPr/>
          <p:nvPr/>
        </p:nvSpPr>
        <p:spPr>
          <a:xfrm>
            <a:off x="6236208" y="4261104"/>
            <a:ext cx="5413248" cy="1298448"/>
          </a:xfrm>
          <a:prstGeom prst="roundRect">
            <a:avLst>
              <a:gd name="adj" fmla="val 633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2" name="Shape 30"/>
          <p:cNvSpPr/>
          <p:nvPr/>
        </p:nvSpPr>
        <p:spPr>
          <a:xfrm>
            <a:off x="6455664" y="4480560"/>
            <a:ext cx="402336" cy="402336"/>
          </a:xfrm>
          <a:prstGeom prst="ellipse">
            <a:avLst/>
          </a:prstGeom>
          <a:solidFill>
            <a:srgbClr val="B67F1B"/>
          </a:solidFill>
          <a:ln/>
        </p:spPr>
      </p:sp>
      <p:sp>
        <p:nvSpPr>
          <p:cNvPr id="33" name="Text 31"/>
          <p:cNvSpPr txBox="1"/>
          <p:nvPr/>
        </p:nvSpPr>
        <p:spPr>
          <a:xfrm>
            <a:off x="6455664" y="4480560"/>
            <a:ext cx="402336" cy="402336"/>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6</a:t>
            </a:r>
            <a:endParaRPr lang="en-US" sz="1200" dirty="0"/>
          </a:p>
        </p:txBody>
      </p:sp>
      <p:sp>
        <p:nvSpPr>
          <p:cNvPr id="34" name="Text 32"/>
          <p:cNvSpPr txBox="1"/>
          <p:nvPr/>
        </p:nvSpPr>
        <p:spPr>
          <a:xfrm>
            <a:off x="6967728" y="4498848"/>
            <a:ext cx="4480560" cy="274320"/>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Shared reference material</a:t>
            </a:r>
            <a:endParaRPr lang="en-US" sz="1300" dirty="0"/>
          </a:p>
        </p:txBody>
      </p:sp>
      <p:sp>
        <p:nvSpPr>
          <p:cNvPr id="35" name="Text 33"/>
          <p:cNvSpPr txBox="1"/>
          <p:nvPr/>
        </p:nvSpPr>
        <p:spPr>
          <a:xfrm>
            <a:off x="6473952" y="4846320"/>
            <a:ext cx="4937760" cy="658368"/>
          </a:xfrm>
          <a:prstGeom prst="rect">
            <a:avLst/>
          </a:prstGeom>
          <a:noFill/>
          <a:ln/>
        </p:spPr>
        <p:txBody>
          <a:bodyPr wrap="square" lIns="0" tIns="0" rIns="0" bIns="0" rtlCol="0" anchor="t"/>
          <a:lstStyle/>
          <a:p>
            <a:pPr marL="0" indent="0">
              <a:buNone/>
            </a:pPr>
            <a:r>
              <a:rPr lang="en-US" sz="1150" dirty="0">
                <a:solidFill>
                  <a:srgbClr val="63736C"/>
                </a:solidFill>
                <a:latin typeface="Calibri" pitchFamily="34" charset="0"/>
                <a:ea typeface="Calibri" pitchFamily="34" charset="-122"/>
                <a:cs typeface="Calibri" pitchFamily="34" charset="-120"/>
              </a:rPr>
              <a:t>Well-known DH populations of barley, wheat and rice are used by laboratories all over the world as common reference stocks.</a:t>
            </a:r>
            <a:endParaRPr lang="en-US" sz="11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4 · THE USES</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Use 3 — mutation breeding and other uses</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24</a:t>
            </a:r>
            <a:endParaRPr lang="en-US" sz="900" dirty="0"/>
          </a:p>
        </p:txBody>
      </p:sp>
      <p:sp>
        <p:nvSpPr>
          <p:cNvPr id="6" name="Shape 4"/>
          <p:cNvSpPr/>
          <p:nvPr/>
        </p:nvSpPr>
        <p:spPr>
          <a:xfrm>
            <a:off x="566928" y="1353312"/>
            <a:ext cx="11064240" cy="1920240"/>
          </a:xfrm>
          <a:prstGeom prst="roundRect">
            <a:avLst>
              <a:gd name="adj" fmla="val 4286"/>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41248" y="1444752"/>
            <a:ext cx="7315200" cy="274320"/>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Why treating single haploid cells beats treating seeds</a:t>
            </a:r>
            <a:endParaRPr lang="en-US" sz="1300" dirty="0"/>
          </a:p>
        </p:txBody>
      </p:sp>
      <p:sp>
        <p:nvSpPr>
          <p:cNvPr id="8" name="Shape 6"/>
          <p:cNvSpPr/>
          <p:nvPr/>
        </p:nvSpPr>
        <p:spPr>
          <a:xfrm>
            <a:off x="841248" y="1792224"/>
            <a:ext cx="2468880" cy="658368"/>
          </a:xfrm>
          <a:prstGeom prst="roundRect">
            <a:avLst>
              <a:gd name="adj" fmla="val 11111"/>
            </a:avLst>
          </a:prstGeom>
          <a:solidFill>
            <a:srgbClr val="FFFFFF"/>
          </a:solidFill>
          <a:ln w="11430">
            <a:solidFill>
              <a:srgbClr val="E0CFC0"/>
            </a:solidFill>
            <a:prstDash val="solid"/>
          </a:ln>
        </p:spPr>
      </p:sp>
      <p:sp>
        <p:nvSpPr>
          <p:cNvPr id="9" name="Text 7"/>
          <p:cNvSpPr txBox="1"/>
          <p:nvPr/>
        </p:nvSpPr>
        <p:spPr>
          <a:xfrm>
            <a:off x="923544" y="1883664"/>
            <a:ext cx="2304288" cy="384048"/>
          </a:xfrm>
          <a:prstGeom prst="rect">
            <a:avLst/>
          </a:prstGeom>
          <a:noFill/>
          <a:ln/>
        </p:spPr>
        <p:txBody>
          <a:bodyPr wrap="square" lIns="0" tIns="0" rIns="0" bIns="0" rtlCol="0" anchor="t"/>
          <a:lstStyle/>
          <a:p>
            <a:pPr marL="0" indent="0" algn="ctr">
              <a:buNone/>
            </a:pPr>
            <a:r>
              <a:rPr lang="en-US" sz="1050" b="1" dirty="0">
                <a:solidFill>
                  <a:srgbClr val="0F241C"/>
                </a:solidFill>
                <a:latin typeface="Calibri" pitchFamily="34" charset="0"/>
                <a:ea typeface="Calibri" pitchFamily="34" charset="-122"/>
                <a:cs typeface="Calibri" pitchFamily="34" charset="-120"/>
              </a:rPr>
              <a:t>Treat the seed</a:t>
            </a:r>
            <a:endParaRPr lang="en-US" sz="1050" dirty="0"/>
          </a:p>
        </p:txBody>
      </p:sp>
      <p:sp>
        <p:nvSpPr>
          <p:cNvPr id="10" name="Text 8"/>
          <p:cNvSpPr txBox="1"/>
          <p:nvPr/>
        </p:nvSpPr>
        <p:spPr>
          <a:xfrm>
            <a:off x="923544" y="2267712"/>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many cells, each hit differently</a:t>
            </a:r>
            <a:endParaRPr lang="en-US" sz="900" dirty="0"/>
          </a:p>
        </p:txBody>
      </p:sp>
      <p:sp>
        <p:nvSpPr>
          <p:cNvPr id="11" name="Shape 9"/>
          <p:cNvSpPr/>
          <p:nvPr/>
        </p:nvSpPr>
        <p:spPr>
          <a:xfrm>
            <a:off x="3346704" y="2029968"/>
            <a:ext cx="164592" cy="182880"/>
          </a:xfrm>
          <a:prstGeom prst="rightArrow">
            <a:avLst/>
          </a:prstGeom>
          <a:solidFill>
            <a:srgbClr val="E2A93B"/>
          </a:solidFill>
          <a:ln/>
        </p:spPr>
      </p:sp>
      <p:sp>
        <p:nvSpPr>
          <p:cNvPr id="12" name="Shape 10"/>
          <p:cNvSpPr/>
          <p:nvPr/>
        </p:nvSpPr>
        <p:spPr>
          <a:xfrm>
            <a:off x="3566160" y="1792224"/>
            <a:ext cx="2468880" cy="658368"/>
          </a:xfrm>
          <a:prstGeom prst="roundRect">
            <a:avLst>
              <a:gd name="adj" fmla="val 11111"/>
            </a:avLst>
          </a:prstGeom>
          <a:solidFill>
            <a:srgbClr val="FFFFFF"/>
          </a:solidFill>
          <a:ln w="11430">
            <a:solidFill>
              <a:srgbClr val="E0CFC0"/>
            </a:solidFill>
            <a:prstDash val="solid"/>
          </a:ln>
        </p:spPr>
      </p:sp>
      <p:sp>
        <p:nvSpPr>
          <p:cNvPr id="13" name="Text 11"/>
          <p:cNvSpPr txBox="1"/>
          <p:nvPr/>
        </p:nvSpPr>
        <p:spPr>
          <a:xfrm>
            <a:off x="3648456" y="1883664"/>
            <a:ext cx="2304288" cy="384048"/>
          </a:xfrm>
          <a:prstGeom prst="rect">
            <a:avLst/>
          </a:prstGeom>
          <a:noFill/>
          <a:ln/>
        </p:spPr>
        <p:txBody>
          <a:bodyPr wrap="square" lIns="0" tIns="0" rIns="0" bIns="0" rtlCol="0" anchor="t"/>
          <a:lstStyle/>
          <a:p>
            <a:pPr marL="0" indent="0" algn="ctr">
              <a:buNone/>
            </a:pPr>
            <a:r>
              <a:rPr lang="en-US" sz="1050" b="1" dirty="0">
                <a:solidFill>
                  <a:srgbClr val="0F241C"/>
                </a:solidFill>
                <a:latin typeface="Calibri" pitchFamily="34" charset="0"/>
                <a:ea typeface="Calibri" pitchFamily="34" charset="-122"/>
                <a:cs typeface="Calibri" pitchFamily="34" charset="-120"/>
              </a:rPr>
              <a:t>The M₁ plant is a MIXTURE</a:t>
            </a:r>
            <a:endParaRPr lang="en-US" sz="1050" dirty="0"/>
          </a:p>
        </p:txBody>
      </p:sp>
      <p:sp>
        <p:nvSpPr>
          <p:cNvPr id="14" name="Text 12"/>
          <p:cNvSpPr txBox="1"/>
          <p:nvPr/>
        </p:nvSpPr>
        <p:spPr>
          <a:xfrm>
            <a:off x="3648456" y="2267712"/>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part mutant, part normal</a:t>
            </a:r>
            <a:endParaRPr lang="en-US" sz="900" dirty="0"/>
          </a:p>
        </p:txBody>
      </p:sp>
      <p:sp>
        <p:nvSpPr>
          <p:cNvPr id="15" name="Shape 13"/>
          <p:cNvSpPr/>
          <p:nvPr/>
        </p:nvSpPr>
        <p:spPr>
          <a:xfrm>
            <a:off x="6071616" y="2029968"/>
            <a:ext cx="164592" cy="182880"/>
          </a:xfrm>
          <a:prstGeom prst="rightArrow">
            <a:avLst/>
          </a:prstGeom>
          <a:solidFill>
            <a:srgbClr val="E2A93B"/>
          </a:solidFill>
          <a:ln/>
        </p:spPr>
      </p:sp>
      <p:sp>
        <p:nvSpPr>
          <p:cNvPr id="16" name="Shape 14"/>
          <p:cNvSpPr/>
          <p:nvPr/>
        </p:nvSpPr>
        <p:spPr>
          <a:xfrm>
            <a:off x="6291072" y="1792224"/>
            <a:ext cx="2468880" cy="658368"/>
          </a:xfrm>
          <a:prstGeom prst="roundRect">
            <a:avLst>
              <a:gd name="adj" fmla="val 11111"/>
            </a:avLst>
          </a:prstGeom>
          <a:solidFill>
            <a:srgbClr val="FFFFFF"/>
          </a:solidFill>
          <a:ln w="11430">
            <a:solidFill>
              <a:srgbClr val="E0CFC0"/>
            </a:solidFill>
            <a:prstDash val="solid"/>
          </a:ln>
        </p:spPr>
      </p:sp>
      <p:sp>
        <p:nvSpPr>
          <p:cNvPr id="17" name="Text 15"/>
          <p:cNvSpPr txBox="1"/>
          <p:nvPr/>
        </p:nvSpPr>
        <p:spPr>
          <a:xfrm>
            <a:off x="6373368" y="1883664"/>
            <a:ext cx="2304288" cy="384048"/>
          </a:xfrm>
          <a:prstGeom prst="rect">
            <a:avLst/>
          </a:prstGeom>
          <a:noFill/>
          <a:ln/>
        </p:spPr>
        <p:txBody>
          <a:bodyPr wrap="square" lIns="0" tIns="0" rIns="0" bIns="0" rtlCol="0" anchor="t"/>
          <a:lstStyle/>
          <a:p>
            <a:pPr marL="0" indent="0" algn="ctr">
              <a:buNone/>
            </a:pPr>
            <a:r>
              <a:rPr lang="en-US" sz="1050" b="1" dirty="0">
                <a:solidFill>
                  <a:srgbClr val="0F241C"/>
                </a:solidFill>
                <a:latin typeface="Calibri" pitchFamily="34" charset="0"/>
                <a:ea typeface="Calibri" pitchFamily="34" charset="-122"/>
                <a:cs typeface="Calibri" pitchFamily="34" charset="-120"/>
              </a:rPr>
              <a:t>Self it → M₂</a:t>
            </a:r>
            <a:endParaRPr lang="en-US" sz="1050" dirty="0"/>
          </a:p>
        </p:txBody>
      </p:sp>
      <p:sp>
        <p:nvSpPr>
          <p:cNvPr id="18" name="Text 16"/>
          <p:cNvSpPr txBox="1"/>
          <p:nvPr/>
        </p:nvSpPr>
        <p:spPr>
          <a:xfrm>
            <a:off x="6373368" y="2267712"/>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an extra generation is unavoidable</a:t>
            </a:r>
            <a:endParaRPr lang="en-US" sz="900" dirty="0"/>
          </a:p>
        </p:txBody>
      </p:sp>
      <p:sp>
        <p:nvSpPr>
          <p:cNvPr id="19" name="Shape 17"/>
          <p:cNvSpPr/>
          <p:nvPr/>
        </p:nvSpPr>
        <p:spPr>
          <a:xfrm>
            <a:off x="8796528" y="2029968"/>
            <a:ext cx="164592" cy="182880"/>
          </a:xfrm>
          <a:prstGeom prst="rightArrow">
            <a:avLst/>
          </a:prstGeom>
          <a:solidFill>
            <a:srgbClr val="E2A93B"/>
          </a:solidFill>
          <a:ln/>
        </p:spPr>
      </p:sp>
      <p:sp>
        <p:nvSpPr>
          <p:cNvPr id="20" name="Shape 18"/>
          <p:cNvSpPr/>
          <p:nvPr/>
        </p:nvSpPr>
        <p:spPr>
          <a:xfrm>
            <a:off x="9015984" y="1792224"/>
            <a:ext cx="2468880" cy="658368"/>
          </a:xfrm>
          <a:prstGeom prst="roundRect">
            <a:avLst>
              <a:gd name="adj" fmla="val 11111"/>
            </a:avLst>
          </a:prstGeom>
          <a:solidFill>
            <a:srgbClr val="FFFFFF"/>
          </a:solidFill>
          <a:ln w="11430">
            <a:solidFill>
              <a:srgbClr val="E0CFC0"/>
            </a:solidFill>
            <a:prstDash val="solid"/>
          </a:ln>
        </p:spPr>
      </p:sp>
      <p:sp>
        <p:nvSpPr>
          <p:cNvPr id="21" name="Text 19"/>
          <p:cNvSpPr txBox="1"/>
          <p:nvPr/>
        </p:nvSpPr>
        <p:spPr>
          <a:xfrm>
            <a:off x="9098280" y="1883664"/>
            <a:ext cx="2304288" cy="384048"/>
          </a:xfrm>
          <a:prstGeom prst="rect">
            <a:avLst/>
          </a:prstGeom>
          <a:noFill/>
          <a:ln/>
        </p:spPr>
        <p:txBody>
          <a:bodyPr wrap="square" lIns="0" tIns="0" rIns="0" bIns="0" rtlCol="0" anchor="t"/>
          <a:lstStyle/>
          <a:p>
            <a:pPr marL="0" indent="0" algn="ctr">
              <a:buNone/>
            </a:pPr>
            <a:r>
              <a:rPr lang="en-US" sz="1050" b="1" dirty="0">
                <a:solidFill>
                  <a:srgbClr val="0F241C"/>
                </a:solidFill>
                <a:latin typeface="Calibri" pitchFamily="34" charset="0"/>
                <a:ea typeface="Calibri" pitchFamily="34" charset="-122"/>
                <a:cs typeface="Calibri" pitchFamily="34" charset="-120"/>
              </a:rPr>
              <a:t>Mutant finally visible</a:t>
            </a:r>
            <a:endParaRPr lang="en-US" sz="1050" dirty="0"/>
          </a:p>
        </p:txBody>
      </p:sp>
      <p:sp>
        <p:nvSpPr>
          <p:cNvPr id="22" name="Text 20"/>
          <p:cNvSpPr txBox="1"/>
          <p:nvPr/>
        </p:nvSpPr>
        <p:spPr>
          <a:xfrm>
            <a:off x="9098280" y="2267712"/>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and still heterozygous</a:t>
            </a:r>
            <a:endParaRPr lang="en-US" sz="900" dirty="0"/>
          </a:p>
        </p:txBody>
      </p:sp>
      <p:sp>
        <p:nvSpPr>
          <p:cNvPr id="23" name="Shape 21"/>
          <p:cNvSpPr/>
          <p:nvPr/>
        </p:nvSpPr>
        <p:spPr>
          <a:xfrm>
            <a:off x="841248" y="2542032"/>
            <a:ext cx="2468880" cy="658368"/>
          </a:xfrm>
          <a:prstGeom prst="roundRect">
            <a:avLst>
              <a:gd name="adj" fmla="val 11111"/>
            </a:avLst>
          </a:prstGeom>
          <a:solidFill>
            <a:srgbClr val="F8F3E6"/>
          </a:solidFill>
          <a:ln w="11430">
            <a:solidFill>
              <a:srgbClr val="B67F1B"/>
            </a:solidFill>
            <a:prstDash val="solid"/>
          </a:ln>
        </p:spPr>
      </p:sp>
      <p:sp>
        <p:nvSpPr>
          <p:cNvPr id="24" name="Text 22"/>
          <p:cNvSpPr txBox="1"/>
          <p:nvPr/>
        </p:nvSpPr>
        <p:spPr>
          <a:xfrm>
            <a:off x="923544" y="2633472"/>
            <a:ext cx="2304288" cy="384048"/>
          </a:xfrm>
          <a:prstGeom prst="rect">
            <a:avLst/>
          </a:prstGeom>
          <a:noFill/>
          <a:ln/>
        </p:spPr>
        <p:txBody>
          <a:bodyPr wrap="square" lIns="0" tIns="0" rIns="0" bIns="0" rtlCol="0" anchor="t"/>
          <a:lstStyle/>
          <a:p>
            <a:pPr marL="0" indent="0" algn="ctr">
              <a:buNone/>
            </a:pPr>
            <a:r>
              <a:rPr lang="en-US" sz="1050" b="1" dirty="0">
                <a:solidFill>
                  <a:srgbClr val="B67F1B"/>
                </a:solidFill>
                <a:latin typeface="Calibri" pitchFamily="34" charset="0"/>
                <a:ea typeface="Calibri" pitchFamily="34" charset="-122"/>
                <a:cs typeface="Calibri" pitchFamily="34" charset="-120"/>
              </a:rPr>
              <a:t>Treat free microspores</a:t>
            </a:r>
            <a:endParaRPr lang="en-US" sz="1050" dirty="0"/>
          </a:p>
        </p:txBody>
      </p:sp>
      <p:sp>
        <p:nvSpPr>
          <p:cNvPr id="25" name="Text 23"/>
          <p:cNvSpPr txBox="1"/>
          <p:nvPr/>
        </p:nvSpPr>
        <p:spPr>
          <a:xfrm>
            <a:off x="923544" y="3017520"/>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one cell = one set of genes</a:t>
            </a:r>
            <a:endParaRPr lang="en-US" sz="900" dirty="0"/>
          </a:p>
        </p:txBody>
      </p:sp>
      <p:sp>
        <p:nvSpPr>
          <p:cNvPr id="26" name="Shape 24"/>
          <p:cNvSpPr/>
          <p:nvPr/>
        </p:nvSpPr>
        <p:spPr>
          <a:xfrm>
            <a:off x="3346704" y="2779776"/>
            <a:ext cx="164592" cy="182880"/>
          </a:xfrm>
          <a:prstGeom prst="rightArrow">
            <a:avLst/>
          </a:prstGeom>
          <a:solidFill>
            <a:srgbClr val="E2A93B"/>
          </a:solidFill>
          <a:ln/>
        </p:spPr>
      </p:sp>
      <p:sp>
        <p:nvSpPr>
          <p:cNvPr id="27" name="Shape 25"/>
          <p:cNvSpPr/>
          <p:nvPr/>
        </p:nvSpPr>
        <p:spPr>
          <a:xfrm>
            <a:off x="3566160" y="2542032"/>
            <a:ext cx="2468880" cy="658368"/>
          </a:xfrm>
          <a:prstGeom prst="roundRect">
            <a:avLst>
              <a:gd name="adj" fmla="val 11111"/>
            </a:avLst>
          </a:prstGeom>
          <a:solidFill>
            <a:srgbClr val="F8F3E6"/>
          </a:solidFill>
          <a:ln w="11430">
            <a:solidFill>
              <a:srgbClr val="B67F1B"/>
            </a:solidFill>
            <a:prstDash val="solid"/>
          </a:ln>
        </p:spPr>
      </p:sp>
      <p:sp>
        <p:nvSpPr>
          <p:cNvPr id="28" name="Text 26"/>
          <p:cNvSpPr txBox="1"/>
          <p:nvPr/>
        </p:nvSpPr>
        <p:spPr>
          <a:xfrm>
            <a:off x="3648456" y="2633472"/>
            <a:ext cx="2304288" cy="384048"/>
          </a:xfrm>
          <a:prstGeom prst="rect">
            <a:avLst/>
          </a:prstGeom>
          <a:noFill/>
          <a:ln/>
        </p:spPr>
        <p:txBody>
          <a:bodyPr wrap="square" lIns="0" tIns="0" rIns="0" bIns="0" rtlCol="0" anchor="t"/>
          <a:lstStyle/>
          <a:p>
            <a:pPr marL="0" indent="0" algn="ctr">
              <a:buNone/>
            </a:pPr>
            <a:r>
              <a:rPr lang="en-US" sz="1050" b="1" dirty="0">
                <a:solidFill>
                  <a:srgbClr val="B67F1B"/>
                </a:solidFill>
                <a:latin typeface="Calibri" pitchFamily="34" charset="0"/>
                <a:ea typeface="Calibri" pitchFamily="34" charset="-122"/>
                <a:cs typeface="Calibri" pitchFamily="34" charset="-120"/>
              </a:rPr>
              <a:t>No mixture is possible</a:t>
            </a:r>
            <a:endParaRPr lang="en-US" sz="1050" dirty="0"/>
          </a:p>
        </p:txBody>
      </p:sp>
      <p:sp>
        <p:nvSpPr>
          <p:cNvPr id="29" name="Text 27"/>
          <p:cNvSpPr txBox="1"/>
          <p:nvPr/>
        </p:nvSpPr>
        <p:spPr>
          <a:xfrm>
            <a:off x="3648456" y="3017520"/>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the whole plant is one genotype</a:t>
            </a:r>
            <a:endParaRPr lang="en-US" sz="900" dirty="0"/>
          </a:p>
        </p:txBody>
      </p:sp>
      <p:sp>
        <p:nvSpPr>
          <p:cNvPr id="30" name="Shape 28"/>
          <p:cNvSpPr/>
          <p:nvPr/>
        </p:nvSpPr>
        <p:spPr>
          <a:xfrm>
            <a:off x="6071616" y="2779776"/>
            <a:ext cx="164592" cy="182880"/>
          </a:xfrm>
          <a:prstGeom prst="rightArrow">
            <a:avLst/>
          </a:prstGeom>
          <a:solidFill>
            <a:srgbClr val="E2A93B"/>
          </a:solidFill>
          <a:ln/>
        </p:spPr>
      </p:sp>
      <p:sp>
        <p:nvSpPr>
          <p:cNvPr id="31" name="Shape 29"/>
          <p:cNvSpPr/>
          <p:nvPr/>
        </p:nvSpPr>
        <p:spPr>
          <a:xfrm>
            <a:off x="6291072" y="2542032"/>
            <a:ext cx="2468880" cy="658368"/>
          </a:xfrm>
          <a:prstGeom prst="roundRect">
            <a:avLst>
              <a:gd name="adj" fmla="val 11111"/>
            </a:avLst>
          </a:prstGeom>
          <a:solidFill>
            <a:srgbClr val="F8F3E6"/>
          </a:solidFill>
          <a:ln w="11430">
            <a:solidFill>
              <a:srgbClr val="B67F1B"/>
            </a:solidFill>
            <a:prstDash val="solid"/>
          </a:ln>
        </p:spPr>
      </p:sp>
      <p:sp>
        <p:nvSpPr>
          <p:cNvPr id="32" name="Text 30"/>
          <p:cNvSpPr txBox="1"/>
          <p:nvPr/>
        </p:nvSpPr>
        <p:spPr>
          <a:xfrm>
            <a:off x="6373368" y="2633472"/>
            <a:ext cx="2304288" cy="384048"/>
          </a:xfrm>
          <a:prstGeom prst="rect">
            <a:avLst/>
          </a:prstGeom>
          <a:noFill/>
          <a:ln/>
        </p:spPr>
        <p:txBody>
          <a:bodyPr wrap="square" lIns="0" tIns="0" rIns="0" bIns="0" rtlCol="0" anchor="t"/>
          <a:lstStyle/>
          <a:p>
            <a:pPr marL="0" indent="0" algn="ctr">
              <a:buNone/>
            </a:pPr>
            <a:r>
              <a:rPr lang="en-US" sz="1050" b="1" dirty="0">
                <a:solidFill>
                  <a:srgbClr val="B67F1B"/>
                </a:solidFill>
                <a:latin typeface="Calibri" pitchFamily="34" charset="0"/>
                <a:ea typeface="Calibri" pitchFamily="34" charset="-122"/>
                <a:cs typeface="Calibri" pitchFamily="34" charset="-120"/>
              </a:rPr>
              <a:t>Double the chromosomes</a:t>
            </a:r>
            <a:endParaRPr lang="en-US" sz="1050" dirty="0"/>
          </a:p>
        </p:txBody>
      </p:sp>
      <p:sp>
        <p:nvSpPr>
          <p:cNvPr id="33" name="Text 31"/>
          <p:cNvSpPr txBox="1"/>
          <p:nvPr/>
        </p:nvSpPr>
        <p:spPr>
          <a:xfrm>
            <a:off x="6373368" y="3017520"/>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colchicine, or on its own</a:t>
            </a:r>
            <a:endParaRPr lang="en-US" sz="900" dirty="0"/>
          </a:p>
        </p:txBody>
      </p:sp>
      <p:sp>
        <p:nvSpPr>
          <p:cNvPr id="34" name="Shape 32"/>
          <p:cNvSpPr/>
          <p:nvPr/>
        </p:nvSpPr>
        <p:spPr>
          <a:xfrm>
            <a:off x="8796528" y="2779776"/>
            <a:ext cx="164592" cy="182880"/>
          </a:xfrm>
          <a:prstGeom prst="rightArrow">
            <a:avLst/>
          </a:prstGeom>
          <a:solidFill>
            <a:srgbClr val="E2A93B"/>
          </a:solidFill>
          <a:ln/>
        </p:spPr>
      </p:sp>
      <p:sp>
        <p:nvSpPr>
          <p:cNvPr id="35" name="Shape 33"/>
          <p:cNvSpPr/>
          <p:nvPr/>
        </p:nvSpPr>
        <p:spPr>
          <a:xfrm>
            <a:off x="9015984" y="2542032"/>
            <a:ext cx="2468880" cy="658368"/>
          </a:xfrm>
          <a:prstGeom prst="roundRect">
            <a:avLst>
              <a:gd name="adj" fmla="val 11111"/>
            </a:avLst>
          </a:prstGeom>
          <a:solidFill>
            <a:srgbClr val="F8F3E6"/>
          </a:solidFill>
          <a:ln w="11430">
            <a:solidFill>
              <a:srgbClr val="B67F1B"/>
            </a:solidFill>
            <a:prstDash val="solid"/>
          </a:ln>
        </p:spPr>
      </p:sp>
      <p:sp>
        <p:nvSpPr>
          <p:cNvPr id="36" name="Text 34"/>
          <p:cNvSpPr txBox="1"/>
          <p:nvPr/>
        </p:nvSpPr>
        <p:spPr>
          <a:xfrm>
            <a:off x="9098280" y="2633472"/>
            <a:ext cx="2304288" cy="384048"/>
          </a:xfrm>
          <a:prstGeom prst="rect">
            <a:avLst/>
          </a:prstGeom>
          <a:noFill/>
          <a:ln/>
        </p:spPr>
        <p:txBody>
          <a:bodyPr wrap="square" lIns="0" tIns="0" rIns="0" bIns="0" rtlCol="0" anchor="t"/>
          <a:lstStyle/>
          <a:p>
            <a:pPr marL="0" indent="0" algn="ctr">
              <a:buNone/>
            </a:pPr>
            <a:r>
              <a:rPr lang="en-US" sz="1050" b="1" dirty="0">
                <a:solidFill>
                  <a:srgbClr val="B67F1B"/>
                </a:solidFill>
                <a:latin typeface="Calibri" pitchFamily="34" charset="0"/>
                <a:ea typeface="Calibri" pitchFamily="34" charset="-122"/>
                <a:cs typeface="Calibri" pitchFamily="34" charset="-120"/>
              </a:rPr>
              <a:t>Homozygous mutant at once</a:t>
            </a:r>
            <a:endParaRPr lang="en-US" sz="1050" dirty="0"/>
          </a:p>
        </p:txBody>
      </p:sp>
      <p:sp>
        <p:nvSpPr>
          <p:cNvPr id="37" name="Text 35"/>
          <p:cNvSpPr txBox="1"/>
          <p:nvPr/>
        </p:nvSpPr>
        <p:spPr>
          <a:xfrm>
            <a:off x="9098280" y="3017520"/>
            <a:ext cx="2304288" cy="109728"/>
          </a:xfrm>
          <a:prstGeom prst="rect">
            <a:avLst/>
          </a:prstGeom>
          <a:noFill/>
          <a:ln/>
        </p:spPr>
        <p:txBody>
          <a:bodyPr wrap="square" lIns="0" tIns="0" rIns="0" bIns="0" rtlCol="0" anchor="t"/>
          <a:lstStyle/>
          <a:p>
            <a:pPr marL="0" indent="0" algn="ctr">
              <a:buNone/>
            </a:pPr>
            <a:r>
              <a:rPr lang="en-US" sz="900" dirty="0">
                <a:solidFill>
                  <a:srgbClr val="63736C"/>
                </a:solidFill>
                <a:latin typeface="Calibri" pitchFamily="34" charset="0"/>
                <a:ea typeface="Calibri" pitchFamily="34" charset="-122"/>
                <a:cs typeface="Calibri" pitchFamily="34" charset="-120"/>
              </a:rPr>
              <a:t>even recessive ones show up</a:t>
            </a:r>
            <a:endParaRPr lang="en-US" sz="900" dirty="0"/>
          </a:p>
        </p:txBody>
      </p:sp>
      <p:sp>
        <p:nvSpPr>
          <p:cNvPr id="38" name="Shape 36"/>
          <p:cNvSpPr/>
          <p:nvPr/>
        </p:nvSpPr>
        <p:spPr>
          <a:xfrm>
            <a:off x="566928" y="3438144"/>
            <a:ext cx="3529584" cy="2286000"/>
          </a:xfrm>
          <a:prstGeom prst="roundRect">
            <a:avLst>
              <a:gd name="adj" fmla="val 360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39" name="Text 37"/>
          <p:cNvSpPr txBox="1"/>
          <p:nvPr/>
        </p:nvSpPr>
        <p:spPr>
          <a:xfrm>
            <a:off x="786384" y="3566160"/>
            <a:ext cx="3108960" cy="292608"/>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Selecting in a petri dish</a:t>
            </a:r>
            <a:endParaRPr lang="en-US" sz="1300" dirty="0"/>
          </a:p>
        </p:txBody>
      </p:sp>
      <p:sp>
        <p:nvSpPr>
          <p:cNvPr id="40" name="Text 38"/>
          <p:cNvSpPr txBox="1"/>
          <p:nvPr/>
        </p:nvSpPr>
        <p:spPr>
          <a:xfrm>
            <a:off x="786384" y="3931920"/>
            <a:ext cx="3108960" cy="1682496"/>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Millions of haploid cells can be grown on a medium containing salt, a herbicide, or a toxin from a disease organism. Only the resistant cells survive — then you double them.</a:t>
            </a:r>
            <a:endParaRPr lang="en-US" sz="1150" dirty="0"/>
          </a:p>
        </p:txBody>
      </p:sp>
      <p:sp>
        <p:nvSpPr>
          <p:cNvPr id="41" name="Shape 39"/>
          <p:cNvSpPr/>
          <p:nvPr/>
        </p:nvSpPr>
        <p:spPr>
          <a:xfrm>
            <a:off x="4279392" y="3438144"/>
            <a:ext cx="3529584" cy="2286000"/>
          </a:xfrm>
          <a:prstGeom prst="roundRect">
            <a:avLst>
              <a:gd name="adj" fmla="val 3600"/>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42" name="Text 40"/>
          <p:cNvSpPr txBox="1"/>
          <p:nvPr/>
        </p:nvSpPr>
        <p:spPr>
          <a:xfrm>
            <a:off x="4498848" y="3566160"/>
            <a:ext cx="3108960" cy="292608"/>
          </a:xfrm>
          <a:prstGeom prst="rect">
            <a:avLst/>
          </a:prstGeom>
          <a:noFill/>
          <a:ln/>
        </p:spPr>
        <p:txBody>
          <a:bodyPr wrap="square" lIns="0" tIns="0" rIns="0" bIns="0" rtlCol="0" anchor="ctr"/>
          <a:lstStyle/>
          <a:p>
            <a:pPr marL="0" indent="0">
              <a:buNone/>
            </a:pPr>
            <a:r>
              <a:rPr lang="en-US" sz="1300" b="1" dirty="0">
                <a:solidFill>
                  <a:srgbClr val="1F5540"/>
                </a:solidFill>
                <a:latin typeface="Calibri" pitchFamily="34" charset="0"/>
                <a:ea typeface="Calibri" pitchFamily="34" charset="-122"/>
                <a:cs typeface="Calibri" pitchFamily="34" charset="-120"/>
              </a:rPr>
              <a:t>Genetic engineering</a:t>
            </a:r>
            <a:endParaRPr lang="en-US" sz="1300" dirty="0"/>
          </a:p>
        </p:txBody>
      </p:sp>
      <p:sp>
        <p:nvSpPr>
          <p:cNvPr id="43" name="Text 41"/>
          <p:cNvSpPr txBox="1"/>
          <p:nvPr/>
        </p:nvSpPr>
        <p:spPr>
          <a:xfrm>
            <a:off x="4498848" y="3931920"/>
            <a:ext cx="3108960" cy="1682496"/>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Put a new gene into a haploid cell, then double it. The new gene is immediately present on both chromosomes, so it never segregates out.</a:t>
            </a:r>
            <a:endParaRPr lang="en-US" sz="1150" dirty="0"/>
          </a:p>
        </p:txBody>
      </p:sp>
      <p:sp>
        <p:nvSpPr>
          <p:cNvPr id="44" name="Shape 42"/>
          <p:cNvSpPr/>
          <p:nvPr/>
        </p:nvSpPr>
        <p:spPr>
          <a:xfrm>
            <a:off x="7991856" y="3438144"/>
            <a:ext cx="3529584" cy="2286000"/>
          </a:xfrm>
          <a:prstGeom prst="roundRect">
            <a:avLst>
              <a:gd name="adj" fmla="val 3600"/>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45" name="Text 43"/>
          <p:cNvSpPr txBox="1"/>
          <p:nvPr/>
        </p:nvSpPr>
        <p:spPr>
          <a:xfrm>
            <a:off x="8211312" y="3566160"/>
            <a:ext cx="3108960" cy="292608"/>
          </a:xfrm>
          <a:prstGeom prst="rect">
            <a:avLst/>
          </a:prstGeom>
          <a:noFill/>
          <a:ln/>
        </p:spPr>
        <p:txBody>
          <a:bodyPr wrap="square" lIns="0" tIns="0" rIns="0" bIns="0" rtlCol="0" anchor="ctr"/>
          <a:lstStyle/>
          <a:p>
            <a:pPr marL="0" indent="0">
              <a:buNone/>
            </a:pPr>
            <a:r>
              <a:rPr lang="en-US" sz="1300" b="1" dirty="0">
                <a:solidFill>
                  <a:srgbClr val="B67F1B"/>
                </a:solidFill>
                <a:latin typeface="Calibri" pitchFamily="34" charset="0"/>
                <a:ea typeface="Calibri" pitchFamily="34" charset="-122"/>
                <a:cs typeface="Calibri" pitchFamily="34" charset="-120"/>
              </a:rPr>
              <a:t>Breeding potato at 2x</a:t>
            </a:r>
            <a:endParaRPr lang="en-US" sz="1300" dirty="0"/>
          </a:p>
        </p:txBody>
      </p:sp>
      <p:sp>
        <p:nvSpPr>
          <p:cNvPr id="46" name="Text 44"/>
          <p:cNvSpPr txBox="1"/>
          <p:nvPr/>
        </p:nvSpPr>
        <p:spPr>
          <a:xfrm>
            <a:off x="8211312" y="3931920"/>
            <a:ext cx="3108960" cy="1682496"/>
          </a:xfrm>
          <a:prstGeom prst="rect">
            <a:avLst/>
          </a:prstGeom>
          <a:noFill/>
          <a:ln/>
        </p:spPr>
        <p:txBody>
          <a:bodyPr wrap="square" lIns="0" tIns="0" rIns="0" bIns="0" rtlCol="0" anchor="t"/>
          <a:lstStyle/>
          <a:p>
            <a:pPr marL="0" indent="0">
              <a:buNone/>
            </a:pPr>
            <a:r>
              <a:rPr lang="en-US" sz="1150" dirty="0">
                <a:solidFill>
                  <a:srgbClr val="1A2420"/>
                </a:solidFill>
                <a:latin typeface="Calibri" pitchFamily="34" charset="0"/>
                <a:ea typeface="Calibri" pitchFamily="34" charset="-122"/>
                <a:cs typeface="Calibri" pitchFamily="34" charset="-120"/>
              </a:rPr>
              <a:t>Potato is a tetraploid and difficult to work with. Dihaploids let breeders work at the diploid level, cross with wild relatives, and then go back up to 4x.</a:t>
            </a:r>
            <a:endParaRPr lang="en-US" sz="11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PART 5 · THE LIMITS</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Advantages and limitations at a glance</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25</a:t>
            </a:r>
            <a:endParaRPr lang="en-US" sz="900" dirty="0"/>
          </a:p>
        </p:txBody>
      </p:sp>
      <p:sp>
        <p:nvSpPr>
          <p:cNvPr id="6" name="Shape 4"/>
          <p:cNvSpPr/>
          <p:nvPr/>
        </p:nvSpPr>
        <p:spPr>
          <a:xfrm>
            <a:off x="566928" y="1353312"/>
            <a:ext cx="5413248" cy="3611880"/>
          </a:xfrm>
          <a:prstGeom prst="roundRect">
            <a:avLst>
              <a:gd name="adj" fmla="val 2278"/>
            </a:avLst>
          </a:prstGeom>
          <a:solidFill>
            <a:srgbClr val="EDF3EF"/>
          </a:solidFill>
          <a:ln w="9525">
            <a:solidFill>
              <a:srgbClr val="D3DED7"/>
            </a:solidFill>
            <a:prstDash val="solid"/>
          </a:ln>
          <a:effectLst>
            <a:outerShdw blurRad="114300" dist="19050" dir="5400000" algn="bl" rotWithShape="0">
              <a:srgbClr val="0F241C">
                <a:alpha val="10000"/>
              </a:srgbClr>
            </a:outerShdw>
          </a:effectLst>
        </p:spPr>
      </p:sp>
      <p:sp>
        <p:nvSpPr>
          <p:cNvPr id="7" name="Text 5"/>
          <p:cNvSpPr txBox="1"/>
          <p:nvPr/>
        </p:nvSpPr>
        <p:spPr>
          <a:xfrm>
            <a:off x="822960" y="1481328"/>
            <a:ext cx="4937760" cy="292608"/>
          </a:xfrm>
          <a:prstGeom prst="rect">
            <a:avLst/>
          </a:prstGeom>
          <a:noFill/>
          <a:ln/>
        </p:spPr>
        <p:txBody>
          <a:bodyPr wrap="square" lIns="0" tIns="0" rIns="0" bIns="0" rtlCol="0" anchor="ctr"/>
          <a:lstStyle/>
          <a:p>
            <a:pPr marL="0" indent="0">
              <a:buNone/>
            </a:pPr>
            <a:r>
              <a:rPr lang="en-US" sz="1500" b="1" dirty="0">
                <a:solidFill>
                  <a:srgbClr val="1F5540"/>
                </a:solidFill>
                <a:latin typeface="Calibri" pitchFamily="34" charset="0"/>
                <a:ea typeface="Calibri" pitchFamily="34" charset="-122"/>
                <a:cs typeface="Calibri" pitchFamily="34" charset="-120"/>
              </a:rPr>
              <a:t>ADVANTAGES</a:t>
            </a:r>
            <a:endParaRPr lang="en-US" sz="1500" dirty="0"/>
          </a:p>
        </p:txBody>
      </p:sp>
      <p:sp>
        <p:nvSpPr>
          <p:cNvPr id="8" name="Text 6"/>
          <p:cNvSpPr txBox="1"/>
          <p:nvPr/>
        </p:nvSpPr>
        <p:spPr>
          <a:xfrm>
            <a:off x="822960" y="1883664"/>
            <a:ext cx="4937760" cy="2926080"/>
          </a:xfrm>
          <a:prstGeom prst="rect">
            <a:avLst/>
          </a:prstGeom>
          <a:noFill/>
          <a:ln/>
        </p:spPr>
        <p:txBody>
          <a:bodyPr wrap="square" lIns="0" tIns="0" rIns="0" bIns="0" rtlCol="0" anchor="t"/>
          <a:lstStyle/>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Complete homozygosity in a single generation</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Saves 4–6 years per line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Recessive genes are expressed at once, so selection is reliable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Uniform lines — DUS testing and seed certification are simple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The only way to make inbreds in self-incompatible and dioecious crops</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Ideal material for gene mapping and for mutation breeding</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Fewer plants need to be grown and screened</a:t>
            </a:r>
            <a:endParaRPr lang="en-US" sz="1250" dirty="0"/>
          </a:p>
        </p:txBody>
      </p:sp>
      <p:sp>
        <p:nvSpPr>
          <p:cNvPr id="9" name="Shape 7"/>
          <p:cNvSpPr/>
          <p:nvPr/>
        </p:nvSpPr>
        <p:spPr>
          <a:xfrm>
            <a:off x="6217920" y="1353312"/>
            <a:ext cx="5413248" cy="3611880"/>
          </a:xfrm>
          <a:prstGeom prst="roundRect">
            <a:avLst>
              <a:gd name="adj" fmla="val 227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10" name="Text 8"/>
          <p:cNvSpPr txBox="1"/>
          <p:nvPr/>
        </p:nvSpPr>
        <p:spPr>
          <a:xfrm>
            <a:off x="6473952" y="1481328"/>
            <a:ext cx="4937760" cy="292608"/>
          </a:xfrm>
          <a:prstGeom prst="rect">
            <a:avLst/>
          </a:prstGeom>
          <a:noFill/>
          <a:ln/>
        </p:spPr>
        <p:txBody>
          <a:bodyPr wrap="square" lIns="0" tIns="0" rIns="0" bIns="0" rtlCol="0" anchor="ctr"/>
          <a:lstStyle/>
          <a:p>
            <a:pPr marL="0" indent="0">
              <a:buNone/>
            </a:pPr>
            <a:r>
              <a:rPr lang="en-US" sz="1500" b="1" dirty="0">
                <a:solidFill>
                  <a:srgbClr val="A8452C"/>
                </a:solidFill>
                <a:latin typeface="Calibri" pitchFamily="34" charset="0"/>
                <a:ea typeface="Calibri" pitchFamily="34" charset="-122"/>
                <a:cs typeface="Calibri" pitchFamily="34" charset="-120"/>
              </a:rPr>
              <a:t>LIMITATIONS</a:t>
            </a:r>
            <a:endParaRPr lang="en-US" sz="1500" dirty="0"/>
          </a:p>
        </p:txBody>
      </p:sp>
      <p:sp>
        <p:nvSpPr>
          <p:cNvPr id="11" name="Text 9"/>
          <p:cNvSpPr txBox="1"/>
          <p:nvPr/>
        </p:nvSpPr>
        <p:spPr>
          <a:xfrm>
            <a:off x="6473952" y="1883664"/>
            <a:ext cx="4937760" cy="2926080"/>
          </a:xfrm>
          <a:prstGeom prst="rect">
            <a:avLst/>
          </a:prstGeom>
          <a:noFill/>
          <a:ln/>
        </p:spPr>
        <p:txBody>
          <a:bodyPr wrap="square" lIns="0" tIns="0" rIns="0" bIns="0" rtlCol="0" anchor="t"/>
          <a:lstStyle/>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Only ONE meiosis is sampled, so there is very little recombination</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No selection is possible between the F₁ and the DH line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Many varieties simply do not respond in culture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Albino plants, 2n escapes and abnormal chromosome numbers</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Needs a laboratory, trained staff and poisonous colchicine</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Using only a few responsive parents narrows the gene pool</a:t>
            </a:r>
            <a:endParaRPr lang="en-US" sz="1250" dirty="0"/>
          </a:p>
          <a:p>
            <a:pPr marL="177800" indent="-177800">
              <a:lnSpc>
                <a:spcPct val="102000"/>
              </a:lnSpc>
              <a:spcAft>
                <a:spcPts val="1200"/>
              </a:spcAft>
              <a:buSzPct val="100000"/>
              <a:buChar char="•"/>
            </a:pPr>
            <a:r>
              <a:rPr lang="en-US" sz="1250" dirty="0">
                <a:solidFill>
                  <a:srgbClr val="1A2420"/>
                </a:solidFill>
                <a:latin typeface="Calibri" pitchFamily="34" charset="0"/>
                <a:ea typeface="Calibri" pitchFamily="34" charset="-122"/>
                <a:cs typeface="Calibri" pitchFamily="34" charset="-120"/>
              </a:rPr>
              <a:t>Still difficult in pulses and in most tree crops</a:t>
            </a:r>
            <a:endParaRPr lang="en-US" sz="1250" dirty="0"/>
          </a:p>
        </p:txBody>
      </p:sp>
      <p:sp>
        <p:nvSpPr>
          <p:cNvPr id="12" name="Shape 10"/>
          <p:cNvSpPr/>
          <p:nvPr/>
        </p:nvSpPr>
        <p:spPr>
          <a:xfrm>
            <a:off x="566928" y="5138928"/>
            <a:ext cx="11064240" cy="841248"/>
          </a:xfrm>
          <a:prstGeom prst="roundRect">
            <a:avLst>
              <a:gd name="adj" fmla="val 9783"/>
            </a:avLst>
          </a:prstGeom>
          <a:solidFill>
            <a:srgbClr val="EDF3EF"/>
          </a:solidFill>
          <a:ln w="9525">
            <a:solidFill>
              <a:srgbClr val="D3DED7"/>
            </a:solidFill>
            <a:prstDash val="solid"/>
          </a:ln>
        </p:spPr>
      </p:sp>
      <p:sp>
        <p:nvSpPr>
          <p:cNvPr id="13" name="Text 11"/>
          <p:cNvSpPr txBox="1"/>
          <p:nvPr/>
        </p:nvSpPr>
        <p:spPr>
          <a:xfrm>
            <a:off x="841248" y="5266944"/>
            <a:ext cx="10515600" cy="621792"/>
          </a:xfrm>
          <a:prstGeom prst="rect">
            <a:avLst/>
          </a:prstGeom>
          <a:noFill/>
          <a:ln/>
        </p:spPr>
        <p:txBody>
          <a:bodyPr wrap="square" lIns="0" tIns="0" rIns="0" bIns="0" rtlCol="0" anchor="t"/>
          <a:lstStyle/>
          <a:p>
            <a:pPr marL="0" indent="0">
              <a:buNone/>
            </a:pPr>
            <a:r>
              <a:rPr lang="en-US" sz="1300" b="1" dirty="0">
                <a:solidFill>
                  <a:srgbClr val="A8452C"/>
                </a:solidFill>
                <a:latin typeface="Calibri" pitchFamily="34" charset="0"/>
                <a:ea typeface="Calibri" pitchFamily="34" charset="-122"/>
                <a:cs typeface="Calibri" pitchFamily="34" charset="-120"/>
              </a:rPr>
              <a:t>The most important sentence on this slide:  </a:t>
            </a:r>
            <a:r>
              <a:rPr lang="en-US" sz="1300" dirty="0">
                <a:solidFill>
                  <a:srgbClr val="1A2420"/>
                </a:solidFill>
                <a:latin typeface="Calibri" pitchFamily="34" charset="0"/>
                <a:ea typeface="Calibri" pitchFamily="34" charset="-122"/>
                <a:cs typeface="Calibri" pitchFamily="34" charset="-120"/>
              </a:rPr>
              <a:t>doubled haploidy FIXES variation — it does not CREATE it. It cannot improve a bad cross. The value of a DH programme is decided entirely by the parents you chose at the beginning.</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SUMMARY</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Which method for which crop — and five things to remember</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26</a:t>
            </a:r>
            <a:endParaRPr lang="en-US" sz="9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66928" y="1371600"/>
          <a:ext cx="5760720" cy="3291840"/>
        </p:xfrm>
        <a:graphic>
          <a:graphicData uri="http://schemas.openxmlformats.org/drawingml/2006/table">
            <a:tbl>
              <a:tblPr/>
              <a:tblGrid>
                <a:gridCol w="210312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365760">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Crop</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1F5540"/>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Method used</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1F5540"/>
                    </a:solidFill>
                  </a:tcPr>
                </a:tc>
                <a:extLst>
                  <a:ext uri="{0D108BD9-81ED-4DB2-BD59-A6C34878D82A}">
                    <a16:rowId xmlns:a16="http://schemas.microsoft.com/office/drawing/2014/main" val="10000"/>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Maize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Inducer lines in the field</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Barley</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Bulbosum technique; anther culture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Wheat</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Wheat × maize cross; anther culture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Rice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Anther culture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Brassica (rapeseed)</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Isolated microspore culture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Onion, sugar beet</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Gynogenesis — the only route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Pepper, brinjal</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Anther culture</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65760">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Potato</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tc>
                  <a:txBody>
                    <a:bodyPr/>
                    <a:lstStyle/>
                    <a:p>
                      <a:pPr marL="0" indent="0">
                        <a:buNone/>
                      </a:pPr>
                      <a:r>
                        <a:rPr lang="en-US" sz="1200" dirty="0">
                          <a:solidFill>
                            <a:srgbClr val="1A2420"/>
                          </a:solidFill>
                          <a:latin typeface="Calibri" pitchFamily="34" charset="0"/>
                          <a:ea typeface="Calibri" pitchFamily="34" charset="-122"/>
                          <a:cs typeface="Calibri" pitchFamily="34" charset="-120"/>
                        </a:rPr>
                        <a:t>Dihaploid extraction</a:t>
                      </a:r>
                      <a:endParaRPr lang="en-US" sz="1200" dirty="0">
                        <a:latin typeface="Calibri" charset="0"/>
                        <a:ea typeface="Calibri" charset="0"/>
                        <a:cs typeface="Calibri" charset="0"/>
                      </a:endParaRPr>
                    </a:p>
                  </a:txBody>
                  <a:tcPr anchor="ctr">
                    <a:lnL w="9525" cap="flat" cmpd="sng" algn="ctr">
                      <a:solidFill>
                        <a:srgbClr val="D3DED7"/>
                      </a:solidFill>
                      <a:prstDash val="solid"/>
                      <a:round/>
                      <a:headEnd type="none" w="med" len="med"/>
                      <a:tailEnd type="none" w="med" len="med"/>
                    </a:lnL>
                    <a:lnR w="9525" cap="flat" cmpd="sng" algn="ctr">
                      <a:solidFill>
                        <a:srgbClr val="D3DED7"/>
                      </a:solidFill>
                      <a:prstDash val="solid"/>
                      <a:round/>
                      <a:headEnd type="none" w="med" len="med"/>
                      <a:tailEnd type="none" w="med" len="med"/>
                    </a:lnR>
                    <a:lnT w="9525" cap="flat" cmpd="sng" algn="ctr">
                      <a:solidFill>
                        <a:srgbClr val="D3DED7"/>
                      </a:solidFill>
                      <a:prstDash val="solid"/>
                      <a:round/>
                      <a:headEnd type="none" w="med" len="med"/>
                      <a:tailEnd type="none" w="med" len="med"/>
                    </a:lnT>
                    <a:lnB w="9525" cap="flat" cmpd="sng" algn="ctr">
                      <a:solidFill>
                        <a:srgbClr val="D3DED7"/>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bl>
          </a:graphicData>
        </a:graphic>
      </p:graphicFrame>
      <p:sp>
        <p:nvSpPr>
          <p:cNvPr id="7" name="Shape 4"/>
          <p:cNvSpPr/>
          <p:nvPr/>
        </p:nvSpPr>
        <p:spPr>
          <a:xfrm>
            <a:off x="6675120" y="1371600"/>
            <a:ext cx="4956048" cy="822960"/>
          </a:xfrm>
          <a:prstGeom prst="roundRect">
            <a:avLst>
              <a:gd name="adj" fmla="val 10000"/>
            </a:avLst>
          </a:prstGeom>
          <a:solidFill>
            <a:srgbClr val="EDF3EF"/>
          </a:solidFill>
          <a:ln w="9525">
            <a:solidFill>
              <a:srgbClr val="D3DED7"/>
            </a:solidFill>
            <a:prstDash val="solid"/>
          </a:ln>
        </p:spPr>
      </p:sp>
      <p:sp>
        <p:nvSpPr>
          <p:cNvPr id="8" name="Shape 5"/>
          <p:cNvSpPr/>
          <p:nvPr/>
        </p:nvSpPr>
        <p:spPr>
          <a:xfrm>
            <a:off x="6876288" y="1563624"/>
            <a:ext cx="438912" cy="438912"/>
          </a:xfrm>
          <a:prstGeom prst="ellipse">
            <a:avLst/>
          </a:prstGeom>
          <a:solidFill>
            <a:srgbClr val="1F5540"/>
          </a:solidFill>
          <a:ln/>
        </p:spPr>
      </p:sp>
      <p:sp>
        <p:nvSpPr>
          <p:cNvPr id="9" name="Text 6"/>
          <p:cNvSpPr txBox="1"/>
          <p:nvPr/>
        </p:nvSpPr>
        <p:spPr>
          <a:xfrm>
            <a:off x="6876288" y="1563624"/>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0" name="Text 7"/>
          <p:cNvSpPr txBox="1"/>
          <p:nvPr/>
        </p:nvSpPr>
        <p:spPr>
          <a:xfrm>
            <a:off x="7443216" y="1499616"/>
            <a:ext cx="4041648" cy="603504"/>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A haploid has one set of chromosomes and is always sterile.</a:t>
            </a:r>
            <a:endParaRPr lang="en-US" sz="1200" dirty="0"/>
          </a:p>
        </p:txBody>
      </p:sp>
      <p:sp>
        <p:nvSpPr>
          <p:cNvPr id="11" name="Shape 8"/>
          <p:cNvSpPr/>
          <p:nvPr/>
        </p:nvSpPr>
        <p:spPr>
          <a:xfrm>
            <a:off x="6675120" y="2304288"/>
            <a:ext cx="4956048" cy="822960"/>
          </a:xfrm>
          <a:prstGeom prst="roundRect">
            <a:avLst>
              <a:gd name="adj" fmla="val 10000"/>
            </a:avLst>
          </a:prstGeom>
          <a:solidFill>
            <a:srgbClr val="EDF3EF"/>
          </a:solidFill>
          <a:ln w="9525">
            <a:solidFill>
              <a:srgbClr val="D3DED7"/>
            </a:solidFill>
            <a:prstDash val="solid"/>
          </a:ln>
        </p:spPr>
      </p:sp>
      <p:sp>
        <p:nvSpPr>
          <p:cNvPr id="12" name="Shape 9"/>
          <p:cNvSpPr/>
          <p:nvPr/>
        </p:nvSpPr>
        <p:spPr>
          <a:xfrm>
            <a:off x="6876288" y="2496312"/>
            <a:ext cx="438912" cy="438912"/>
          </a:xfrm>
          <a:prstGeom prst="ellipse">
            <a:avLst/>
          </a:prstGeom>
          <a:solidFill>
            <a:srgbClr val="1F5540"/>
          </a:solidFill>
          <a:ln/>
        </p:spPr>
      </p:sp>
      <p:sp>
        <p:nvSpPr>
          <p:cNvPr id="13" name="Text 10"/>
          <p:cNvSpPr txBox="1"/>
          <p:nvPr/>
        </p:nvSpPr>
        <p:spPr>
          <a:xfrm>
            <a:off x="6876288" y="2496312"/>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4" name="Text 11"/>
          <p:cNvSpPr txBox="1"/>
          <p:nvPr/>
        </p:nvSpPr>
        <p:spPr>
          <a:xfrm>
            <a:off x="7443216" y="2432304"/>
            <a:ext cx="4041648" cy="603504"/>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Doubling it is compulsory — that is what gives a fertile, 100% pure line.</a:t>
            </a:r>
            <a:endParaRPr lang="en-US" sz="1200" dirty="0"/>
          </a:p>
        </p:txBody>
      </p:sp>
      <p:sp>
        <p:nvSpPr>
          <p:cNvPr id="15" name="Shape 12"/>
          <p:cNvSpPr/>
          <p:nvPr/>
        </p:nvSpPr>
        <p:spPr>
          <a:xfrm>
            <a:off x="6675120" y="3236976"/>
            <a:ext cx="4956048" cy="822960"/>
          </a:xfrm>
          <a:prstGeom prst="roundRect">
            <a:avLst>
              <a:gd name="adj" fmla="val 10000"/>
            </a:avLst>
          </a:prstGeom>
          <a:solidFill>
            <a:srgbClr val="EDF3EF"/>
          </a:solidFill>
          <a:ln w="9525">
            <a:solidFill>
              <a:srgbClr val="D3DED7"/>
            </a:solidFill>
            <a:prstDash val="solid"/>
          </a:ln>
        </p:spPr>
      </p:sp>
      <p:sp>
        <p:nvSpPr>
          <p:cNvPr id="16" name="Shape 13"/>
          <p:cNvSpPr/>
          <p:nvPr/>
        </p:nvSpPr>
        <p:spPr>
          <a:xfrm>
            <a:off x="6876288" y="3429000"/>
            <a:ext cx="438912" cy="438912"/>
          </a:xfrm>
          <a:prstGeom prst="ellipse">
            <a:avLst/>
          </a:prstGeom>
          <a:solidFill>
            <a:srgbClr val="1F5540"/>
          </a:solidFill>
          <a:ln/>
        </p:spPr>
      </p:sp>
      <p:sp>
        <p:nvSpPr>
          <p:cNvPr id="17" name="Text 14"/>
          <p:cNvSpPr txBox="1"/>
          <p:nvPr/>
        </p:nvSpPr>
        <p:spPr>
          <a:xfrm>
            <a:off x="6876288" y="3429000"/>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8" name="Text 15"/>
          <p:cNvSpPr txBox="1"/>
          <p:nvPr/>
        </p:nvSpPr>
        <p:spPr>
          <a:xfrm>
            <a:off x="7443216" y="3364992"/>
            <a:ext cx="4041648" cy="603504"/>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Two families of methods: culture a gamete in the lab, or eliminate a genome in the field.</a:t>
            </a:r>
            <a:endParaRPr lang="en-US" sz="1200" dirty="0"/>
          </a:p>
        </p:txBody>
      </p:sp>
      <p:sp>
        <p:nvSpPr>
          <p:cNvPr id="19" name="Shape 16"/>
          <p:cNvSpPr/>
          <p:nvPr/>
        </p:nvSpPr>
        <p:spPr>
          <a:xfrm>
            <a:off x="6675120" y="4169664"/>
            <a:ext cx="4956048" cy="822960"/>
          </a:xfrm>
          <a:prstGeom prst="roundRect">
            <a:avLst>
              <a:gd name="adj" fmla="val 10000"/>
            </a:avLst>
          </a:prstGeom>
          <a:solidFill>
            <a:srgbClr val="EDF3EF"/>
          </a:solidFill>
          <a:ln w="9525">
            <a:solidFill>
              <a:srgbClr val="D3DED7"/>
            </a:solidFill>
            <a:prstDash val="solid"/>
          </a:ln>
        </p:spPr>
      </p:sp>
      <p:sp>
        <p:nvSpPr>
          <p:cNvPr id="20" name="Shape 17"/>
          <p:cNvSpPr/>
          <p:nvPr/>
        </p:nvSpPr>
        <p:spPr>
          <a:xfrm>
            <a:off x="6876288" y="4361688"/>
            <a:ext cx="438912" cy="438912"/>
          </a:xfrm>
          <a:prstGeom prst="ellipse">
            <a:avLst/>
          </a:prstGeom>
          <a:solidFill>
            <a:srgbClr val="1F5540"/>
          </a:solidFill>
          <a:ln/>
        </p:spPr>
      </p:sp>
      <p:sp>
        <p:nvSpPr>
          <p:cNvPr id="21" name="Text 18"/>
          <p:cNvSpPr txBox="1"/>
          <p:nvPr/>
        </p:nvSpPr>
        <p:spPr>
          <a:xfrm>
            <a:off x="6876288" y="4361688"/>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19"/>
          <p:cNvSpPr txBox="1"/>
          <p:nvPr/>
        </p:nvSpPr>
        <p:spPr>
          <a:xfrm>
            <a:off x="7443216" y="4297680"/>
            <a:ext cx="4041648" cy="603504"/>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One DH generation replaces six to eight generations of selfing.</a:t>
            </a:r>
            <a:endParaRPr lang="en-US" sz="1200" dirty="0"/>
          </a:p>
        </p:txBody>
      </p:sp>
      <p:sp>
        <p:nvSpPr>
          <p:cNvPr id="23" name="Shape 20"/>
          <p:cNvSpPr/>
          <p:nvPr/>
        </p:nvSpPr>
        <p:spPr>
          <a:xfrm>
            <a:off x="6675120" y="5102352"/>
            <a:ext cx="4956048" cy="822960"/>
          </a:xfrm>
          <a:prstGeom prst="roundRect">
            <a:avLst>
              <a:gd name="adj" fmla="val 10000"/>
            </a:avLst>
          </a:prstGeom>
          <a:solidFill>
            <a:srgbClr val="F8F3E6"/>
          </a:solidFill>
          <a:ln w="9525">
            <a:solidFill>
              <a:srgbClr val="D3DED7"/>
            </a:solidFill>
            <a:prstDash val="solid"/>
          </a:ln>
        </p:spPr>
      </p:sp>
      <p:sp>
        <p:nvSpPr>
          <p:cNvPr id="24" name="Shape 21"/>
          <p:cNvSpPr/>
          <p:nvPr/>
        </p:nvSpPr>
        <p:spPr>
          <a:xfrm>
            <a:off x="6876288" y="5294376"/>
            <a:ext cx="438912" cy="438912"/>
          </a:xfrm>
          <a:prstGeom prst="ellipse">
            <a:avLst/>
          </a:prstGeom>
          <a:solidFill>
            <a:srgbClr val="B67F1B"/>
          </a:solidFill>
          <a:ln/>
        </p:spPr>
      </p:sp>
      <p:sp>
        <p:nvSpPr>
          <p:cNvPr id="25" name="Text 22"/>
          <p:cNvSpPr txBox="1"/>
          <p:nvPr/>
        </p:nvSpPr>
        <p:spPr>
          <a:xfrm>
            <a:off x="6876288" y="5294376"/>
            <a:ext cx="438912"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3"/>
          <p:cNvSpPr txBox="1"/>
          <p:nvPr/>
        </p:nvSpPr>
        <p:spPr>
          <a:xfrm>
            <a:off x="7443216" y="5230368"/>
            <a:ext cx="4041648" cy="603504"/>
          </a:xfrm>
          <a:prstGeom prst="rect">
            <a:avLst/>
          </a:prstGeom>
          <a:noFill/>
          <a:ln/>
        </p:spPr>
        <p:txBody>
          <a:bodyPr wrap="square" lIns="0" tIns="0" rIns="0" bIns="0" rtlCol="0" anchor="t"/>
          <a:lstStyle/>
          <a:p>
            <a:pPr marL="0" indent="0">
              <a:buNone/>
            </a:pPr>
            <a:r>
              <a:rPr lang="en-US" sz="1200" dirty="0">
                <a:solidFill>
                  <a:srgbClr val="1A2420"/>
                </a:solidFill>
                <a:latin typeface="Calibri" pitchFamily="34" charset="0"/>
                <a:ea typeface="Calibri" pitchFamily="34" charset="-122"/>
                <a:cs typeface="Calibri" pitchFamily="34" charset="-120"/>
              </a:rPr>
              <a:t>DH fixes variation; it never creates it. Choose your parents well.</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292608"/>
            <a:ext cx="10515600" cy="237744"/>
          </a:xfrm>
          <a:prstGeom prst="rect">
            <a:avLst/>
          </a:prstGeom>
          <a:noFill/>
          <a:ln/>
        </p:spPr>
        <p:txBody>
          <a:bodyPr wrap="square" lIns="0" tIns="0" rIns="0" bIns="0" rtlCol="0" anchor="ctr"/>
          <a:lstStyle/>
          <a:p>
            <a:pPr marL="0" indent="0">
              <a:buNone/>
            </a:pPr>
            <a:r>
              <a:rPr lang="en-US" sz="1050" b="1" kern="0" spc="200" dirty="0">
                <a:solidFill>
                  <a:srgbClr val="B67F1B"/>
                </a:solidFill>
                <a:latin typeface="Calibri" pitchFamily="34" charset="0"/>
                <a:ea typeface="Calibri" pitchFamily="34" charset="-122"/>
                <a:cs typeface="Calibri" pitchFamily="34" charset="-120"/>
              </a:rPr>
              <a:t>REFERENCE</a:t>
            </a:r>
            <a:endParaRPr lang="en-US" sz="1050" dirty="0"/>
          </a:p>
        </p:txBody>
      </p:sp>
      <p:sp>
        <p:nvSpPr>
          <p:cNvPr id="3" name="Text 1"/>
          <p:cNvSpPr txBox="1"/>
          <p:nvPr/>
        </p:nvSpPr>
        <p:spPr>
          <a:xfrm>
            <a:off x="566928" y="530352"/>
            <a:ext cx="11064240" cy="640080"/>
          </a:xfrm>
          <a:prstGeom prst="rect">
            <a:avLst/>
          </a:prstGeom>
          <a:noFill/>
          <a:ln/>
        </p:spPr>
        <p:txBody>
          <a:bodyPr wrap="square" lIns="0" tIns="0" rIns="0" bIns="0" rtlCol="0" anchor="ctr"/>
          <a:lstStyle/>
          <a:p>
            <a:pPr marL="0" indent="0">
              <a:buNone/>
            </a:pPr>
            <a:r>
              <a:rPr lang="en-US" sz="2800" b="1" dirty="0">
                <a:solidFill>
                  <a:srgbClr val="0F241C"/>
                </a:solidFill>
                <a:latin typeface="Cambria" pitchFamily="34" charset="0"/>
                <a:ea typeface="Cambria" pitchFamily="34" charset="-122"/>
                <a:cs typeface="Cambria" pitchFamily="34" charset="-120"/>
              </a:rPr>
              <a:t>Glossary and further reading</a:t>
            </a:r>
            <a:endParaRPr lang="en-US" sz="2800" dirty="0"/>
          </a:p>
        </p:txBody>
      </p:sp>
      <p:sp>
        <p:nvSpPr>
          <p:cNvPr id="4" name="Text 2"/>
          <p:cNvSpPr txBox="1"/>
          <p:nvPr/>
        </p:nvSpPr>
        <p:spPr>
          <a:xfrm>
            <a:off x="566928" y="6355080"/>
            <a:ext cx="6400800" cy="256032"/>
          </a:xfrm>
          <a:prstGeom prst="rect">
            <a:avLst/>
          </a:prstGeom>
          <a:noFill/>
          <a:ln/>
        </p:spPr>
        <p:txBody>
          <a:bodyPr wrap="square" lIns="0" tIns="0" rIns="0" bIns="0" rtlCol="0" anchor="ctr"/>
          <a:lstStyle/>
          <a:p>
            <a:pPr marL="0" indent="0">
              <a:buNone/>
            </a:pPr>
            <a:r>
              <a:rPr lang="en-US" sz="850" dirty="0">
                <a:solidFill>
                  <a:srgbClr val="63736C"/>
                </a:solidFill>
                <a:latin typeface="Calibri" pitchFamily="34" charset="0"/>
                <a:ea typeface="Calibri" pitchFamily="34" charset="-122"/>
                <a:cs typeface="Calibri" pitchFamily="34" charset="-120"/>
              </a:rPr>
              <a:t>Haploids &amp; Doubled Haploids · Plant Breeding · B.Sc. (Ag.)</a:t>
            </a:r>
            <a:endParaRPr lang="en-US" sz="850" dirty="0"/>
          </a:p>
        </p:txBody>
      </p:sp>
      <p:sp>
        <p:nvSpPr>
          <p:cNvPr id="5" name="Text 3"/>
          <p:cNvSpPr txBox="1"/>
          <p:nvPr/>
        </p:nvSpPr>
        <p:spPr>
          <a:xfrm>
            <a:off x="10981944" y="6355080"/>
            <a:ext cx="640080" cy="256032"/>
          </a:xfrm>
          <a:prstGeom prst="rect">
            <a:avLst/>
          </a:prstGeom>
          <a:noFill/>
          <a:ln/>
        </p:spPr>
        <p:txBody>
          <a:bodyPr wrap="square" lIns="0" tIns="0" rIns="0" bIns="0" rtlCol="0" anchor="ctr"/>
          <a:lstStyle/>
          <a:p>
            <a:pPr marL="0" indent="0" algn="r">
              <a:buNone/>
            </a:pPr>
            <a:r>
              <a:rPr lang="en-US" sz="900" dirty="0">
                <a:solidFill>
                  <a:srgbClr val="63736C"/>
                </a:solidFill>
                <a:latin typeface="Calibri" pitchFamily="34" charset="0"/>
                <a:ea typeface="Calibri" pitchFamily="34" charset="-122"/>
                <a:cs typeface="Calibri" pitchFamily="34" charset="-120"/>
              </a:rPr>
              <a:t>28</a:t>
            </a:r>
            <a:endParaRPr lang="en-US" sz="900" dirty="0"/>
          </a:p>
        </p:txBody>
      </p:sp>
      <p:sp>
        <p:nvSpPr>
          <p:cNvPr id="6" name="Shape 4"/>
          <p:cNvSpPr/>
          <p:nvPr/>
        </p:nvSpPr>
        <p:spPr>
          <a:xfrm>
            <a:off x="566928" y="1371600"/>
            <a:ext cx="5413248" cy="566928"/>
          </a:xfrm>
          <a:prstGeom prst="roundRect">
            <a:avLst>
              <a:gd name="adj" fmla="val 9677"/>
            </a:avLst>
          </a:prstGeom>
          <a:solidFill>
            <a:srgbClr val="EDF3EF"/>
          </a:solidFill>
          <a:ln w="7620">
            <a:solidFill>
              <a:srgbClr val="D3DED7"/>
            </a:solidFill>
            <a:prstDash val="solid"/>
          </a:ln>
        </p:spPr>
      </p:sp>
      <p:sp>
        <p:nvSpPr>
          <p:cNvPr id="7" name="Text 5"/>
          <p:cNvSpPr txBox="1"/>
          <p:nvPr/>
        </p:nvSpPr>
        <p:spPr>
          <a:xfrm>
            <a:off x="749808" y="1426464"/>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Haploid</a:t>
            </a:r>
            <a:endParaRPr lang="en-US" sz="1150" dirty="0"/>
          </a:p>
        </p:txBody>
      </p:sp>
      <p:sp>
        <p:nvSpPr>
          <p:cNvPr id="8" name="Text 6"/>
          <p:cNvSpPr txBox="1"/>
          <p:nvPr/>
        </p:nvSpPr>
        <p:spPr>
          <a:xfrm>
            <a:off x="2395728" y="1426464"/>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Plant with the gametic chromosome number (n).</a:t>
            </a:r>
            <a:endParaRPr lang="en-US" sz="1050" dirty="0"/>
          </a:p>
        </p:txBody>
      </p:sp>
      <p:sp>
        <p:nvSpPr>
          <p:cNvPr id="9" name="Shape 7"/>
          <p:cNvSpPr/>
          <p:nvPr/>
        </p:nvSpPr>
        <p:spPr>
          <a:xfrm>
            <a:off x="6236208" y="1371600"/>
            <a:ext cx="5413248" cy="566928"/>
          </a:xfrm>
          <a:prstGeom prst="roundRect">
            <a:avLst>
              <a:gd name="adj" fmla="val 9677"/>
            </a:avLst>
          </a:prstGeom>
          <a:solidFill>
            <a:srgbClr val="EDF3EF"/>
          </a:solidFill>
          <a:ln w="7620">
            <a:solidFill>
              <a:srgbClr val="D3DED7"/>
            </a:solidFill>
            <a:prstDash val="solid"/>
          </a:ln>
        </p:spPr>
      </p:sp>
      <p:sp>
        <p:nvSpPr>
          <p:cNvPr id="10" name="Text 8"/>
          <p:cNvSpPr txBox="1"/>
          <p:nvPr/>
        </p:nvSpPr>
        <p:spPr>
          <a:xfrm>
            <a:off x="6419088" y="1426464"/>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Doubled haploid</a:t>
            </a:r>
            <a:endParaRPr lang="en-US" sz="1150" dirty="0"/>
          </a:p>
        </p:txBody>
      </p:sp>
      <p:sp>
        <p:nvSpPr>
          <p:cNvPr id="11" name="Text 9"/>
          <p:cNvSpPr txBox="1"/>
          <p:nvPr/>
        </p:nvSpPr>
        <p:spPr>
          <a:xfrm>
            <a:off x="8065008" y="1426464"/>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Haploid whose chromosomes have been doubled; fully homozygous.</a:t>
            </a:r>
            <a:endParaRPr lang="en-US" sz="1050" dirty="0"/>
          </a:p>
        </p:txBody>
      </p:sp>
      <p:sp>
        <p:nvSpPr>
          <p:cNvPr id="12" name="Shape 10"/>
          <p:cNvSpPr/>
          <p:nvPr/>
        </p:nvSpPr>
        <p:spPr>
          <a:xfrm>
            <a:off x="566928" y="2029968"/>
            <a:ext cx="5413248" cy="566928"/>
          </a:xfrm>
          <a:prstGeom prst="roundRect">
            <a:avLst>
              <a:gd name="adj" fmla="val 9677"/>
            </a:avLst>
          </a:prstGeom>
          <a:solidFill>
            <a:srgbClr val="FFFFFF"/>
          </a:solidFill>
          <a:ln w="7620">
            <a:solidFill>
              <a:srgbClr val="D3DED7"/>
            </a:solidFill>
            <a:prstDash val="solid"/>
          </a:ln>
        </p:spPr>
      </p:sp>
      <p:sp>
        <p:nvSpPr>
          <p:cNvPr id="13" name="Text 11"/>
          <p:cNvSpPr txBox="1"/>
          <p:nvPr/>
        </p:nvSpPr>
        <p:spPr>
          <a:xfrm>
            <a:off x="749808" y="2084832"/>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Diploidization</a:t>
            </a:r>
            <a:endParaRPr lang="en-US" sz="1150" dirty="0"/>
          </a:p>
        </p:txBody>
      </p:sp>
      <p:sp>
        <p:nvSpPr>
          <p:cNvPr id="14" name="Text 12"/>
          <p:cNvSpPr txBox="1"/>
          <p:nvPr/>
        </p:nvSpPr>
        <p:spPr>
          <a:xfrm>
            <a:off x="2395728" y="2084832"/>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The process of doubling the chromosomes.</a:t>
            </a:r>
            <a:endParaRPr lang="en-US" sz="1050" dirty="0"/>
          </a:p>
        </p:txBody>
      </p:sp>
      <p:sp>
        <p:nvSpPr>
          <p:cNvPr id="15" name="Shape 13"/>
          <p:cNvSpPr/>
          <p:nvPr/>
        </p:nvSpPr>
        <p:spPr>
          <a:xfrm>
            <a:off x="6236208" y="2029968"/>
            <a:ext cx="5413248" cy="566928"/>
          </a:xfrm>
          <a:prstGeom prst="roundRect">
            <a:avLst>
              <a:gd name="adj" fmla="val 9677"/>
            </a:avLst>
          </a:prstGeom>
          <a:solidFill>
            <a:srgbClr val="FFFFFF"/>
          </a:solidFill>
          <a:ln w="7620">
            <a:solidFill>
              <a:srgbClr val="D3DED7"/>
            </a:solidFill>
            <a:prstDash val="solid"/>
          </a:ln>
        </p:spPr>
      </p:sp>
      <p:sp>
        <p:nvSpPr>
          <p:cNvPr id="16" name="Text 14"/>
          <p:cNvSpPr txBox="1"/>
          <p:nvPr/>
        </p:nvSpPr>
        <p:spPr>
          <a:xfrm>
            <a:off x="6419088" y="2084832"/>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Androgenesis</a:t>
            </a:r>
            <a:endParaRPr lang="en-US" sz="1150" dirty="0"/>
          </a:p>
        </p:txBody>
      </p:sp>
      <p:sp>
        <p:nvSpPr>
          <p:cNvPr id="17" name="Text 15"/>
          <p:cNvSpPr txBox="1"/>
          <p:nvPr/>
        </p:nvSpPr>
        <p:spPr>
          <a:xfrm>
            <a:off x="8065008" y="2084832"/>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Embryo formed from the male gamete or microspore.</a:t>
            </a:r>
            <a:endParaRPr lang="en-US" sz="1050" dirty="0"/>
          </a:p>
        </p:txBody>
      </p:sp>
      <p:sp>
        <p:nvSpPr>
          <p:cNvPr id="18" name="Shape 16"/>
          <p:cNvSpPr/>
          <p:nvPr/>
        </p:nvSpPr>
        <p:spPr>
          <a:xfrm>
            <a:off x="566928" y="2688336"/>
            <a:ext cx="5413248" cy="566928"/>
          </a:xfrm>
          <a:prstGeom prst="roundRect">
            <a:avLst>
              <a:gd name="adj" fmla="val 9677"/>
            </a:avLst>
          </a:prstGeom>
          <a:solidFill>
            <a:srgbClr val="EDF3EF"/>
          </a:solidFill>
          <a:ln w="7620">
            <a:solidFill>
              <a:srgbClr val="D3DED7"/>
            </a:solidFill>
            <a:prstDash val="solid"/>
          </a:ln>
        </p:spPr>
      </p:sp>
      <p:sp>
        <p:nvSpPr>
          <p:cNvPr id="19" name="Text 17"/>
          <p:cNvSpPr txBox="1"/>
          <p:nvPr/>
        </p:nvSpPr>
        <p:spPr>
          <a:xfrm>
            <a:off x="749808" y="2743200"/>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Gynogenesis</a:t>
            </a:r>
            <a:endParaRPr lang="en-US" sz="1150" dirty="0"/>
          </a:p>
        </p:txBody>
      </p:sp>
      <p:sp>
        <p:nvSpPr>
          <p:cNvPr id="20" name="Text 18"/>
          <p:cNvSpPr txBox="1"/>
          <p:nvPr/>
        </p:nvSpPr>
        <p:spPr>
          <a:xfrm>
            <a:off x="2395728" y="2743200"/>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Embryo formed from the unfertilised egg apparatus.</a:t>
            </a:r>
            <a:endParaRPr lang="en-US" sz="1050" dirty="0"/>
          </a:p>
        </p:txBody>
      </p:sp>
      <p:sp>
        <p:nvSpPr>
          <p:cNvPr id="21" name="Shape 19"/>
          <p:cNvSpPr/>
          <p:nvPr/>
        </p:nvSpPr>
        <p:spPr>
          <a:xfrm>
            <a:off x="6236208" y="2688336"/>
            <a:ext cx="5413248" cy="566928"/>
          </a:xfrm>
          <a:prstGeom prst="roundRect">
            <a:avLst>
              <a:gd name="adj" fmla="val 9677"/>
            </a:avLst>
          </a:prstGeom>
          <a:solidFill>
            <a:srgbClr val="EDF3EF"/>
          </a:solidFill>
          <a:ln w="7620">
            <a:solidFill>
              <a:srgbClr val="D3DED7"/>
            </a:solidFill>
            <a:prstDash val="solid"/>
          </a:ln>
        </p:spPr>
      </p:sp>
      <p:sp>
        <p:nvSpPr>
          <p:cNvPr id="22" name="Text 20"/>
          <p:cNvSpPr txBox="1"/>
          <p:nvPr/>
        </p:nvSpPr>
        <p:spPr>
          <a:xfrm>
            <a:off x="6419088" y="2743200"/>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Parthenogenesis</a:t>
            </a:r>
            <a:endParaRPr lang="en-US" sz="1150" dirty="0"/>
          </a:p>
        </p:txBody>
      </p:sp>
      <p:sp>
        <p:nvSpPr>
          <p:cNvPr id="23" name="Text 21"/>
          <p:cNvSpPr txBox="1"/>
          <p:nvPr/>
        </p:nvSpPr>
        <p:spPr>
          <a:xfrm>
            <a:off x="8065008" y="2743200"/>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Embryo formed from the unfertilised egg cell.</a:t>
            </a:r>
            <a:endParaRPr lang="en-US" sz="1050" dirty="0"/>
          </a:p>
        </p:txBody>
      </p:sp>
      <p:sp>
        <p:nvSpPr>
          <p:cNvPr id="24" name="Shape 22"/>
          <p:cNvSpPr/>
          <p:nvPr/>
        </p:nvSpPr>
        <p:spPr>
          <a:xfrm>
            <a:off x="566928" y="3346704"/>
            <a:ext cx="5413248" cy="566928"/>
          </a:xfrm>
          <a:prstGeom prst="roundRect">
            <a:avLst>
              <a:gd name="adj" fmla="val 9677"/>
            </a:avLst>
          </a:prstGeom>
          <a:solidFill>
            <a:srgbClr val="FFFFFF"/>
          </a:solidFill>
          <a:ln w="7620">
            <a:solidFill>
              <a:srgbClr val="D3DED7"/>
            </a:solidFill>
            <a:prstDash val="solid"/>
          </a:ln>
        </p:spPr>
      </p:sp>
      <p:sp>
        <p:nvSpPr>
          <p:cNvPr id="25" name="Text 23"/>
          <p:cNvSpPr txBox="1"/>
          <p:nvPr/>
        </p:nvSpPr>
        <p:spPr>
          <a:xfrm>
            <a:off x="749808" y="3401568"/>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Apogamy</a:t>
            </a:r>
            <a:endParaRPr lang="en-US" sz="1150" dirty="0"/>
          </a:p>
        </p:txBody>
      </p:sp>
      <p:sp>
        <p:nvSpPr>
          <p:cNvPr id="26" name="Text 24"/>
          <p:cNvSpPr txBox="1"/>
          <p:nvPr/>
        </p:nvSpPr>
        <p:spPr>
          <a:xfrm>
            <a:off x="2395728" y="3401568"/>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Embryo formed from a cell of the embryo sac other than the egg.</a:t>
            </a:r>
            <a:endParaRPr lang="en-US" sz="1050" dirty="0"/>
          </a:p>
        </p:txBody>
      </p:sp>
      <p:sp>
        <p:nvSpPr>
          <p:cNvPr id="27" name="Shape 25"/>
          <p:cNvSpPr/>
          <p:nvPr/>
        </p:nvSpPr>
        <p:spPr>
          <a:xfrm>
            <a:off x="6236208" y="3346704"/>
            <a:ext cx="5413248" cy="566928"/>
          </a:xfrm>
          <a:prstGeom prst="roundRect">
            <a:avLst>
              <a:gd name="adj" fmla="val 9677"/>
            </a:avLst>
          </a:prstGeom>
          <a:solidFill>
            <a:srgbClr val="FFFFFF"/>
          </a:solidFill>
          <a:ln w="7620">
            <a:solidFill>
              <a:srgbClr val="D3DED7"/>
            </a:solidFill>
            <a:prstDash val="solid"/>
          </a:ln>
        </p:spPr>
      </p:sp>
      <p:sp>
        <p:nvSpPr>
          <p:cNvPr id="28" name="Text 26"/>
          <p:cNvSpPr txBox="1"/>
          <p:nvPr/>
        </p:nvSpPr>
        <p:spPr>
          <a:xfrm>
            <a:off x="6419088" y="3401568"/>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Semigamy</a:t>
            </a:r>
            <a:endParaRPr lang="en-US" sz="1150" dirty="0"/>
          </a:p>
        </p:txBody>
      </p:sp>
      <p:sp>
        <p:nvSpPr>
          <p:cNvPr id="29" name="Text 27"/>
          <p:cNvSpPr txBox="1"/>
          <p:nvPr/>
        </p:nvSpPr>
        <p:spPr>
          <a:xfrm>
            <a:off x="8065008" y="3401568"/>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Sperm enters the egg but the nuclei do not fuse.</a:t>
            </a:r>
            <a:endParaRPr lang="en-US" sz="1050" dirty="0"/>
          </a:p>
        </p:txBody>
      </p:sp>
      <p:sp>
        <p:nvSpPr>
          <p:cNvPr id="30" name="Shape 28"/>
          <p:cNvSpPr/>
          <p:nvPr/>
        </p:nvSpPr>
        <p:spPr>
          <a:xfrm>
            <a:off x="566928" y="4005072"/>
            <a:ext cx="5413248" cy="566928"/>
          </a:xfrm>
          <a:prstGeom prst="roundRect">
            <a:avLst>
              <a:gd name="adj" fmla="val 9677"/>
            </a:avLst>
          </a:prstGeom>
          <a:solidFill>
            <a:srgbClr val="EDF3EF"/>
          </a:solidFill>
          <a:ln w="7620">
            <a:solidFill>
              <a:srgbClr val="D3DED7"/>
            </a:solidFill>
            <a:prstDash val="solid"/>
          </a:ln>
        </p:spPr>
      </p:sp>
      <p:sp>
        <p:nvSpPr>
          <p:cNvPr id="31" name="Text 29"/>
          <p:cNvSpPr txBox="1"/>
          <p:nvPr/>
        </p:nvSpPr>
        <p:spPr>
          <a:xfrm>
            <a:off x="749808" y="4059936"/>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Embryo rescue</a:t>
            </a:r>
            <a:endParaRPr lang="en-US" sz="1150" dirty="0"/>
          </a:p>
        </p:txBody>
      </p:sp>
      <p:sp>
        <p:nvSpPr>
          <p:cNvPr id="32" name="Text 30"/>
          <p:cNvSpPr txBox="1"/>
          <p:nvPr/>
        </p:nvSpPr>
        <p:spPr>
          <a:xfrm>
            <a:off x="2395728" y="4059936"/>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Culturing a young embryo that would otherwise die in the seed.</a:t>
            </a:r>
            <a:endParaRPr lang="en-US" sz="1050" dirty="0"/>
          </a:p>
        </p:txBody>
      </p:sp>
      <p:sp>
        <p:nvSpPr>
          <p:cNvPr id="33" name="Shape 31"/>
          <p:cNvSpPr/>
          <p:nvPr/>
        </p:nvSpPr>
        <p:spPr>
          <a:xfrm>
            <a:off x="6236208" y="4005072"/>
            <a:ext cx="5413248" cy="566928"/>
          </a:xfrm>
          <a:prstGeom prst="roundRect">
            <a:avLst>
              <a:gd name="adj" fmla="val 9677"/>
            </a:avLst>
          </a:prstGeom>
          <a:solidFill>
            <a:srgbClr val="EDF3EF"/>
          </a:solidFill>
          <a:ln w="7620">
            <a:solidFill>
              <a:srgbClr val="D3DED7"/>
            </a:solidFill>
            <a:prstDash val="solid"/>
          </a:ln>
        </p:spPr>
      </p:sp>
      <p:sp>
        <p:nvSpPr>
          <p:cNvPr id="34" name="Text 32"/>
          <p:cNvSpPr txBox="1"/>
          <p:nvPr/>
        </p:nvSpPr>
        <p:spPr>
          <a:xfrm>
            <a:off x="6419088" y="4059936"/>
            <a:ext cx="1600200" cy="457200"/>
          </a:xfrm>
          <a:prstGeom prst="rect">
            <a:avLst/>
          </a:prstGeom>
          <a:noFill/>
          <a:ln/>
        </p:spPr>
        <p:txBody>
          <a:bodyPr wrap="square" lIns="0" tIns="0" rIns="0" bIns="0" rtlCol="0" anchor="ctr"/>
          <a:lstStyle/>
          <a:p>
            <a:pPr marL="0" indent="0">
              <a:buNone/>
            </a:pPr>
            <a:r>
              <a:rPr lang="en-US" sz="1150" b="1" dirty="0">
                <a:solidFill>
                  <a:srgbClr val="1F5540"/>
                </a:solidFill>
                <a:latin typeface="Calibri" pitchFamily="34" charset="0"/>
                <a:ea typeface="Calibri" pitchFamily="34" charset="-122"/>
                <a:cs typeface="Calibri" pitchFamily="34" charset="-120"/>
              </a:rPr>
              <a:t>2n escape</a:t>
            </a:r>
            <a:endParaRPr lang="en-US" sz="1150" dirty="0"/>
          </a:p>
        </p:txBody>
      </p:sp>
      <p:sp>
        <p:nvSpPr>
          <p:cNvPr id="35" name="Text 33"/>
          <p:cNvSpPr txBox="1"/>
          <p:nvPr/>
        </p:nvSpPr>
        <p:spPr>
          <a:xfrm>
            <a:off x="8065008" y="4059936"/>
            <a:ext cx="3456432" cy="457200"/>
          </a:xfrm>
          <a:prstGeom prst="rect">
            <a:avLst/>
          </a:prstGeom>
          <a:noFill/>
          <a:ln/>
        </p:spPr>
        <p:txBody>
          <a:bodyPr wrap="square" lIns="0" tIns="0" rIns="0" bIns="0" rtlCol="0" anchor="ctr"/>
          <a:lstStyle/>
          <a:p>
            <a:pPr marL="0" indent="0">
              <a:buNone/>
            </a:pPr>
            <a:r>
              <a:rPr lang="en-US" sz="1050" dirty="0">
                <a:solidFill>
                  <a:srgbClr val="63736C"/>
                </a:solidFill>
                <a:latin typeface="Calibri" pitchFamily="34" charset="0"/>
                <a:ea typeface="Calibri" pitchFamily="34" charset="-122"/>
                <a:cs typeface="Calibri" pitchFamily="34" charset="-120"/>
              </a:rPr>
              <a:t>A normal diploid plant that regenerates from the anther wall.</a:t>
            </a:r>
            <a:endParaRPr lang="en-US" sz="1050" dirty="0"/>
          </a:p>
        </p:txBody>
      </p:sp>
      <p:sp>
        <p:nvSpPr>
          <p:cNvPr id="36" name="Shape 34"/>
          <p:cNvSpPr/>
          <p:nvPr/>
        </p:nvSpPr>
        <p:spPr>
          <a:xfrm>
            <a:off x="566928" y="4846320"/>
            <a:ext cx="11064240" cy="1298448"/>
          </a:xfrm>
          <a:prstGeom prst="roundRect">
            <a:avLst>
              <a:gd name="adj" fmla="val 6338"/>
            </a:avLst>
          </a:prstGeom>
          <a:solidFill>
            <a:srgbClr val="F8F3E6"/>
          </a:solidFill>
          <a:ln w="9525">
            <a:solidFill>
              <a:srgbClr val="D3DED7"/>
            </a:solidFill>
            <a:prstDash val="solid"/>
          </a:ln>
          <a:effectLst>
            <a:outerShdw blurRad="114300" dist="19050" dir="5400000" algn="bl" rotWithShape="0">
              <a:srgbClr val="0F241C">
                <a:alpha val="10000"/>
              </a:srgbClr>
            </a:outerShdw>
          </a:effectLst>
        </p:spPr>
      </p:sp>
      <p:sp>
        <p:nvSpPr>
          <p:cNvPr id="37" name="Text 35"/>
          <p:cNvSpPr txBox="1"/>
          <p:nvPr/>
        </p:nvSpPr>
        <p:spPr>
          <a:xfrm>
            <a:off x="841248" y="4956048"/>
            <a:ext cx="5486400" cy="274320"/>
          </a:xfrm>
          <a:prstGeom prst="rect">
            <a:avLst/>
          </a:prstGeom>
          <a:noFill/>
          <a:ln/>
        </p:spPr>
        <p:txBody>
          <a:bodyPr wrap="square" lIns="0" tIns="0" rIns="0" bIns="0" rtlCol="0" anchor="ctr"/>
          <a:lstStyle/>
          <a:p>
            <a:pPr marL="0" indent="0">
              <a:buNone/>
            </a:pPr>
            <a:r>
              <a:rPr lang="en-US" sz="1350" b="1" dirty="0">
                <a:solidFill>
                  <a:srgbClr val="B67F1B"/>
                </a:solidFill>
                <a:latin typeface="Calibri" pitchFamily="34" charset="0"/>
                <a:ea typeface="Calibri" pitchFamily="34" charset="-122"/>
                <a:cs typeface="Calibri" pitchFamily="34" charset="-120"/>
              </a:rPr>
              <a:t>Books and papers to read next</a:t>
            </a:r>
            <a:endParaRPr lang="en-US" sz="1350" dirty="0"/>
          </a:p>
        </p:txBody>
      </p:sp>
      <p:sp>
        <p:nvSpPr>
          <p:cNvPr id="38" name="Text 36"/>
          <p:cNvSpPr txBox="1"/>
          <p:nvPr/>
        </p:nvSpPr>
        <p:spPr>
          <a:xfrm>
            <a:off x="841248" y="5303520"/>
            <a:ext cx="5212080" cy="292608"/>
          </a:xfrm>
          <a:prstGeom prst="rect">
            <a:avLst/>
          </a:prstGeom>
          <a:noFill/>
          <a:ln/>
        </p:spPr>
        <p:txBody>
          <a:bodyPr wrap="square" lIns="0" tIns="0" rIns="0" bIns="0" rtlCol="0" anchor="t"/>
          <a:lstStyle/>
          <a:p>
            <a:pPr marL="0" indent="0">
              <a:buNone/>
            </a:pPr>
            <a:r>
              <a:rPr lang="en-US" sz="1100" dirty="0">
                <a:solidFill>
                  <a:srgbClr val="1A2420"/>
                </a:solidFill>
                <a:latin typeface="Calibri" pitchFamily="34" charset="0"/>
                <a:ea typeface="Calibri" pitchFamily="34" charset="-122"/>
                <a:cs typeface="Calibri" pitchFamily="34" charset="-120"/>
              </a:rPr>
              <a:t>· Singh, B.D. — Plant Breeding: Principles and Methods (Kalyani Publishers)</a:t>
            </a:r>
            <a:endParaRPr lang="en-US" sz="1100" dirty="0"/>
          </a:p>
        </p:txBody>
      </p:sp>
      <p:sp>
        <p:nvSpPr>
          <p:cNvPr id="39" name="Text 37"/>
          <p:cNvSpPr txBox="1"/>
          <p:nvPr/>
        </p:nvSpPr>
        <p:spPr>
          <a:xfrm>
            <a:off x="6236208" y="5303520"/>
            <a:ext cx="5212080" cy="292608"/>
          </a:xfrm>
          <a:prstGeom prst="rect">
            <a:avLst/>
          </a:prstGeom>
          <a:noFill/>
          <a:ln/>
        </p:spPr>
        <p:txBody>
          <a:bodyPr wrap="square" lIns="0" tIns="0" rIns="0" bIns="0" rtlCol="0" anchor="t"/>
          <a:lstStyle/>
          <a:p>
            <a:pPr marL="0" indent="0">
              <a:buNone/>
            </a:pPr>
            <a:r>
              <a:rPr lang="en-US" sz="1100" dirty="0">
                <a:solidFill>
                  <a:srgbClr val="1A2420"/>
                </a:solidFill>
                <a:latin typeface="Calibri" pitchFamily="34" charset="0"/>
                <a:ea typeface="Calibri" pitchFamily="34" charset="-122"/>
                <a:cs typeface="Calibri" pitchFamily="34" charset="-120"/>
              </a:rPr>
              <a:t>· Chahal, G.S. &amp; Gosal, S.S. — Principles and Procedures of Plant Breeding</a:t>
            </a:r>
            <a:endParaRPr lang="en-US" sz="1100" dirty="0"/>
          </a:p>
        </p:txBody>
      </p:sp>
      <p:sp>
        <p:nvSpPr>
          <p:cNvPr id="40" name="Text 38"/>
          <p:cNvSpPr txBox="1"/>
          <p:nvPr/>
        </p:nvSpPr>
        <p:spPr>
          <a:xfrm>
            <a:off x="841248" y="5632704"/>
            <a:ext cx="5212080" cy="292608"/>
          </a:xfrm>
          <a:prstGeom prst="rect">
            <a:avLst/>
          </a:prstGeom>
          <a:noFill/>
          <a:ln/>
        </p:spPr>
        <p:txBody>
          <a:bodyPr wrap="square" lIns="0" tIns="0" rIns="0" bIns="0" rtlCol="0" anchor="t"/>
          <a:lstStyle/>
          <a:p>
            <a:pPr marL="0" indent="0">
              <a:buNone/>
            </a:pPr>
            <a:r>
              <a:rPr lang="en-US" sz="1100" dirty="0">
                <a:solidFill>
                  <a:srgbClr val="1A2420"/>
                </a:solidFill>
                <a:latin typeface="Calibri" pitchFamily="34" charset="0"/>
                <a:ea typeface="Calibri" pitchFamily="34" charset="-122"/>
                <a:cs typeface="Calibri" pitchFamily="34" charset="-120"/>
              </a:rPr>
              <a:t>· Guha, S. &amp; Maheshwari, S.C. (1964) Nature 204:497 — anther culture of Datura</a:t>
            </a:r>
            <a:endParaRPr lang="en-US" sz="1100" dirty="0"/>
          </a:p>
        </p:txBody>
      </p:sp>
      <p:sp>
        <p:nvSpPr>
          <p:cNvPr id="41" name="Text 39"/>
          <p:cNvSpPr txBox="1"/>
          <p:nvPr/>
        </p:nvSpPr>
        <p:spPr>
          <a:xfrm>
            <a:off x="6236208" y="5632704"/>
            <a:ext cx="5212080" cy="292608"/>
          </a:xfrm>
          <a:prstGeom prst="rect">
            <a:avLst/>
          </a:prstGeom>
          <a:noFill/>
          <a:ln/>
        </p:spPr>
        <p:txBody>
          <a:bodyPr wrap="square" lIns="0" tIns="0" rIns="0" bIns="0" rtlCol="0" anchor="t"/>
          <a:lstStyle/>
          <a:p>
            <a:pPr marL="0" indent="0">
              <a:buNone/>
            </a:pPr>
            <a:r>
              <a:rPr lang="en-US" sz="1100" dirty="0">
                <a:solidFill>
                  <a:srgbClr val="1A2420"/>
                </a:solidFill>
                <a:latin typeface="Calibri" pitchFamily="34" charset="0"/>
                <a:ea typeface="Calibri" pitchFamily="34" charset="-122"/>
                <a:cs typeface="Calibri" pitchFamily="34" charset="-120"/>
              </a:rPr>
              <a:t>· Kasha, K.J. &amp; Kao, K.N. (1970) Nature 225:874 — the bulbosum technique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5717</Words>
  <Application>Microsoft Macintosh PowerPoint</Application>
  <PresentationFormat>Widescreen</PresentationFormat>
  <Paragraphs>669</Paragraphs>
  <Slides>26</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Genetics and Plant Breeding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Haploid Production and Breeding Applications of Haploids — Undergraduate Lecture</dc:title>
  <dc:subject>PptxGenJS Presentation</dc:subject>
  <dc:creator>Plant Breeding — Undergraduate Lecture</dc:creator>
  <cp:lastModifiedBy>Microsoft Office User</cp:lastModifiedBy>
  <cp:revision>5</cp:revision>
  <dcterms:created xsi:type="dcterms:W3CDTF">2026-09-09T07:23:00Z</dcterms:created>
  <dcterms:modified xsi:type="dcterms:W3CDTF">2026-09-17T05:42:19Z</dcterms:modified>
</cp:coreProperties>
</file>