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20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8552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classic systems that established that heredity is not confined to nuclear chromosomes.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restating the diagnostic logic rather than the examples.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8120" y="914400"/>
            <a:ext cx="4206240" cy="4206240"/>
          </a:xfrm>
          <a:prstGeom prst="ellipse">
            <a:avLst/>
          </a:prstGeom>
          <a:solidFill>
            <a:srgbClr val="17392F"/>
          </a:solidFill>
          <a:ln w="25400">
            <a:solidFill>
              <a:srgbClr val="1E52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44000" y="2240280"/>
            <a:ext cx="1554480" cy="1554480"/>
          </a:xfrm>
          <a:prstGeom prst="ellipse">
            <a:avLst/>
          </a:prstGeom>
          <a:solidFill>
            <a:srgbClr val="23604F"/>
          </a:solidFill>
          <a:ln w="19050">
            <a:solidFill>
              <a:srgbClr val="6F9E5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464040" y="2606040"/>
            <a:ext cx="457200" cy="411480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012680" y="2971800"/>
            <a:ext cx="411480" cy="0"/>
          </a:xfrm>
          <a:prstGeom prst="line">
            <a:avLst/>
          </a:prstGeom>
          <a:noFill/>
          <a:ln w="3175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366760" y="1691640"/>
            <a:ext cx="658368" cy="384048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744200" y="1600200"/>
            <a:ext cx="658368" cy="384048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75320" y="3703320"/>
            <a:ext cx="658368" cy="384048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61320" y="3886200"/>
            <a:ext cx="658368" cy="384048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555480" y="4343400"/>
            <a:ext cx="658368" cy="384048"/>
          </a:xfrm>
          <a:prstGeom prst="ellipse">
            <a:avLst/>
          </a:prstGeom>
          <a:solidFill>
            <a:srgbClr val="8FB9D9"/>
          </a:solidFill>
          <a:ln w="12700">
            <a:solidFill>
              <a:srgbClr val="8FB9D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064240" y="2788920"/>
            <a:ext cx="658368" cy="384048"/>
          </a:xfrm>
          <a:prstGeom prst="ellipse">
            <a:avLst/>
          </a:prstGeom>
          <a:solidFill>
            <a:srgbClr val="8FB9D9"/>
          </a:solidFill>
          <a:ln w="12700">
            <a:solidFill>
              <a:srgbClr val="8FB9D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14173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UNDERGRADUATE GENETICS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1828800"/>
            <a:ext cx="6949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8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Extrachromosomal</a:t>
            </a:r>
            <a:endParaRPr lang="en-US" sz="4400" dirty="0"/>
          </a:p>
          <a:p>
            <a:pPr marL="0" indent="0">
              <a:lnSpc>
                <a:spcPts val="48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Inheritance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3657600"/>
            <a:ext cx="6675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BFD3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genes live outside the nucleus — and the rules of Mendel stop applying.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45262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i="1" kern="0" spc="100" dirty="0">
                <a:solidFill>
                  <a:srgbClr val="6F9E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Mirabilis  ·  Yeast  ·  Limnaea  ·  Paramecium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WILL COVER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classic systems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533574" cy="3977640"/>
          </a:xfrm>
          <a:prstGeom prst="roundRect">
            <a:avLst>
              <a:gd name="adj" fmla="val 3248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874520"/>
            <a:ext cx="566928" cy="566928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651760"/>
            <a:ext cx="198493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Variegation in the</a:t>
            </a:r>
            <a:endParaRPr lang="en-US" sz="17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o'clock plant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198493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i="1" dirty="0">
                <a:solidFill>
                  <a:srgbClr val="6F9E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Mirabilis jalapa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22960" y="4023360"/>
            <a:ext cx="822960" cy="0"/>
          </a:xfrm>
          <a:prstGeom prst="line">
            <a:avLst/>
          </a:prstGeom>
          <a:noFill/>
          <a:ln w="19050">
            <a:solidFill>
              <a:srgbClr val="CBD5C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4206240"/>
            <a:ext cx="198493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Plastid (chloroplast) genome</a:t>
            </a:r>
            <a:endParaRPr lang="en-US" sz="1250" dirty="0"/>
          </a:p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Strictly maternal transmission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02254" y="1600200"/>
            <a:ext cx="2533574" cy="3977640"/>
          </a:xfrm>
          <a:prstGeom prst="roundRect">
            <a:avLst>
              <a:gd name="adj" fmla="val 3248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676574" y="1874520"/>
            <a:ext cx="566928" cy="566928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76574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676574" y="2651760"/>
            <a:ext cx="198493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Petite mutants</a:t>
            </a:r>
            <a:endParaRPr lang="en-US" sz="17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yeast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3676574" y="3611880"/>
            <a:ext cx="198493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i="1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Saccharomyces cerevisiae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3676574" y="4023360"/>
            <a:ext cx="822960" cy="0"/>
          </a:xfrm>
          <a:prstGeom prst="line">
            <a:avLst/>
          </a:prstGeom>
          <a:noFill/>
          <a:ln w="19050">
            <a:solidFill>
              <a:srgbClr val="CBD5C8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676574" y="4206240"/>
            <a:ext cx="198493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Mitochondrial genome</a:t>
            </a:r>
            <a:endParaRPr lang="en-US" sz="1250" dirty="0"/>
          </a:p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Biparental, vegetative segregation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55868" y="1600200"/>
            <a:ext cx="2533574" cy="3977640"/>
          </a:xfrm>
          <a:prstGeom prst="roundRect">
            <a:avLst>
              <a:gd name="adj" fmla="val 3248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530188" y="1874520"/>
            <a:ext cx="566928" cy="566928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0188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530188" y="2651760"/>
            <a:ext cx="198493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Shell coiling</a:t>
            </a:r>
            <a:endParaRPr lang="en-US" sz="17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the snail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6530188" y="3611880"/>
            <a:ext cx="198493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i="1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Limnaea peregra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530188" y="4023360"/>
            <a:ext cx="822960" cy="0"/>
          </a:xfrm>
          <a:prstGeom prst="line">
            <a:avLst/>
          </a:prstGeom>
          <a:noFill/>
          <a:ln w="19050">
            <a:solidFill>
              <a:srgbClr val="CBD5C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530188" y="4206240"/>
            <a:ext cx="198493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Nuclear gene, maternal effect</a:t>
            </a:r>
            <a:endParaRPr lang="en-US" sz="1250" dirty="0"/>
          </a:p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Phenotype lags one generation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9109481" y="1600200"/>
            <a:ext cx="2533574" cy="3977640"/>
          </a:xfrm>
          <a:prstGeom prst="roundRect">
            <a:avLst>
              <a:gd name="adj" fmla="val 3248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383801" y="1874520"/>
            <a:ext cx="566928" cy="566928"/>
          </a:xfrm>
          <a:prstGeom prst="ellipse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383801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9383801" y="2651760"/>
            <a:ext cx="198493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Kappa particles</a:t>
            </a:r>
            <a:endParaRPr lang="en-US" sz="17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Paramecium</a:t>
            </a:r>
            <a:endParaRPr lang="en-US" sz="1700" dirty="0"/>
          </a:p>
        </p:txBody>
      </p:sp>
      <p:sp>
        <p:nvSpPr>
          <p:cNvPr id="29" name="Text 27"/>
          <p:cNvSpPr txBox="1"/>
          <p:nvPr/>
        </p:nvSpPr>
        <p:spPr>
          <a:xfrm>
            <a:off x="9383801" y="3611880"/>
            <a:ext cx="198493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i="1" dirty="0">
                <a:solidFill>
                  <a:srgbClr val="9C3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Paramecium aurelia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9383801" y="4023360"/>
            <a:ext cx="822960" cy="0"/>
          </a:xfrm>
          <a:prstGeom prst="line">
            <a:avLst/>
          </a:prstGeom>
          <a:noFill/>
          <a:ln w="19050">
            <a:solidFill>
              <a:srgbClr val="CBD5C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9383801" y="4206240"/>
            <a:ext cx="198493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Cytoplasmic endosymbiont</a:t>
            </a:r>
            <a:endParaRPr lang="en-US" sz="1250" dirty="0"/>
          </a:p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Infective heredity + nuclear gene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548640" y="5852160"/>
            <a:ext cx="11094415" cy="713232"/>
          </a:xfrm>
          <a:prstGeom prst="roundRect">
            <a:avLst>
              <a:gd name="adj" fmla="val 11538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777240" y="5897880"/>
            <a:ext cx="1063721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B4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system was chosen historically because it breaks a different Mendelian expectation — together they define what "extrachromosomal" means.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CONCEPT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extrachromosomal inheritance?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6035040" cy="1828800"/>
          </a:xfrm>
          <a:prstGeom prst="roundRect">
            <a:avLst>
              <a:gd name="adj" fmla="val 4500"/>
            </a:avLst>
          </a:prstGeom>
          <a:solidFill>
            <a:srgbClr val="E9F1E5"/>
          </a:solidFill>
          <a:ln w="12700">
            <a:solidFill>
              <a:srgbClr val="E9F1E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8308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500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 of hereditary traits by genetic determinants that lie outside the nuclear chromosomes — in organelle genomes, in cytoplasmic symbionts, or as maternal gene products stored in the egg.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65760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called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977640"/>
            <a:ext cx="5852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Cytoplasmic inheritance — determinants ride in the cytoplasm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Extranuclear inheritance — emphasises location</a:t>
            </a:r>
            <a:endParaRPr lang="en-US" sz="13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Non-Mendelian inheritance — emphasises the ratios it breaks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5486400"/>
            <a:ext cx="11094415" cy="713232"/>
          </a:xfrm>
          <a:prstGeom prst="roundRect">
            <a:avLst>
              <a:gd name="adj" fmla="val 11538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5532120"/>
            <a:ext cx="1063721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B4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sources of extranuclear heredity: organelle DNA (mitochondria, plastids)  ·  cytoplasmic symbionts and plasmids  ·  maternal gene products deposited in the oocyte.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949440" y="1600200"/>
            <a:ext cx="4690872" cy="3657600"/>
          </a:xfrm>
          <a:prstGeom prst="roundRect">
            <a:avLst>
              <a:gd name="adj" fmla="val 3000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360920" y="1874520"/>
            <a:ext cx="3886200" cy="31089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3D2C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641080" y="2788920"/>
            <a:ext cx="1325880" cy="1234440"/>
          </a:xfrm>
          <a:prstGeom prst="ellipse">
            <a:avLst/>
          </a:prstGeom>
          <a:solidFill>
            <a:srgbClr val="DCE8F4"/>
          </a:solidFill>
          <a:ln w="19050">
            <a:solidFill>
              <a:srgbClr val="8FB9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915400" y="3063240"/>
            <a:ext cx="320040" cy="320040"/>
          </a:xfrm>
          <a:prstGeom prst="line">
            <a:avLst/>
          </a:prstGeom>
          <a:noFill/>
          <a:ln w="31750">
            <a:solidFill>
              <a:srgbClr val="3B6D9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0" y="3429000"/>
            <a:ext cx="320040" cy="0"/>
          </a:xfrm>
          <a:prstGeom prst="line">
            <a:avLst/>
          </a:prstGeom>
          <a:noFill/>
          <a:ln w="31750">
            <a:solidFill>
              <a:srgbClr val="3B6D9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66760" y="4069080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3B6D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772400" y="2148840"/>
            <a:ext cx="713232" cy="402336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966960" y="2103120"/>
            <a:ext cx="713232" cy="402336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26680" y="3977640"/>
            <a:ext cx="713232" cy="402336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269480" y="2578608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F9E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Chloroplast (cpDNA)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9464040" y="2532888"/>
            <a:ext cx="1783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Mitochondrion (mtDNA)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7269480" y="4407408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Endosymbiont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7223760" y="4937760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Cytoplasm carries DNA of its own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SIDE BY SIDE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Nuclear vs. extrachromosomal genes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383280" y="1554480"/>
            <a:ext cx="4056736" cy="438912"/>
          </a:xfrm>
          <a:prstGeom prst="roundRect">
            <a:avLst>
              <a:gd name="adj" fmla="val 18750"/>
            </a:avLst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383280" y="1554480"/>
            <a:ext cx="4056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NUCLEAR (MENDELIAN)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586320" y="1554480"/>
            <a:ext cx="4056736" cy="438912"/>
          </a:xfrm>
          <a:prstGeom prst="roundRect">
            <a:avLst>
              <a:gd name="adj" fmla="val 18750"/>
            </a:avLst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586320" y="1554480"/>
            <a:ext cx="4056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EXTRACHROMOSOMAL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185416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 of gene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383280" y="2139696"/>
            <a:ext cx="4056736" cy="603504"/>
          </a:xfrm>
          <a:prstGeom prst="roundRect">
            <a:avLst>
              <a:gd name="adj" fmla="val 13636"/>
            </a:avLst>
          </a:prstGeom>
          <a:solidFill>
            <a:srgbClr val="E9F1E5"/>
          </a:solidFill>
          <a:ln w="12700">
            <a:solidFill>
              <a:srgbClr val="E9F1E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66160" y="2139696"/>
            <a:ext cx="3690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Chromosomes inside the nucleus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586320" y="2139696"/>
            <a:ext cx="4056736" cy="603504"/>
          </a:xfrm>
          <a:prstGeom prst="roundRect">
            <a:avLst>
              <a:gd name="adj" fmla="val 13636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69200" y="2139696"/>
            <a:ext cx="3690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mtDNA, cpDNA, symbionts, egg cytoplasm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843784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Contribution of parents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3383280" y="2798064"/>
            <a:ext cx="4056736" cy="603504"/>
          </a:xfrm>
          <a:prstGeom prst="roundRect">
            <a:avLst>
              <a:gd name="adj" fmla="val 13636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566160" y="2798064"/>
            <a:ext cx="3690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 from both parents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586320" y="2798064"/>
            <a:ext cx="4056736" cy="603504"/>
          </a:xfrm>
          <a:prstGeom prst="roundRect">
            <a:avLst>
              <a:gd name="adj" fmla="val 13636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69200" y="2798064"/>
            <a:ext cx="3690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the female parent only (uniparental)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3502152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Reciprocal crosses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3383280" y="3456432"/>
            <a:ext cx="4056736" cy="603504"/>
          </a:xfrm>
          <a:prstGeom prst="roundRect">
            <a:avLst>
              <a:gd name="adj" fmla="val 13636"/>
            </a:avLst>
          </a:prstGeom>
          <a:solidFill>
            <a:srgbClr val="E9F1E5"/>
          </a:solidFill>
          <a:ln w="12700">
            <a:solidFill>
              <a:srgbClr val="E9F1E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566160" y="3456432"/>
            <a:ext cx="3690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identical results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586320" y="3456432"/>
            <a:ext cx="4056736" cy="603504"/>
          </a:xfrm>
          <a:prstGeom prst="roundRect">
            <a:avLst>
              <a:gd name="adj" fmla="val 13636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69200" y="3456432"/>
            <a:ext cx="3690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different results — the key clue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1605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Segregation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3383280" y="4114800"/>
            <a:ext cx="4056736" cy="603504"/>
          </a:xfrm>
          <a:prstGeom prst="roundRect">
            <a:avLst>
              <a:gd name="adj" fmla="val 13636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3566160" y="4114800"/>
            <a:ext cx="3690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Orderly 1:1, 3:1, 9:3:3:1 at meiosis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586320" y="4114800"/>
            <a:ext cx="4056736" cy="603504"/>
          </a:xfrm>
          <a:prstGeom prst="roundRect">
            <a:avLst>
              <a:gd name="adj" fmla="val 13636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69200" y="4114800"/>
            <a:ext cx="3690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Mendelian ratios; sorting out during mitosis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4818888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number per cell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3383280" y="4773168"/>
            <a:ext cx="4056736" cy="603504"/>
          </a:xfrm>
          <a:prstGeom prst="roundRect">
            <a:avLst>
              <a:gd name="adj" fmla="val 13636"/>
            </a:avLst>
          </a:prstGeom>
          <a:solidFill>
            <a:srgbClr val="E9F1E5"/>
          </a:solidFill>
          <a:ln w="12700">
            <a:solidFill>
              <a:srgbClr val="E9F1E5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566160" y="4773168"/>
            <a:ext cx="3690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alleles (diploid)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7586320" y="4773168"/>
            <a:ext cx="4056736" cy="603504"/>
          </a:xfrm>
          <a:prstGeom prst="roundRect">
            <a:avLst>
              <a:gd name="adj" fmla="val 13636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69200" y="4773168"/>
            <a:ext cx="3690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 to hundreds of copies; heteroplasmy possible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5477256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Mapping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3383280" y="5431536"/>
            <a:ext cx="4056736" cy="603504"/>
          </a:xfrm>
          <a:prstGeom prst="roundRect">
            <a:avLst>
              <a:gd name="adj" fmla="val 13636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3566160" y="5431536"/>
            <a:ext cx="3690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Maps to a definite chromosome locus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7586320" y="5431536"/>
            <a:ext cx="4056736" cy="603504"/>
          </a:xfrm>
          <a:prstGeom prst="roundRect">
            <a:avLst>
              <a:gd name="adj" fmla="val 13636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7769200" y="5431536"/>
            <a:ext cx="3690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no linkage with any nuclear gene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Six criteria for cytoplasmic inheritance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41468" cy="1234440"/>
          </a:xfrm>
          <a:prstGeom prst="roundRect">
            <a:avLst>
              <a:gd name="adj" fmla="val 6667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901952"/>
            <a:ext cx="457200" cy="457200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9019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828800"/>
            <a:ext cx="42441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Reciprocal crosses differ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176272"/>
            <a:ext cx="42441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× B does not give the same progeny as B × A. The single most useful test.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301588" y="1645920"/>
            <a:ext cx="5341468" cy="1234440"/>
          </a:xfrm>
          <a:prstGeom prst="roundRect">
            <a:avLst>
              <a:gd name="adj" fmla="val 6667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30188" y="1901952"/>
            <a:ext cx="457200" cy="457200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530188" y="19019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170268" y="1828800"/>
            <a:ext cx="42441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Transmission is uniparental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7170268" y="2176272"/>
            <a:ext cx="42441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Almost always through the egg — the female parent supplies nearly all the cytoplasm.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063240"/>
            <a:ext cx="5341468" cy="1234440"/>
          </a:xfrm>
          <a:prstGeom prst="roundRect">
            <a:avLst>
              <a:gd name="adj" fmla="val 6667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319272"/>
            <a:ext cx="457200" cy="457200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319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246120"/>
            <a:ext cx="42441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Mendelian ratios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3593592"/>
            <a:ext cx="42441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Progeny and tetrads do not segregate 1:1, 3:1 or 2:2 for the trait.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301588" y="3063240"/>
            <a:ext cx="5341468" cy="1234440"/>
          </a:xfrm>
          <a:prstGeom prst="roundRect">
            <a:avLst>
              <a:gd name="adj" fmla="val 6667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30188" y="3319272"/>
            <a:ext cx="457200" cy="457200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530188" y="3319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7170268" y="3246120"/>
            <a:ext cx="42441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linkage to nuclear genes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7170268" y="3593592"/>
            <a:ext cx="42441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trait cannot be assigned to any chromosome or linkage group.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8640" y="4480560"/>
            <a:ext cx="5341468" cy="1234440"/>
          </a:xfrm>
          <a:prstGeom prst="roundRect">
            <a:avLst>
              <a:gd name="adj" fmla="val 6667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77240" y="4736592"/>
            <a:ext cx="457200" cy="457200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77240" y="47365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417320" y="4663440"/>
            <a:ext cx="42441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Survives nuclear replacement</a:t>
            </a:r>
            <a:endParaRPr lang="en-US" sz="1450" dirty="0"/>
          </a:p>
        </p:txBody>
      </p:sp>
      <p:sp>
        <p:nvSpPr>
          <p:cNvPr id="28" name="Text 26"/>
          <p:cNvSpPr txBox="1"/>
          <p:nvPr/>
        </p:nvSpPr>
        <p:spPr>
          <a:xfrm>
            <a:off x="1417320" y="5010912"/>
            <a:ext cx="42441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Repeated backcrossing replaces the whole nuclear genome, yet the trait persists.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301588" y="4480560"/>
            <a:ext cx="5341468" cy="1234440"/>
          </a:xfrm>
          <a:prstGeom prst="roundRect">
            <a:avLst>
              <a:gd name="adj" fmla="val 6667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30188" y="4736592"/>
            <a:ext cx="457200" cy="457200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530188" y="47365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7170268" y="4663440"/>
            <a:ext cx="42441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Somatic (vegetative) segregation</a:t>
            </a:r>
            <a:endParaRPr lang="en-US" sz="1450" dirty="0"/>
          </a:p>
        </p:txBody>
      </p:sp>
      <p:sp>
        <p:nvSpPr>
          <p:cNvPr id="33" name="Text 31"/>
          <p:cNvSpPr txBox="1"/>
          <p:nvPr/>
        </p:nvSpPr>
        <p:spPr>
          <a:xfrm>
            <a:off x="7170268" y="5010912"/>
            <a:ext cx="42441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cells sort out into pure types during mitosis, producing sectors and mosaics.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548640" y="5989320"/>
            <a:ext cx="11094415" cy="713232"/>
          </a:xfrm>
          <a:prstGeom prst="roundRect">
            <a:avLst>
              <a:gd name="adj" fmla="val 11538"/>
            </a:avLst>
          </a:prstGeom>
          <a:solidFill>
            <a:srgbClr val="F8E8E4"/>
          </a:solidFill>
          <a:ln w="12700">
            <a:solidFill>
              <a:srgbClr val="F8E8E4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777240" y="6035040"/>
            <a:ext cx="1063721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7A2E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criteria 1 and 2 are also satisfied by a maternal-effect nuclear gene (Case 3). Criterion 5 — persistence after the nuclear genome is replaced — is what separates true cytoplasmic inheritance from a maternal effect.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3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66760" y="1051560"/>
            <a:ext cx="3200400" cy="3200400"/>
          </a:xfrm>
          <a:prstGeom prst="ellipse">
            <a:avLst/>
          </a:prstGeom>
          <a:solidFill>
            <a:srgbClr val="12312A"/>
          </a:solidFill>
          <a:ln w="139700">
            <a:solidFill>
              <a:srgbClr val="1E52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89720" y="1874520"/>
            <a:ext cx="1554480" cy="1554480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920240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2860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Variegation in the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o'clock plant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703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D3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Plastid inheritance in Mirabilis jalapa — the first demonstration that a gene can live outside the nucleus.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3434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F9E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Carl Correns, 1909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1 · THE OBSERVATION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plant, three kinds of branch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45920"/>
            <a:ext cx="5852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Mirabilis jalapa (four o'clock) plants are often variegated — patchy green and white.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variegated plant bears three sorts of shoots: fully green, fully white, and variegated.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Flowers can be produced on any of the three, so every combination of cross can be made on one plant.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tissue has no chlorophyll; a seedling made entirely of white tissue cannot photosynthesise and dies.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4206240"/>
            <a:ext cx="5852160" cy="1371600"/>
          </a:xfrm>
          <a:prstGeom prst="roundRect">
            <a:avLst>
              <a:gd name="adj" fmla="val 6000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4370832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kern="0" spc="15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Correns' question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4690872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green and white are alleles of a nuclear gene, reciprocal crosses must give the same answer. Do they?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812280" y="1600200"/>
            <a:ext cx="4828032" cy="3977640"/>
          </a:xfrm>
          <a:prstGeom prst="roundRect">
            <a:avLst>
              <a:gd name="adj" fmla="val 2759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226296" y="2148840"/>
            <a:ext cx="0" cy="2331720"/>
          </a:xfrm>
          <a:prstGeom prst="line">
            <a:avLst/>
          </a:prstGeom>
          <a:noFill/>
          <a:ln w="63500">
            <a:solidFill>
              <a:srgbClr val="6B5A3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863840" y="2697480"/>
            <a:ext cx="1362456" cy="0"/>
          </a:xfrm>
          <a:prstGeom prst="line">
            <a:avLst/>
          </a:prstGeom>
          <a:noFill/>
          <a:ln w="38100">
            <a:solidFill>
              <a:srgbClr val="6B5A3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315200" y="2286000"/>
            <a:ext cx="1051560" cy="566928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086600" y="285292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9226296" y="3246120"/>
            <a:ext cx="1280160" cy="0"/>
          </a:xfrm>
          <a:prstGeom prst="line">
            <a:avLst/>
          </a:prstGeom>
          <a:noFill/>
          <a:ln w="38100">
            <a:solidFill>
              <a:srgbClr val="6B5A3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104120" y="2578608"/>
            <a:ext cx="1051560" cy="56692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C2B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875520" y="3145536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909560" y="4206240"/>
            <a:ext cx="1316736" cy="0"/>
          </a:xfrm>
          <a:prstGeom prst="line">
            <a:avLst/>
          </a:prstGeom>
          <a:noFill/>
          <a:ln w="38100">
            <a:solidFill>
              <a:srgbClr val="6B5A3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60920" y="3730752"/>
            <a:ext cx="1051560" cy="566928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525512" y="3785616"/>
            <a:ext cx="384048" cy="3840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19288" y="3950208"/>
            <a:ext cx="274320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132320" y="4297680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Variegated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7132320" y="4983480"/>
            <a:ext cx="4187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Flowers on any branch can serve as the egg parent or the pollen parent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1 · THE RESULT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Only the seed parent matters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73352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kern="0" spc="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POLLEN PARENT →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3154680" y="1600200"/>
            <a:ext cx="2753258" cy="502920"/>
          </a:xfrm>
          <a:prstGeom prst="roundRect">
            <a:avLst>
              <a:gd name="adj" fmla="val 16364"/>
            </a:avLst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154680" y="1600200"/>
            <a:ext cx="27532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pollen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99378" y="1600200"/>
            <a:ext cx="2753258" cy="502920"/>
          </a:xfrm>
          <a:prstGeom prst="roundRect">
            <a:avLst>
              <a:gd name="adj" fmla="val 16364"/>
            </a:avLst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99378" y="1600200"/>
            <a:ext cx="27532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pollen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844077" y="1600200"/>
            <a:ext cx="2753258" cy="502920"/>
          </a:xfrm>
          <a:prstGeom prst="roundRect">
            <a:avLst>
              <a:gd name="adj" fmla="val 16364"/>
            </a:avLst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844077" y="1600200"/>
            <a:ext cx="27532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Variegated pollen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221992"/>
            <a:ext cx="2423160" cy="868680"/>
          </a:xfrm>
          <a:prstGeom prst="roundRect">
            <a:avLst>
              <a:gd name="adj" fmla="val 9474"/>
            </a:avLst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2221992"/>
            <a:ext cx="2148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</a:t>
            </a:r>
            <a:endParaRPr lang="en-US" sz="1350" dirty="0"/>
          </a:p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parent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3154680" y="2221992"/>
            <a:ext cx="2753258" cy="868680"/>
          </a:xfrm>
          <a:prstGeom prst="roundRect">
            <a:avLst>
              <a:gd name="adj" fmla="val 9474"/>
            </a:avLst>
          </a:prstGeom>
          <a:solidFill>
            <a:srgbClr val="E9F1E5"/>
          </a:solidFill>
          <a:ln w="12700">
            <a:solidFill>
              <a:srgbClr val="DDE4D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246120" y="2221992"/>
            <a:ext cx="2570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green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999378" y="2221992"/>
            <a:ext cx="2753258" cy="868680"/>
          </a:xfrm>
          <a:prstGeom prst="roundRect">
            <a:avLst>
              <a:gd name="adj" fmla="val 9474"/>
            </a:avLst>
          </a:prstGeom>
          <a:solidFill>
            <a:srgbClr val="E9F1E5"/>
          </a:solidFill>
          <a:ln w="12700">
            <a:solidFill>
              <a:srgbClr val="DDE4D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090818" y="2221992"/>
            <a:ext cx="2570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green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844077" y="2221992"/>
            <a:ext cx="2753258" cy="868680"/>
          </a:xfrm>
          <a:prstGeom prst="roundRect">
            <a:avLst>
              <a:gd name="adj" fmla="val 9474"/>
            </a:avLst>
          </a:prstGeom>
          <a:solidFill>
            <a:srgbClr val="E9F1E5"/>
          </a:solidFill>
          <a:ln w="12700">
            <a:solidFill>
              <a:srgbClr val="DDE4D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935517" y="2221992"/>
            <a:ext cx="2570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green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3200400"/>
            <a:ext cx="2423160" cy="868680"/>
          </a:xfrm>
          <a:prstGeom prst="roundRect">
            <a:avLst>
              <a:gd name="adj" fmla="val 9474"/>
            </a:avLst>
          </a:prstGeom>
          <a:solidFill>
            <a:srgbClr val="B9C2B6"/>
          </a:solidFill>
          <a:ln w="12700">
            <a:solidFill>
              <a:srgbClr val="B9C2B6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85800" y="3200400"/>
            <a:ext cx="2148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</a:t>
            </a:r>
            <a:endParaRPr lang="en-US" sz="1350" dirty="0"/>
          </a:p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parent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3154680" y="3200400"/>
            <a:ext cx="2753258" cy="868680"/>
          </a:xfrm>
          <a:prstGeom prst="roundRect">
            <a:avLst>
              <a:gd name="adj" fmla="val 9474"/>
            </a:avLst>
          </a:prstGeom>
          <a:solidFill>
            <a:srgbClr val="F4F5F3"/>
          </a:solidFill>
          <a:ln w="12700">
            <a:solidFill>
              <a:srgbClr val="DDE4D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246120" y="3200400"/>
            <a:ext cx="2570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white *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999378" y="3200400"/>
            <a:ext cx="2753258" cy="868680"/>
          </a:xfrm>
          <a:prstGeom prst="roundRect">
            <a:avLst>
              <a:gd name="adj" fmla="val 9474"/>
            </a:avLst>
          </a:prstGeom>
          <a:solidFill>
            <a:srgbClr val="F4F5F3"/>
          </a:solidFill>
          <a:ln w="12700">
            <a:solidFill>
              <a:srgbClr val="DDE4D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090818" y="3200400"/>
            <a:ext cx="2570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white *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8844077" y="3200400"/>
            <a:ext cx="2753258" cy="868680"/>
          </a:xfrm>
          <a:prstGeom prst="roundRect">
            <a:avLst>
              <a:gd name="adj" fmla="val 9474"/>
            </a:avLst>
          </a:prstGeom>
          <a:solidFill>
            <a:srgbClr val="F4F5F3"/>
          </a:solidFill>
          <a:ln w="12700">
            <a:solidFill>
              <a:srgbClr val="DDE4DA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935517" y="3200400"/>
            <a:ext cx="2570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white *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548640" y="4178808"/>
            <a:ext cx="2423160" cy="868680"/>
          </a:xfrm>
          <a:prstGeom prst="roundRect">
            <a:avLst>
              <a:gd name="adj" fmla="val 9474"/>
            </a:avLst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85800" y="4178808"/>
            <a:ext cx="2148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Variegated</a:t>
            </a:r>
            <a:endParaRPr lang="en-US" sz="1350" dirty="0"/>
          </a:p>
          <a:p>
            <a:pPr marL="0" indent="0" algn="l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parent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3154680" y="4178808"/>
            <a:ext cx="2753258" cy="868680"/>
          </a:xfrm>
          <a:prstGeom prst="roundRect">
            <a:avLst>
              <a:gd name="adj" fmla="val 9474"/>
            </a:avLst>
          </a:prstGeom>
          <a:solidFill>
            <a:srgbClr val="FBEEDA"/>
          </a:solidFill>
          <a:ln w="12700">
            <a:solidFill>
              <a:srgbClr val="DDE4D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246120" y="4178808"/>
            <a:ext cx="2570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Green, white and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variegated seedlings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5999378" y="4178808"/>
            <a:ext cx="2753258" cy="868680"/>
          </a:xfrm>
          <a:prstGeom prst="roundRect">
            <a:avLst>
              <a:gd name="adj" fmla="val 9474"/>
            </a:avLst>
          </a:prstGeom>
          <a:solidFill>
            <a:srgbClr val="FBEEDA"/>
          </a:solidFill>
          <a:ln w="12700">
            <a:solidFill>
              <a:srgbClr val="DDE4DA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090818" y="4178808"/>
            <a:ext cx="2570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Green, white and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variegated seedlings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8844077" y="4178808"/>
            <a:ext cx="2753258" cy="868680"/>
          </a:xfrm>
          <a:prstGeom prst="roundRect">
            <a:avLst>
              <a:gd name="adj" fmla="val 9474"/>
            </a:avLst>
          </a:prstGeom>
          <a:solidFill>
            <a:srgbClr val="FBEEDA"/>
          </a:solidFill>
          <a:ln w="12700">
            <a:solidFill>
              <a:srgbClr val="DDE4DA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935517" y="4178808"/>
            <a:ext cx="25703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Green, white and</a:t>
            </a:r>
            <a:endParaRPr lang="en-US" sz="1250" dirty="0"/>
          </a:p>
          <a:p>
            <a:pPr marL="0" indent="0" algn="ctr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variegated seedlings</a:t>
            </a:r>
            <a:endParaRPr lang="en-US" sz="1250" dirty="0"/>
          </a:p>
        </p:txBody>
      </p:sp>
      <p:sp>
        <p:nvSpPr>
          <p:cNvPr id="35" name="Text 33"/>
          <p:cNvSpPr txBox="1"/>
          <p:nvPr/>
        </p:nvSpPr>
        <p:spPr>
          <a:xfrm>
            <a:off x="548640" y="513892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white seedlings lack chlorophyll and die once the seed reserves are exhausted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48640" y="5532120"/>
            <a:ext cx="11094415" cy="713232"/>
          </a:xfrm>
          <a:prstGeom prst="roundRect">
            <a:avLst>
              <a:gd name="adj" fmla="val 11538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777240" y="5577840"/>
            <a:ext cx="1063721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B4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table across: changing the pollen parent changes nothing. Read it down: changing the seed parent changes everything. The determinant of leaf colour is transmitted only through the egg.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1 · MECHANISM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Plastid segregation explains all three results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72768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Plastids are carried in the egg cytoplasm. The pollen tube delivers a nucleus but essentially no plastids — so the zygote's plastid population is copied from the mother.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240280"/>
            <a:ext cx="3454298" cy="3017520"/>
          </a:xfrm>
          <a:prstGeom prst="roundRect">
            <a:avLst>
              <a:gd name="adj" fmla="val 2727"/>
            </a:avLst>
          </a:prstGeom>
          <a:solidFill>
            <a:srgbClr val="E9F1E5"/>
          </a:solidFill>
          <a:ln w="12700">
            <a:solidFill>
              <a:srgbClr val="E0E6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423160"/>
            <a:ext cx="29970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kern="0" spc="100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plastids only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1498549" y="2788920"/>
            <a:ext cx="1554480" cy="10515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3D2C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54581" y="2990088"/>
            <a:ext cx="274320" cy="173736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156917" y="3108960"/>
            <a:ext cx="274320" cy="173736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522677" y="2971800"/>
            <a:ext cx="274320" cy="173736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955749" y="3355848"/>
            <a:ext cx="274320" cy="173736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12949" y="3410712"/>
            <a:ext cx="274320" cy="173736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166061" y="3950208"/>
            <a:ext cx="219456" cy="274320"/>
          </a:xfrm>
          <a:prstGeom prst="downArrow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4315968"/>
            <a:ext cx="29970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Green cell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4626864"/>
            <a:ext cx="29056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daughter cell inherits green plastids.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48640" y="5440680"/>
            <a:ext cx="3454298" cy="457200"/>
          </a:xfrm>
          <a:prstGeom prst="roundRect">
            <a:avLst>
              <a:gd name="adj" fmla="val 18000"/>
            </a:avLst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5440680"/>
            <a:ext cx="34542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GREEN branch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368698" y="2240280"/>
            <a:ext cx="3454298" cy="3017520"/>
          </a:xfrm>
          <a:prstGeom prst="roundRect">
            <a:avLst>
              <a:gd name="adj" fmla="val 2727"/>
            </a:avLst>
          </a:prstGeom>
          <a:solidFill>
            <a:srgbClr val="F4F5F3"/>
          </a:solidFill>
          <a:ln w="12700">
            <a:solidFill>
              <a:srgbClr val="E0E6D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597298" y="2423160"/>
            <a:ext cx="29970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kern="0" spc="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Mutant plastids only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318608" y="2788920"/>
            <a:ext cx="1554480" cy="10515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3D2C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574640" y="2990088"/>
            <a:ext cx="274320" cy="1737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AA79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76976" y="3108960"/>
            <a:ext cx="274320" cy="1737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AA79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342736" y="2971800"/>
            <a:ext cx="274320" cy="1737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AA79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775808" y="3355848"/>
            <a:ext cx="274320" cy="1737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AA79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33008" y="3410712"/>
            <a:ext cx="274320" cy="1737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AA79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86120" y="3950208"/>
            <a:ext cx="219456" cy="274320"/>
          </a:xfrm>
          <a:prstGeom prst="downArrow">
            <a:avLst/>
          </a:prstGeom>
          <a:solidFill>
            <a:srgbClr val="B9C2B6"/>
          </a:solidFill>
          <a:ln w="12700">
            <a:solidFill>
              <a:srgbClr val="B9C2B6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97298" y="4315968"/>
            <a:ext cx="29970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White cell</a:t>
            </a:r>
            <a:endParaRPr lang="en-US" sz="1450" dirty="0"/>
          </a:p>
        </p:txBody>
      </p:sp>
      <p:sp>
        <p:nvSpPr>
          <p:cNvPr id="28" name="Text 26"/>
          <p:cNvSpPr txBox="1"/>
          <p:nvPr/>
        </p:nvSpPr>
        <p:spPr>
          <a:xfrm>
            <a:off x="4643018" y="4626864"/>
            <a:ext cx="29056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cpDNA mutation blocks chlorophyll synthesis.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4368698" y="5440680"/>
            <a:ext cx="3454298" cy="457200"/>
          </a:xfrm>
          <a:prstGeom prst="roundRect">
            <a:avLst>
              <a:gd name="adj" fmla="val 18000"/>
            </a:avLst>
          </a:prstGeom>
          <a:solidFill>
            <a:srgbClr val="B9C2B6"/>
          </a:solidFill>
          <a:ln w="12700">
            <a:solidFill>
              <a:srgbClr val="B9C2B6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368698" y="5440680"/>
            <a:ext cx="34542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WHITE branch (lethal)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8188757" y="2240280"/>
            <a:ext cx="3454298" cy="3017520"/>
          </a:xfrm>
          <a:prstGeom prst="roundRect">
            <a:avLst>
              <a:gd name="adj" fmla="val 2727"/>
            </a:avLst>
          </a:prstGeom>
          <a:solidFill>
            <a:srgbClr val="FBEEDA"/>
          </a:solidFill>
          <a:ln w="12700">
            <a:solidFill>
              <a:srgbClr val="E0E6DD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417357" y="2423160"/>
            <a:ext cx="29970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kern="0" spc="1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types together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9138666" y="2788920"/>
            <a:ext cx="1554480" cy="10515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C3D2C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394698" y="2990088"/>
            <a:ext cx="274320" cy="173736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797034" y="3108960"/>
            <a:ext cx="274320" cy="1737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AA79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162794" y="2971800"/>
            <a:ext cx="274320" cy="173736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595866" y="3355848"/>
            <a:ext cx="274320" cy="1737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9AA79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053066" y="3410712"/>
            <a:ext cx="274320" cy="173736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806178" y="3950208"/>
            <a:ext cx="219456" cy="274320"/>
          </a:xfrm>
          <a:prstGeom prst="downArrow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8417357" y="4315968"/>
            <a:ext cx="29970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Heteroplastidic cell</a:t>
            </a:r>
            <a:endParaRPr lang="en-US" sz="1450" dirty="0"/>
          </a:p>
        </p:txBody>
      </p:sp>
      <p:sp>
        <p:nvSpPr>
          <p:cNvPr id="41" name="Text 39"/>
          <p:cNvSpPr txBox="1"/>
          <p:nvPr/>
        </p:nvSpPr>
        <p:spPr>
          <a:xfrm>
            <a:off x="8463077" y="4626864"/>
            <a:ext cx="29056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partitioning at each mitosis sorts the two types out.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8188757" y="5440680"/>
            <a:ext cx="3454298" cy="457200"/>
          </a:xfrm>
          <a:prstGeom prst="roundRect">
            <a:avLst>
              <a:gd name="adj" fmla="val 18000"/>
            </a:avLst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8188757" y="5440680"/>
            <a:ext cx="34542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VARIEGATED branch</a:t>
            </a:r>
            <a:endParaRPr lang="en-US" sz="1250" dirty="0"/>
          </a:p>
        </p:txBody>
      </p:sp>
      <p:sp>
        <p:nvSpPr>
          <p:cNvPr id="44" name="Text 42"/>
          <p:cNvSpPr txBox="1"/>
          <p:nvPr/>
        </p:nvSpPr>
        <p:spPr>
          <a:xfrm>
            <a:off x="548640" y="6053328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Sorting out (vegetative segregation) of a mixed plastid population is what produces green and white sectors on the same shoot.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3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66760" y="1051560"/>
            <a:ext cx="3200400" cy="3200400"/>
          </a:xfrm>
          <a:prstGeom prst="ellipse">
            <a:avLst/>
          </a:prstGeom>
          <a:solidFill>
            <a:srgbClr val="12312A"/>
          </a:solidFill>
          <a:ln w="139700">
            <a:solidFill>
              <a:srgbClr val="1E52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89720" y="1874520"/>
            <a:ext cx="1554480" cy="1554480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920240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2860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Petite mutants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baker's yeast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703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D3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Mitochondrial inheritance in Saccharomyces cerevisiae — where a respiratory defect is inherited from the cytoplasm.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3434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F9E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Boris Ephrussi and co-workers, 1949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2 · THE PHENOTYPE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“Petite” — a colony that cannot respire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27632"/>
            <a:ext cx="6675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glucose agar, petite mutants form colonies roughly a third the diameter of wild-type (“grande”) colonies.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lack cytochromes a, a₃ and b and have no functional oxidative phosphorylation.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survive only by fermentation — so they grow slowly on glucose and not at all on non-fermentable carbon sources such as glycerol, lactate or ethanol.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Yeast is a facultative anaerobe, which is precisely why a lethal-looking respiratory defect can be kept alive and studied.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4480560"/>
            <a:ext cx="3200400" cy="1417320"/>
          </a:xfrm>
          <a:prstGeom prst="roundRect">
            <a:avLst>
              <a:gd name="adj" fmla="val 5806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4590288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C87F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1–2%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5193792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colonies in a normal culture are spontaneous petites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023360" y="4480560"/>
            <a:ext cx="3200400" cy="1417320"/>
          </a:xfrm>
          <a:prstGeom prst="roundRect">
            <a:avLst>
              <a:gd name="adj" fmla="val 5806"/>
            </a:avLst>
          </a:prstGeom>
          <a:solidFill>
            <a:srgbClr val="E9F1E5"/>
          </a:solidFill>
          <a:ln w="12700">
            <a:solidFill>
              <a:srgbClr val="E9F1E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51960" y="4590288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52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~100%</a:t>
            </a:r>
            <a:endParaRPr lang="en-US" sz="3400" dirty="0"/>
          </a:p>
        </p:txBody>
      </p:sp>
      <p:sp>
        <p:nvSpPr>
          <p:cNvPr id="10" name="Text 8"/>
          <p:cNvSpPr txBox="1"/>
          <p:nvPr/>
        </p:nvSpPr>
        <p:spPr>
          <a:xfrm>
            <a:off x="4251960" y="519379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treatment with ethidium bromide or acriflavine — dyes that destroy mtDNA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589520" y="1627632"/>
            <a:ext cx="4050792" cy="4270248"/>
          </a:xfrm>
          <a:prstGeom prst="roundRect">
            <a:avLst>
              <a:gd name="adj" fmla="val 2709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001000" y="2057400"/>
            <a:ext cx="3200400" cy="3200400"/>
          </a:xfrm>
          <a:prstGeom prst="ellipse">
            <a:avLst/>
          </a:prstGeom>
          <a:solidFill>
            <a:srgbClr val="FBF7EC"/>
          </a:solidFill>
          <a:ln w="25400">
            <a:solidFill>
              <a:srgbClr val="D9D2B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549640" y="2651760"/>
            <a:ext cx="658368" cy="658368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921240" y="2880360"/>
            <a:ext cx="621792" cy="621792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06840" y="3977640"/>
            <a:ext cx="685800" cy="685800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738360" y="4114800"/>
            <a:ext cx="274320" cy="274320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287000" y="3703320"/>
            <a:ext cx="256032" cy="256032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49640" y="3520440"/>
            <a:ext cx="237744" cy="237744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0332720" y="4572000"/>
            <a:ext cx="246888" cy="246888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01000" y="5440680"/>
            <a:ext cx="182880" cy="182880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75320" y="5422392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 (wild type)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9829800" y="5440680"/>
            <a:ext cx="182880" cy="182880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10104120" y="5422392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petite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2 · CLASSIFICATION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kinds of petite — only two are cytoplasmic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454298" cy="3794760"/>
          </a:xfrm>
          <a:prstGeom prst="roundRect">
            <a:avLst>
              <a:gd name="adj" fmla="val 2382"/>
            </a:avLst>
          </a:prstGeom>
          <a:solidFill>
            <a:srgbClr val="E9F1E5"/>
          </a:solidFill>
          <a:ln w="12700">
            <a:solidFill>
              <a:srgbClr val="E9F1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00200"/>
            <a:ext cx="3454298" cy="384048"/>
          </a:xfrm>
          <a:prstGeom prst="roundRect">
            <a:avLst>
              <a:gd name="adj" fmla="val 21429"/>
            </a:avLst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600200"/>
            <a:ext cx="345429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NUCLEAR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148840"/>
            <a:ext cx="29422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Segregational petite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651760"/>
            <a:ext cx="281421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Mutation in a nuclear gene coding for a respiratory protein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mtDNA is intact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Behaves as an ordinary recessive allele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31520" y="4663440"/>
            <a:ext cx="3088538" cy="566928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4663440"/>
            <a:ext cx="299709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Tetrad:  2 grande : 2 petite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368698" y="1600200"/>
            <a:ext cx="3454298" cy="3794760"/>
          </a:xfrm>
          <a:prstGeom prst="roundRect">
            <a:avLst>
              <a:gd name="adj" fmla="val 2382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8698" y="1600200"/>
            <a:ext cx="3454298" cy="384048"/>
          </a:xfrm>
          <a:prstGeom prst="roundRect">
            <a:avLst>
              <a:gd name="adj" fmla="val 21429"/>
            </a:avLst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368698" y="1600200"/>
            <a:ext cx="345429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CYTOPLASMIC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4624730" y="2148840"/>
            <a:ext cx="29422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Neutral petite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688738" y="2651760"/>
            <a:ext cx="281421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mtDNA is lost almost entirely (ρ⁰) or grossly deleted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Contributes no functional mitochondrial genome to the zygote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Wild-type mtDNA from the grande parent simply takes over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51578" y="4663440"/>
            <a:ext cx="3088538" cy="566928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597298" y="4663440"/>
            <a:ext cx="299709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Tetrad:  4 grande : 0 petite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188757" y="1600200"/>
            <a:ext cx="3454298" cy="3794760"/>
          </a:xfrm>
          <a:prstGeom prst="roundRect">
            <a:avLst>
              <a:gd name="adj" fmla="val 2382"/>
            </a:avLst>
          </a:prstGeom>
          <a:solidFill>
            <a:srgbClr val="F8E8E4"/>
          </a:solidFill>
          <a:ln w="12700">
            <a:solidFill>
              <a:srgbClr val="F8E8E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188757" y="1600200"/>
            <a:ext cx="3454298" cy="384048"/>
          </a:xfrm>
          <a:prstGeom prst="roundRect">
            <a:avLst>
              <a:gd name="adj" fmla="val 21429"/>
            </a:avLst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188757" y="1600200"/>
            <a:ext cx="345429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CYTOPLASMIC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8444789" y="2148840"/>
            <a:ext cx="294223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Suppressive petite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8508797" y="2651760"/>
            <a:ext cx="281421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mtDNA (ρ⁻) carries a large deletion; a short piece is tandemly amplified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defective genome replicates faster and out-competes wild-type mtDNA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Suppressiveness ranges from a few per cent to almost 100%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8371637" y="4663440"/>
            <a:ext cx="3088538" cy="566928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417357" y="4663440"/>
            <a:ext cx="299709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9C3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Progeny:  variable, often mostly petite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5623560"/>
            <a:ext cx="11094415" cy="713232"/>
          </a:xfrm>
          <a:prstGeom prst="roundRect">
            <a:avLst>
              <a:gd name="adj" fmla="val 11538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77240" y="5669280"/>
            <a:ext cx="1063721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B4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Crossing a petite to a wild type and dissecting the tetrads is the decisive experiment: a 2:2 split says nuclear, anything else says the lesion is in the cytoplasm.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2 · THE CROSSES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petite × grande — three different answers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97480" cy="868680"/>
          </a:xfrm>
          <a:prstGeom prst="roundRect">
            <a:avLst>
              <a:gd name="adj" fmla="val 9474"/>
            </a:avLst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13232" y="1691640"/>
            <a:ext cx="23682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Segregational (nuclear)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282696" y="1993392"/>
            <a:ext cx="356616" cy="274320"/>
          </a:xfrm>
          <a:prstGeom prst="rightArrow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94176" y="1691640"/>
            <a:ext cx="2240280" cy="868680"/>
          </a:xfrm>
          <a:prstGeom prst="roundRect">
            <a:avLst>
              <a:gd name="adj" fmla="val 9474"/>
            </a:avLst>
          </a:prstGeom>
          <a:solidFill>
            <a:srgbClr val="E9F1E5"/>
          </a:solidFill>
          <a:ln w="12700">
            <a:solidFill>
              <a:srgbClr val="E0E6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803904" y="1691640"/>
            <a:ext cx="20208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Diploid:  grande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971032" y="1993392"/>
            <a:ext cx="356616" cy="274320"/>
          </a:xfrm>
          <a:prstGeom prst="rightArrow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82512" y="1691640"/>
            <a:ext cx="1783080" cy="868680"/>
          </a:xfrm>
          <a:prstGeom prst="roundRect">
            <a:avLst>
              <a:gd name="adj" fmla="val 9474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55664" y="1691640"/>
            <a:ext cx="16367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→ tetrad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02168" y="1993392"/>
            <a:ext cx="356616" cy="274320"/>
          </a:xfrm>
          <a:prstGeom prst="rightArrow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613648" y="1691640"/>
            <a:ext cx="2743200" cy="868680"/>
          </a:xfrm>
          <a:prstGeom prst="roundRect">
            <a:avLst>
              <a:gd name="adj" fmla="val 9474"/>
            </a:avLst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723376" y="1691640"/>
            <a:ext cx="25237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grande : 2 petite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3611880" y="2606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Mendelian 1:1 segregation of a nuclear allele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48640" y="3063240"/>
            <a:ext cx="2697480" cy="868680"/>
          </a:xfrm>
          <a:prstGeom prst="roundRect">
            <a:avLst>
              <a:gd name="adj" fmla="val 9474"/>
            </a:avLst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13232" y="3063240"/>
            <a:ext cx="23682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 (cytoplasmic)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3282696" y="3364992"/>
            <a:ext cx="356616" cy="274320"/>
          </a:xfrm>
          <a:prstGeom prst="rightArrow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694176" y="3063240"/>
            <a:ext cx="2240280" cy="868680"/>
          </a:xfrm>
          <a:prstGeom prst="roundRect">
            <a:avLst>
              <a:gd name="adj" fmla="val 9474"/>
            </a:avLst>
          </a:prstGeom>
          <a:solidFill>
            <a:srgbClr val="FBEEDA"/>
          </a:solidFill>
          <a:ln w="12700">
            <a:solidFill>
              <a:srgbClr val="E0E6D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803904" y="3063240"/>
            <a:ext cx="20208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Diploid:  grande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971032" y="3364992"/>
            <a:ext cx="356616" cy="274320"/>
          </a:xfrm>
          <a:prstGeom prst="rightArrow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382512" y="3063240"/>
            <a:ext cx="1783080" cy="868680"/>
          </a:xfrm>
          <a:prstGeom prst="roundRect">
            <a:avLst>
              <a:gd name="adj" fmla="val 9474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55664" y="3063240"/>
            <a:ext cx="16367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→ tetrad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202168" y="3364992"/>
            <a:ext cx="356616" cy="274320"/>
          </a:xfrm>
          <a:prstGeom prst="rightArrow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613648" y="3063240"/>
            <a:ext cx="2743200" cy="868680"/>
          </a:xfrm>
          <a:prstGeom prst="roundRect">
            <a:avLst>
              <a:gd name="adj" fmla="val 9474"/>
            </a:avLst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723376" y="3063240"/>
            <a:ext cx="25237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grande : 0 petite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3611880" y="3977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segregation — the defect simply disappears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548640" y="4434840"/>
            <a:ext cx="2697480" cy="868680"/>
          </a:xfrm>
          <a:prstGeom prst="roundRect">
            <a:avLst>
              <a:gd name="adj" fmla="val 9474"/>
            </a:avLst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13232" y="4434840"/>
            <a:ext cx="23682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Suppressive (cytoplasmic)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3282696" y="4736592"/>
            <a:ext cx="356616" cy="274320"/>
          </a:xfrm>
          <a:prstGeom prst="rightArrow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694176" y="4434840"/>
            <a:ext cx="2240280" cy="868680"/>
          </a:xfrm>
          <a:prstGeom prst="roundRect">
            <a:avLst>
              <a:gd name="adj" fmla="val 9474"/>
            </a:avLst>
          </a:prstGeom>
          <a:solidFill>
            <a:srgbClr val="F8E8E4"/>
          </a:solidFill>
          <a:ln w="12700">
            <a:solidFill>
              <a:srgbClr val="E0E6DD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3803904" y="4434840"/>
            <a:ext cx="20208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Diploid:  mixed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5971032" y="4736592"/>
            <a:ext cx="356616" cy="274320"/>
          </a:xfrm>
          <a:prstGeom prst="rightArrow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382512" y="4434840"/>
            <a:ext cx="1783080" cy="868680"/>
          </a:xfrm>
          <a:prstGeom prst="roundRect">
            <a:avLst>
              <a:gd name="adj" fmla="val 9474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455664" y="4434840"/>
            <a:ext cx="16367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→ tetrad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8202168" y="4736592"/>
            <a:ext cx="356616" cy="274320"/>
          </a:xfrm>
          <a:prstGeom prst="rightArrow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613648" y="4434840"/>
            <a:ext cx="2743200" cy="868680"/>
          </a:xfrm>
          <a:prstGeom prst="roundRect">
            <a:avLst>
              <a:gd name="adj" fmla="val 9474"/>
            </a:avLst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8723376" y="4434840"/>
            <a:ext cx="25237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 ratio, often mostly petite</a:t>
            </a:r>
            <a:endParaRPr lang="en-US" sz="1250" dirty="0"/>
          </a:p>
        </p:txBody>
      </p:sp>
      <p:sp>
        <p:nvSpPr>
          <p:cNvPr id="39" name="Text 37"/>
          <p:cNvSpPr txBox="1"/>
          <p:nvPr/>
        </p:nvSpPr>
        <p:spPr>
          <a:xfrm>
            <a:off x="3611880" y="5349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Defective mtDNA out-replicates the wild type</a:t>
            </a:r>
            <a:endParaRPr lang="en-US" sz="1150" dirty="0"/>
          </a:p>
        </p:txBody>
      </p:sp>
      <p:sp>
        <p:nvSpPr>
          <p:cNvPr id="40" name="Shape 38"/>
          <p:cNvSpPr/>
          <p:nvPr/>
        </p:nvSpPr>
        <p:spPr>
          <a:xfrm>
            <a:off x="548640" y="5943600"/>
            <a:ext cx="11094415" cy="713232"/>
          </a:xfrm>
          <a:prstGeom prst="roundRect">
            <a:avLst>
              <a:gd name="adj" fmla="val 11538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777240" y="5989320"/>
            <a:ext cx="1063721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B4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crosses start from a petite × grande mating. Because yeast is isogamous, both parents contribute cytoplasm — so mitochondrial inheritance here is biparental, not maternal.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2 · MOLECULAR BASIS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the yeast mitochondrion behaves this way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84048" cy="384048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645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1115568" y="1600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genome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115568" y="1929384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Yeast mtDNA is a circular molecule of about 75–85 kb, present in 50–100 copies per cell. It encodes the mitochondrial rRNAs and tRNAs, cytochrome b, cytochrome oxidase subunits 1–3 and ATP synthase subunits 6, 8 and 9.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2761488"/>
            <a:ext cx="384048" cy="384048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7614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115568" y="2715768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division of labour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115568" y="3044952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other mitochondrial protein — several hundred of them — is encoded in the nucleus and imported. A defect in either genome can therefore abolish respiration, which is exactly why segregational and cytoplasmic petites look alike.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3877056"/>
            <a:ext cx="384048" cy="384048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387705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115568" y="3831336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Vegetative segregation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115568" y="416052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mating, the mitochondria of the two parents fuse and their mtDNAs recombine. Buds receive random samples of the mixed population, so within a few divisions the descendants have sorted out into pure types.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4992624"/>
            <a:ext cx="384048" cy="384048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49926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1115568" y="4946904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Suppressiveness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115568" y="5276088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ρ⁻ genome retains only a short segment, tandemly repeated. Being small and rich in replication origins, it is copied and packaged faster than the full-length genome and progressively displaces it.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6126480"/>
            <a:ext cx="11094415" cy="713232"/>
          </a:xfrm>
          <a:prstGeom prst="roundRect">
            <a:avLst>
              <a:gd name="adj" fmla="val 11538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6172200"/>
            <a:ext cx="1063721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B4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 with Mirabilis: the plastid case is strictly maternal because pollen contributes no plastids; the yeast case is biparental because the two gametes are the same size. Both are still extrachromosomal.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23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66760" y="1051560"/>
            <a:ext cx="3200400" cy="3200400"/>
          </a:xfrm>
          <a:prstGeom prst="ellipse">
            <a:avLst/>
          </a:prstGeom>
          <a:solidFill>
            <a:srgbClr val="12312A"/>
          </a:solidFill>
          <a:ln w="139700">
            <a:solidFill>
              <a:srgbClr val="1E52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89720" y="1874520"/>
            <a:ext cx="1554480" cy="1554480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920240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2860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Maternal effect: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shell coiling in a snail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703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D3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Limnaea peregra — a nuclear gene whose phenotype appears one generation late.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3434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F9E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E. Boycott &amp; C. Diver, 1923;  A. H. Sturtevant, 1923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3 · THE TRAIT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Dextral and sinistral shells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45920"/>
            <a:ext cx="61264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shell of the pond snail Limnaea peregra coils either to the right (dextral) or to the left (sinistral).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the shell with the spire upward: in a dextral snail the aperture opens on the right, in a sinistral snail on the left. The two are mirror images.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Coiling is controlled by a single pair of autosomal alleles: D (dextral) is dominant to d (sinistral).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the shell of a snail is not predicted by that snail's own genotype — it is predicted by its mother's genotype.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4526280"/>
            <a:ext cx="6126480" cy="1280160"/>
          </a:xfrm>
          <a:prstGeom prst="roundRect">
            <a:avLst>
              <a:gd name="adj" fmla="val 6429"/>
            </a:avLst>
          </a:prstGeom>
          <a:solidFill>
            <a:srgbClr val="F8E8E4"/>
          </a:solidFill>
          <a:ln w="12700">
            <a:solidFill>
              <a:srgbClr val="F8E8E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4526280"/>
            <a:ext cx="561441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7A2E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dd snail can have a dextral shell, and a DD snail can have a sinistral shell. Genotype and phenotype are out of step by exactly one generation.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040880" y="1627632"/>
            <a:ext cx="4599432" cy="4178808"/>
          </a:xfrm>
          <a:prstGeom prst="roundRect">
            <a:avLst>
              <a:gd name="adj" fmla="val 2626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43800" y="2496312"/>
            <a:ext cx="1335024" cy="11338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E524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854696" y="2414016"/>
            <a:ext cx="987552" cy="84124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E524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42732" y="2313432"/>
            <a:ext cx="685800" cy="58521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E524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403336" y="2189988"/>
            <a:ext cx="438912" cy="37490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E524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641080" y="2048256"/>
            <a:ext cx="237744" cy="20116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E524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85632" y="3108960"/>
            <a:ext cx="402336" cy="566928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159752" y="386791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Dextral  (D_)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7159752" y="4233672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aperture on the right</a:t>
            </a:r>
            <a:endParaRPr lang="en-US" sz="11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clockwise coiling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802368" y="2496312"/>
            <a:ext cx="1335024" cy="113385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87F1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838944" y="2414016"/>
            <a:ext cx="987552" cy="84124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87F1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852660" y="2313432"/>
            <a:ext cx="685800" cy="58521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87F1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838944" y="2189988"/>
            <a:ext cx="438912" cy="374904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87F1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802368" y="2048256"/>
            <a:ext cx="237744" cy="20116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C87F1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793224" y="3108960"/>
            <a:ext cx="402336" cy="566928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418320" y="386791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Sinistral  (dd)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9418320" y="4233672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aperture on the left</a:t>
            </a:r>
            <a:endParaRPr lang="en-US" sz="1100" dirty="0"/>
          </a:p>
          <a:p>
            <a:pPr marL="0" indent="0" algn="ctr">
              <a:lnSpc>
                <a:spcPts val="1500"/>
              </a:lnSpc>
              <a:buNone/>
            </a:pPr>
            <a:r>
              <a:rPr lang="en-US" sz="1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anticlockwise coiling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7269480" y="5166360"/>
            <a:ext cx="4142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Mirror images of one another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3 · THE CROSSES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Reciprocal crosses differ — then converge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72768"/>
            <a:ext cx="5318608" cy="384048"/>
          </a:xfrm>
          <a:prstGeom prst="roundRect">
            <a:avLst>
              <a:gd name="adj" fmla="val 21429"/>
            </a:avLst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572768"/>
            <a:ext cx="53186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 A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548640" y="2029968"/>
            <a:ext cx="5318608" cy="502920"/>
          </a:xfrm>
          <a:prstGeom prst="roundRect">
            <a:avLst>
              <a:gd name="adj" fmla="val 16364"/>
            </a:avLst>
          </a:prstGeom>
          <a:solidFill>
            <a:srgbClr val="E9F1E5"/>
          </a:solidFill>
          <a:ln w="12700">
            <a:solidFill>
              <a:srgbClr val="E9F1E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029968"/>
            <a:ext cx="53186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 dextral mother  ×  dd sinistral father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089072" y="2478024"/>
            <a:ext cx="237744" cy="237744"/>
          </a:xfrm>
          <a:prstGeom prst="downArrow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2761488"/>
            <a:ext cx="5318608" cy="795528"/>
          </a:xfrm>
          <a:prstGeom prst="roundRect">
            <a:avLst>
              <a:gd name="adj" fmla="val 10345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2761488"/>
            <a:ext cx="4572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52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F₁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2843784"/>
            <a:ext cx="4358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  —  all DEXTRAL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3182112"/>
            <a:ext cx="435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mother was DD, so she carries D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089072" y="3557016"/>
            <a:ext cx="237744" cy="237744"/>
          </a:xfrm>
          <a:prstGeom prst="downArrow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48640" y="3840480"/>
            <a:ext cx="5318608" cy="795528"/>
          </a:xfrm>
          <a:prstGeom prst="roundRect">
            <a:avLst>
              <a:gd name="adj" fmla="val 10345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3840480"/>
            <a:ext cx="4572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52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F₂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280160" y="3922776"/>
            <a:ext cx="4358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DD : 2 Dd : 1 dd  —  all DEXTRAL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1280160" y="4261104"/>
            <a:ext cx="435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F₁ mother was Dd, so she carries D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089072" y="4636008"/>
            <a:ext cx="237744" cy="237744"/>
          </a:xfrm>
          <a:prstGeom prst="downArrow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" y="4919472"/>
            <a:ext cx="5318608" cy="795528"/>
          </a:xfrm>
          <a:prstGeom prst="roundRect">
            <a:avLst>
              <a:gd name="adj" fmla="val 10345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31520" y="4919472"/>
            <a:ext cx="4572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52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F₃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1280160" y="5001768"/>
            <a:ext cx="4358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dextral : 1 sinistral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1280160" y="5340096"/>
            <a:ext cx="435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¼ dd mothers now produce sinistral young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324448" y="1572768"/>
            <a:ext cx="5318608" cy="384048"/>
          </a:xfrm>
          <a:prstGeom prst="roundRect">
            <a:avLst>
              <a:gd name="adj" fmla="val 21429"/>
            </a:avLst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324448" y="1572768"/>
            <a:ext cx="53186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 B (reciprocal)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324448" y="2029968"/>
            <a:ext cx="5318608" cy="502920"/>
          </a:xfrm>
          <a:prstGeom prst="roundRect">
            <a:avLst>
              <a:gd name="adj" fmla="val 16364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324448" y="2029968"/>
            <a:ext cx="53186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 sinistral mother  ×  DD dextral father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8864879" y="2478024"/>
            <a:ext cx="237744" cy="237744"/>
          </a:xfrm>
          <a:prstGeom prst="downArrow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324448" y="2761488"/>
            <a:ext cx="5318608" cy="795528"/>
          </a:xfrm>
          <a:prstGeom prst="roundRect">
            <a:avLst>
              <a:gd name="adj" fmla="val 10345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507328" y="2761488"/>
            <a:ext cx="4572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C87F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F₁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7055968" y="2843784"/>
            <a:ext cx="4358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  —  all SINISTRAL</a:t>
            </a:r>
            <a:endParaRPr lang="en-US" sz="1250" dirty="0"/>
          </a:p>
        </p:txBody>
      </p:sp>
      <p:sp>
        <p:nvSpPr>
          <p:cNvPr id="31" name="Text 29"/>
          <p:cNvSpPr txBox="1"/>
          <p:nvPr/>
        </p:nvSpPr>
        <p:spPr>
          <a:xfrm>
            <a:off x="7055968" y="3182112"/>
            <a:ext cx="435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mother was dd, with no D at all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8864879" y="3557016"/>
            <a:ext cx="237744" cy="237744"/>
          </a:xfrm>
          <a:prstGeom prst="downArrow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324448" y="3840480"/>
            <a:ext cx="5318608" cy="795528"/>
          </a:xfrm>
          <a:prstGeom prst="roundRect">
            <a:avLst>
              <a:gd name="adj" fmla="val 10345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507328" y="3840480"/>
            <a:ext cx="4572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C87F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F₂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7055968" y="3922776"/>
            <a:ext cx="4358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DD : 2 Dd : 1 dd  —  all DEXTRAL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7055968" y="4261104"/>
            <a:ext cx="435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F₁ mother was Dd, so she carries D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864879" y="4636008"/>
            <a:ext cx="237744" cy="237744"/>
          </a:xfrm>
          <a:prstGeom prst="downArrow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324448" y="4919472"/>
            <a:ext cx="5318608" cy="795528"/>
          </a:xfrm>
          <a:prstGeom prst="roundRect">
            <a:avLst>
              <a:gd name="adj" fmla="val 10345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507328" y="4919472"/>
            <a:ext cx="45720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C87F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F₃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7055968" y="5001768"/>
            <a:ext cx="4358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dextral : 1 sinistral</a:t>
            </a:r>
            <a:endParaRPr lang="en-US" sz="1250" dirty="0"/>
          </a:p>
        </p:txBody>
      </p:sp>
      <p:sp>
        <p:nvSpPr>
          <p:cNvPr id="41" name="Text 39"/>
          <p:cNvSpPr txBox="1"/>
          <p:nvPr/>
        </p:nvSpPr>
        <p:spPr>
          <a:xfrm>
            <a:off x="7055968" y="5340096"/>
            <a:ext cx="43584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i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¼ dd mothers now produce sinistral young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548640" y="6080760"/>
            <a:ext cx="11094415" cy="713232"/>
          </a:xfrm>
          <a:prstGeom prst="roundRect">
            <a:avLst>
              <a:gd name="adj" fmla="val 11538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777240" y="6126480"/>
            <a:ext cx="1063721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B4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F₁ differs between the two crosses — the classic signal of non-Mendelian inheritance. Yet the gene is nuclear: by F₃ an ordinary 3 : 1 ratio appears, simply one generation behind the genotypes.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3 · MECHANISM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egg is patterned before fertilisation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27632"/>
            <a:ext cx="2567864" cy="2788920"/>
          </a:xfrm>
          <a:prstGeom prst="roundRect">
            <a:avLst>
              <a:gd name="adj" fmla="val 3205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847088"/>
            <a:ext cx="457200" cy="457200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847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450592"/>
            <a:ext cx="2110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During oogenesis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999232"/>
            <a:ext cx="211066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mother's D⁺ allele is expressed in her ovary and its product — maternal mRNA and protein — is deposited in the cytoplasm of the growing oocyte.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143936" y="2907792"/>
            <a:ext cx="219456" cy="237744"/>
          </a:xfrm>
          <a:prstGeom prst="rightArrow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90824" y="1627632"/>
            <a:ext cx="2567864" cy="2788920"/>
          </a:xfrm>
          <a:prstGeom prst="roundRect">
            <a:avLst>
              <a:gd name="adj" fmla="val 3205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19424" y="1847088"/>
            <a:ext cx="457200" cy="457200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619424" y="1847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619424" y="2450592"/>
            <a:ext cx="2110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the first cleavages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619424" y="2999232"/>
            <a:ext cx="211066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stored product orients the mitotic spindles of the first and second cleavage, setting a dexiotropic (right-handed) or leiotropic (left-handed) spiral arrangement of blastomeres.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86120" y="2907792"/>
            <a:ext cx="219456" cy="237744"/>
          </a:xfrm>
          <a:prstGeom prst="rightArrow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33008" y="1627632"/>
            <a:ext cx="2567864" cy="2788920"/>
          </a:xfrm>
          <a:prstGeom prst="roundRect">
            <a:avLst>
              <a:gd name="adj" fmla="val 3205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61608" y="1847088"/>
            <a:ext cx="457200" cy="457200"/>
          </a:xfrm>
          <a:prstGeom prst="ellipse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61608" y="1847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461608" y="2450592"/>
            <a:ext cx="2110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Through development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461608" y="2999232"/>
            <a:ext cx="211066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 cleavage direction fixes the handedness of the whole body plan — gut, mantle and shell gland — so the shell that is later secreted coils accordingly.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828303" y="2907792"/>
            <a:ext cx="219456" cy="237744"/>
          </a:xfrm>
          <a:prstGeom prst="rightArrow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75191" y="1627632"/>
            <a:ext cx="2567864" cy="2788920"/>
          </a:xfrm>
          <a:prstGeom prst="roundRect">
            <a:avLst>
              <a:gd name="adj" fmla="val 3205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303791" y="1847088"/>
            <a:ext cx="457200" cy="457200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303791" y="1847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9303791" y="2450592"/>
            <a:ext cx="2110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consequence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9303791" y="2999232"/>
            <a:ext cx="211066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embryo's own genotype is irrelevant to its shell. Only the genotype of the mother who packed its egg matters.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548640" y="4709160"/>
            <a:ext cx="11094415" cy="1554480"/>
          </a:xfrm>
          <a:prstGeom prst="roundRect">
            <a:avLst>
              <a:gd name="adj" fmla="val 5294"/>
            </a:avLst>
          </a:prstGeom>
          <a:solidFill>
            <a:srgbClr val="F8E8E4"/>
          </a:solidFill>
          <a:ln w="12700">
            <a:solidFill>
              <a:srgbClr val="F8E8E4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68680" y="4864608"/>
            <a:ext cx="104543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9C3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DISTINCTION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868680" y="5193792"/>
            <a:ext cx="10454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7A2E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Shell coiling is a maternal effect, not true cytoplasmic inheritance. The gene D is a perfectly ordinary nuclear gene on a chromosome; what is transmitted through the cytoplasm is only its product, and only for one generation. Replace the nuclear genome by backcrossing and the trait follows the new nuclear genes — which is exactly what does not happen in Mirabilis or in a neutral petite. The pattern is often called delayed Mendelian inheritance.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23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66760" y="1051560"/>
            <a:ext cx="3200400" cy="3200400"/>
          </a:xfrm>
          <a:prstGeom prst="ellipse">
            <a:avLst/>
          </a:prstGeom>
          <a:solidFill>
            <a:srgbClr val="12312A"/>
          </a:solidFill>
          <a:ln w="139700">
            <a:solidFill>
              <a:srgbClr val="1E524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89720" y="1874520"/>
            <a:ext cx="1554480" cy="1554480"/>
          </a:xfrm>
          <a:prstGeom prst="ellipse">
            <a:avLst/>
          </a:prstGeom>
          <a:solidFill>
            <a:srgbClr val="6F9E52"/>
          </a:solidFill>
          <a:ln w="12700">
            <a:solidFill>
              <a:srgbClr val="6F9E5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920240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2860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Infective heredity: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kappa in Paramecium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7033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D3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Killer strains of Paramecium aurelia carry a cytoplasmic endosymbiont that can be transmitted like an infection.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34340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F9E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Tracy M. Sonneborn, from 1938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4 · THE PHENOMENON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Killers, sensitives and paramecin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45920"/>
            <a:ext cx="63093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strains of Paramecium aurelia, called killers, release a toxin named paramecin into the culture medium.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Sensitive paramecia exposed to it swell, develop vacuoles, spin, and die; killer cells are immune to their own toxin.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Killers contain several hundred kappa particles suspended in their cytoplasm — sensitives contain none.</a:t>
            </a:r>
            <a:endParaRPr lang="en-US" sz="14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Kappa is not an organelle but an endosymbiotic Gram-negative bacterium, now named Caedibacter taeniospiralis, roughly 0.2–0.8 µm long and carrying its own DNA.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0"/>
            <a:ext cx="6309360" cy="1325880"/>
          </a:xfrm>
          <a:prstGeom prst="roundRect">
            <a:avLst>
              <a:gd name="adj" fmla="val 6207"/>
            </a:avLst>
          </a:prstGeom>
          <a:solidFill>
            <a:srgbClr val="E9F1E5"/>
          </a:solidFill>
          <a:ln w="12700">
            <a:solidFill>
              <a:srgbClr val="E9F1E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4681728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kern="0" spc="150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forms of kappa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5010912"/>
            <a:ext cx="5760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25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(non-bright) particles divide and maintain the population.  ·  B (bright) particles contain an R body — a tightly coiled proteinaceous ribbon — are the toxin-bearing form, are released into the medium, and cannot divide.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086600" y="1627632"/>
            <a:ext cx="4553712" cy="4270248"/>
          </a:xfrm>
          <a:prstGeom prst="roundRect">
            <a:avLst>
              <a:gd name="adj" fmla="val 2570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06640" y="2011680"/>
            <a:ext cx="1828800" cy="10515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E524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635240" y="2286000"/>
            <a:ext cx="182880" cy="118872"/>
          </a:xfrm>
          <a:prstGeom prst="ellipse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046720" y="2514600"/>
            <a:ext cx="182880" cy="118872"/>
          </a:xfrm>
          <a:prstGeom prst="ellipse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458200" y="2267712"/>
            <a:ext cx="182880" cy="118872"/>
          </a:xfrm>
          <a:prstGeom prst="ellipse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63840" y="2724912"/>
            <a:ext cx="182880" cy="118872"/>
          </a:xfrm>
          <a:prstGeom prst="ellipse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641080" y="2633472"/>
            <a:ext cx="182880" cy="118872"/>
          </a:xfrm>
          <a:prstGeom prst="ellipse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869680" y="2377440"/>
            <a:ext cx="182880" cy="118872"/>
          </a:xfrm>
          <a:prstGeom prst="ellipse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406640" y="31089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KILLER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7269480" y="336499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kappa particles present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9326880" y="2404872"/>
            <a:ext cx="502920" cy="274320"/>
          </a:xfrm>
          <a:prstGeom prst="rightArrow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098280" y="2724912"/>
            <a:ext cx="960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b="1" i="1" dirty="0">
                <a:solidFill>
                  <a:srgbClr val="9C3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paramecin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9875520" y="2011680"/>
            <a:ext cx="1463040" cy="105156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6A7B72"/>
            </a:solidFill>
            <a:prstDash val="dash"/>
          </a:ln>
        </p:spPr>
      </p:sp>
      <p:sp>
        <p:nvSpPr>
          <p:cNvPr id="21" name="Text 19"/>
          <p:cNvSpPr txBox="1"/>
          <p:nvPr/>
        </p:nvSpPr>
        <p:spPr>
          <a:xfrm>
            <a:off x="9692640" y="31089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9692640" y="33649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9C3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7909560" y="3886200"/>
            <a:ext cx="2926080" cy="0"/>
          </a:xfrm>
          <a:prstGeom prst="line">
            <a:avLst/>
          </a:prstGeom>
          <a:noFill/>
          <a:ln w="19050">
            <a:solidFill>
              <a:srgbClr val="D3DC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589520" y="4114800"/>
            <a:ext cx="1600200" cy="868680"/>
          </a:xfrm>
          <a:prstGeom prst="roundRect">
            <a:avLst>
              <a:gd name="adj" fmla="val 42105"/>
            </a:avLst>
          </a:prstGeom>
          <a:solidFill>
            <a:srgbClr val="F8E8E4"/>
          </a:solidFill>
          <a:ln w="19050">
            <a:solidFill>
              <a:srgbClr val="9C3B2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882128" y="4370832"/>
            <a:ext cx="237744" cy="182880"/>
          </a:xfrm>
          <a:prstGeom prst="ellipse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302752" y="4498848"/>
            <a:ext cx="237744" cy="182880"/>
          </a:xfrm>
          <a:prstGeom prst="ellipse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686800" y="4352544"/>
            <a:ext cx="237744" cy="182880"/>
          </a:xfrm>
          <a:prstGeom prst="ellipse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464040" y="4114800"/>
            <a:ext cx="1600200" cy="868680"/>
          </a:xfrm>
          <a:prstGeom prst="roundRect">
            <a:avLst>
              <a:gd name="adj" fmla="val 42105"/>
            </a:avLst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085832" y="4343400"/>
            <a:ext cx="384048" cy="3840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168128" y="4425696"/>
            <a:ext cx="219456" cy="219456"/>
          </a:xfrm>
          <a:prstGeom prst="ellipse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7360920" y="507492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particle — divides and</a:t>
            </a:r>
            <a:endParaRPr lang="en-US" sz="1050" dirty="0"/>
          </a:p>
          <a:p>
            <a:pPr marL="0" indent="0" algn="ctr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maintains the population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9235440" y="507492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9C3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particle — carries the</a:t>
            </a:r>
            <a:endParaRPr lang="en-US" sz="1050" dirty="0"/>
          </a:p>
          <a:p>
            <a:pPr marL="0" indent="0" algn="ctr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9C3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body and the toxin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4 · NUCLEAR–CYTOPLASMIC INTERACTION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Kappa cannot survive without the nuclear gene 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72768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dominant nuclear allele K is required for kappa particles to multiply and be maintained. Neither the gene alone nor the particles alone make a killer — both must be present.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2926080" y="21031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kappa particles present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949440" y="21031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kappa particles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51460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KK  or  Kk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16052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kk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926080" y="2514600"/>
            <a:ext cx="3749040" cy="1371600"/>
          </a:xfrm>
          <a:prstGeom prst="roundRect">
            <a:avLst>
              <a:gd name="adj" fmla="val 6000"/>
            </a:avLst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108960" y="267919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KILLER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3154680" y="3136392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DCE8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Kappa multiplies and is maintained indefinitely.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949440" y="2514600"/>
            <a:ext cx="3749040" cy="1371600"/>
          </a:xfrm>
          <a:prstGeom prst="roundRect">
            <a:avLst>
              <a:gd name="adj" fmla="val 6000"/>
            </a:avLst>
          </a:prstGeom>
          <a:solidFill>
            <a:srgbClr val="D8DCD4"/>
          </a:solidFill>
          <a:ln w="12700">
            <a:solidFill>
              <a:srgbClr val="D8DC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132320" y="267919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SENSITIVE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7178040" y="3136392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gene is there, but there is nothing for it to maintain.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2926080" y="4160520"/>
            <a:ext cx="3749040" cy="1371600"/>
          </a:xfrm>
          <a:prstGeom prst="roundRect">
            <a:avLst>
              <a:gd name="adj" fmla="val 6000"/>
            </a:avLst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108960" y="432511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SENSITIVE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3154680" y="4782312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DCE8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Kappa cannot multiply; it is diluted out over successive divisions.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949440" y="4160520"/>
            <a:ext cx="3749040" cy="1371600"/>
          </a:xfrm>
          <a:prstGeom prst="roundRect">
            <a:avLst>
              <a:gd name="adj" fmla="val 6000"/>
            </a:avLst>
          </a:prstGeom>
          <a:solidFill>
            <a:srgbClr val="D8DCD4"/>
          </a:solidFill>
          <a:ln w="12700">
            <a:solidFill>
              <a:srgbClr val="D8DCD4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132320" y="432511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SENSITIVE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7178040" y="4782312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Neither component present.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48640" y="5806440"/>
            <a:ext cx="11094415" cy="713232"/>
          </a:xfrm>
          <a:prstGeom prst="roundRect">
            <a:avLst>
              <a:gd name="adj" fmla="val 11538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5852160"/>
            <a:ext cx="1063721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B4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autogamy a Kk killer gives 50% KK cells, which stay killers, and 50% kk cells, which gradually lose kappa and become sensitive — a nuclear gene deciding the fate of a cytoplasmic passenger.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4 · THE DECISIVE EXPERIMENT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Conjugation: the trait follows the cytoplasm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4415" cy="548640"/>
          </a:xfrm>
          <a:prstGeom prst="roundRect">
            <a:avLst>
              <a:gd name="adj" fmla="val 15000"/>
            </a:avLst>
          </a:prstGeom>
          <a:solidFill>
            <a:srgbClr val="F2F4F1"/>
          </a:solidFill>
          <a:ln w="12700">
            <a:solidFill>
              <a:srgbClr val="F2F4F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5544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 a killer  </a:t>
            </a:r>
            <a:r>
              <a:rPr lang="en-US" sz="1500" b="1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(KK, </a:t>
            </a:r>
            <a:r>
              <a:rPr lang="en-US" sz="150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kappa present)   ×   a sensitive  (kk, no kappa)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286000"/>
            <a:ext cx="5318608" cy="411480"/>
          </a:xfrm>
          <a:prstGeom prst="roundRect">
            <a:avLst>
              <a:gd name="adj" fmla="val 20000"/>
            </a:avLst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286000"/>
            <a:ext cx="53186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CONJUGATION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816352"/>
            <a:ext cx="4952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5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micronuclei are exchanged; no cytoplasm passes.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079928" y="3310128"/>
            <a:ext cx="256032" cy="256032"/>
          </a:xfrm>
          <a:prstGeom prst="downArrow">
            <a:avLst/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48640" y="3703320"/>
            <a:ext cx="2604440" cy="1234440"/>
          </a:xfrm>
          <a:prstGeom prst="roundRect">
            <a:avLst>
              <a:gd name="adj" fmla="val 6667"/>
            </a:avLst>
          </a:prstGeom>
          <a:solidFill>
            <a:srgbClr val="E9F1E5"/>
          </a:solidFill>
          <a:ln w="12700">
            <a:solidFill>
              <a:srgbClr val="E0E6D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58368" y="3822192"/>
            <a:ext cx="23849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Ex-conjugant 1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" y="4114800"/>
            <a:ext cx="23849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 + kappa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77240" y="4462272"/>
            <a:ext cx="2147240" cy="365760"/>
          </a:xfrm>
          <a:prstGeom prst="roundRect">
            <a:avLst>
              <a:gd name="adj" fmla="val 22500"/>
            </a:avLst>
          </a:prstGeom>
          <a:solidFill>
            <a:srgbClr val="1E5245"/>
          </a:solidFill>
          <a:ln w="12700">
            <a:solidFill>
              <a:srgbClr val="1E524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4462272"/>
            <a:ext cx="214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KILLER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62808" y="3703320"/>
            <a:ext cx="2604440" cy="1234440"/>
          </a:xfrm>
          <a:prstGeom prst="roundRect">
            <a:avLst>
              <a:gd name="adj" fmla="val 6667"/>
            </a:avLst>
          </a:prstGeom>
          <a:solidFill>
            <a:srgbClr val="E9F1E5"/>
          </a:solidFill>
          <a:ln w="12700">
            <a:solidFill>
              <a:srgbClr val="E0E6D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372536" y="3822192"/>
            <a:ext cx="23849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Ex-conjugant 2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3372536" y="4114800"/>
            <a:ext cx="23849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Kk, no kappa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3491408" y="4462272"/>
            <a:ext cx="2147240" cy="365760"/>
          </a:xfrm>
          <a:prstGeom prst="roundRect">
            <a:avLst>
              <a:gd name="adj" fmla="val 22500"/>
            </a:avLst>
          </a:prstGeom>
          <a:solidFill>
            <a:srgbClr val="9AA79A"/>
          </a:solidFill>
          <a:ln w="12700">
            <a:solidFill>
              <a:srgbClr val="9AA79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491408" y="4462272"/>
            <a:ext cx="214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SENSITIVE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685800" y="5074920"/>
            <a:ext cx="50442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b="1" i="1" dirty="0">
                <a:solidFill>
                  <a:srgbClr val="1E52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Identical nuclei, opposite phenotypes.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324448" y="2286000"/>
            <a:ext cx="5318608" cy="411480"/>
          </a:xfrm>
          <a:prstGeom prst="roundRect">
            <a:avLst>
              <a:gd name="adj" fmla="val 20000"/>
            </a:avLst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324448" y="2286000"/>
            <a:ext cx="53186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PROLONGED CONJUGATION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507328" y="2816352"/>
            <a:ext cx="4952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250" dirty="0">
                <a:solidFill>
                  <a:srgbClr val="2B3B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cytoplasmic bridge forms and kappa particles pass across.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8855735" y="3310128"/>
            <a:ext cx="256032" cy="256032"/>
          </a:xfrm>
          <a:prstGeom prst="downArrow">
            <a:avLst/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324448" y="3703320"/>
            <a:ext cx="2604440" cy="1234440"/>
          </a:xfrm>
          <a:prstGeom prst="roundRect">
            <a:avLst>
              <a:gd name="adj" fmla="val 6667"/>
            </a:avLst>
          </a:prstGeom>
          <a:solidFill>
            <a:srgbClr val="F8E8E4"/>
          </a:solidFill>
          <a:ln w="12700">
            <a:solidFill>
              <a:srgbClr val="E0E6DD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434176" y="3822192"/>
            <a:ext cx="23849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Ex-conjugant 1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6434176" y="4114800"/>
            <a:ext cx="23849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 + kappa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553048" y="4462272"/>
            <a:ext cx="2147240" cy="365760"/>
          </a:xfrm>
          <a:prstGeom prst="roundRect">
            <a:avLst>
              <a:gd name="adj" fmla="val 22500"/>
            </a:avLst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553048" y="4462272"/>
            <a:ext cx="214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KILLER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9038615" y="3703320"/>
            <a:ext cx="2604440" cy="1234440"/>
          </a:xfrm>
          <a:prstGeom prst="roundRect">
            <a:avLst>
              <a:gd name="adj" fmla="val 6667"/>
            </a:avLst>
          </a:prstGeom>
          <a:solidFill>
            <a:srgbClr val="F8E8E4"/>
          </a:solidFill>
          <a:ln w="12700">
            <a:solidFill>
              <a:srgbClr val="E0E6DD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9148343" y="3822192"/>
            <a:ext cx="23849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6A7B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Ex-conjugant 2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9148343" y="4114800"/>
            <a:ext cx="23849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23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Kk + kappa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9267215" y="4462272"/>
            <a:ext cx="2147240" cy="365760"/>
          </a:xfrm>
          <a:prstGeom prst="roundRect">
            <a:avLst>
              <a:gd name="adj" fmla="val 22500"/>
            </a:avLst>
          </a:prstGeom>
          <a:solidFill>
            <a:srgbClr val="9C3B2E"/>
          </a:solidFill>
          <a:ln w="12700">
            <a:solidFill>
              <a:srgbClr val="9C3B2E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9267215" y="4462272"/>
            <a:ext cx="2147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KILLER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6461608" y="5074920"/>
            <a:ext cx="50442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b="1" i="1" dirty="0">
                <a:solidFill>
                  <a:srgbClr val="9C3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killer trait spreads with the cytoplasm — “infective heredity”.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48640" y="5806440"/>
            <a:ext cx="11094415" cy="713232"/>
          </a:xfrm>
          <a:prstGeom prst="roundRect">
            <a:avLst>
              <a:gd name="adj" fmla="val 11538"/>
            </a:avLst>
          </a:prstGeom>
          <a:solidFill>
            <a:srgbClr val="FBEEDA"/>
          </a:solidFill>
          <a:ln w="12700">
            <a:solidFill>
              <a:srgbClr val="FBEEDA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777240" y="5852160"/>
            <a:ext cx="1063721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6B44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nuclear constitution, different cytoplasm, different phenotype — and the phenotype moves whenever the cytoplasm moves. This is the strongest evidence that the determinant is not on a chromosome.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IT TOGETHER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4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231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 systems compared</a:t>
            </a:r>
            <a:endParaRPr lang="en-US" sz="30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72768"/>
          <a:ext cx="11091672" cy="4681728"/>
        </p:xfrm>
        <a:graphic>
          <a:graphicData uri="http://schemas.openxmlformats.org/drawingml/2006/table">
            <a:tbl>
              <a:tblPr/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0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0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500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Mirabilis jalapa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2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Yeast petite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2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Limnaea peregra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2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Paramecium kappa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2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231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Determinant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Plastid genome (cpDNA)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Mitochondrial genome (mtDNA)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Nuclear gene D / 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Kappa particle — a bacterial endosymbiont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231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it sits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Chloroplasts in the cytoplasm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Mitochondria in the cytoplasm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a chromosome; its product sits in the oocyte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 in the cytoplasm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231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Transmission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Maternal only — pollen carries no plastids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Biparental — yeast gametes are equal in size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Nuclear (Mendelian), but the phenotype comes from the mother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Cytoplasmic; can also pass by infection during conjugation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231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Nuclear gene needed?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Yes, for plastid function generally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— most mitochondrial proteins are nuclear-encoded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 is the nuclear gene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 — dominant K is required to maintain kappa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231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Diagnostic result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Reciprocal crosses differ; pollen parent irrelevant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Tetrads give 4:0 or variable ratios instead of 2:2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F₁ of reciprocal crosses differ; 3:1 appears in F₃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Brief vs prolonged conjugation gives different ex-conjugants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1231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True cytoplasmic (organelle) inheritance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True cytoplasmic (organelle) inheritance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Maternal effect — delayed Mendelian inheritance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2B3B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Infective heredity — cytoplasmic symbiont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23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005840"/>
            <a:ext cx="4023360" cy="4023360"/>
          </a:xfrm>
          <a:prstGeom prst="ellipse">
            <a:avLst/>
          </a:prstGeom>
          <a:solidFill>
            <a:srgbClr val="17392F"/>
          </a:solidFill>
          <a:ln w="12700">
            <a:solidFill>
              <a:srgbClr val="17392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6692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C87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SUMMARY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96112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48640" y="1865376"/>
            <a:ext cx="402336" cy="402336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8653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8288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cytoplasm is not genetically passive.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2148840"/>
            <a:ext cx="10424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9CC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Mitochondria and plastids carry their own genomes, and symbionts can carry genomes of their own.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2779776"/>
            <a:ext cx="402336" cy="402336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7797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1143000" y="2743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Reciprocal crosses are the diagnostic test.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" y="3063240"/>
            <a:ext cx="10424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9CC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× B differs from B × A, suspect that something is being transmitted through the egg.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3694176"/>
            <a:ext cx="402336" cy="402336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36941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1143000" y="36576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Uniparental transmission is common but not universal.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3977640"/>
            <a:ext cx="10424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9CC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Mirabilis is strictly maternal; isogamous yeast is biparental yet still extrachromosomal.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4608576"/>
            <a:ext cx="402336" cy="402336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46085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1143000" y="45720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maternal effect is not cytoplasmic inheritance.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4892040"/>
            <a:ext cx="10424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9CC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Limnaea the gene is nuclear — only its product travels in the egg, and the 3 : 1 ratio reappears in F₃.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5522976"/>
            <a:ext cx="402336" cy="402336"/>
          </a:xfrm>
          <a:prstGeom prst="ellipse">
            <a:avLst/>
          </a:prstGeom>
          <a:solidFill>
            <a:srgbClr val="C87F1E"/>
          </a:solidFill>
          <a:ln w="12700">
            <a:solidFill>
              <a:srgbClr val="C87F1E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55229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" y="54864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Nucleus and cytoplasm work together.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5806440"/>
            <a:ext cx="10424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B9CC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Kappa needs the nuclear allele K; petites can arise from nuclear or mitochondrial mutation. Neither genome acts alone.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2966</Words>
  <Application>Microsoft Macintosh PowerPoint</Application>
  <PresentationFormat>Widescreen</PresentationFormat>
  <Paragraphs>417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Extrachromosomal Inheritance</dc:title>
  <dc:subject>PptxGenJS Presentation</dc:subject>
  <dc:creator>Genetics</dc:creator>
  <cp:lastModifiedBy>Microsoft Office User</cp:lastModifiedBy>
  <cp:revision>2</cp:revision>
  <dcterms:created xsi:type="dcterms:W3CDTF">2026-09-14T06:49:18Z</dcterms:created>
  <dcterms:modified xsi:type="dcterms:W3CDTF">2026-09-17T04:43:01Z</dcterms:modified>
</cp:coreProperties>
</file>