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1"/>
  </p:sldMasterIdLst>
  <p:sldIdLst>
    <p:sldId id="256" r:id="rId2"/>
    <p:sldId id="257" r:id="rId3"/>
    <p:sldId id="258" r:id="rId4"/>
    <p:sldId id="259" r:id="rId5"/>
    <p:sldId id="260" r:id="rId6"/>
    <p:sldId id="261" r:id="rId7"/>
    <p:sldId id="262" r:id="rId8"/>
    <p:sldId id="263" r:id="rId9"/>
    <p:sldId id="265" r:id="rId10"/>
    <p:sldId id="266" r:id="rId11"/>
    <p:sldId id="267" r:id="rId12"/>
    <p:sldId id="276" r:id="rId13"/>
    <p:sldId id="273" r:id="rId14"/>
    <p:sldId id="268" r:id="rId15"/>
    <p:sldId id="269" r:id="rId16"/>
    <p:sldId id="270" r:id="rId17"/>
    <p:sldId id="275" r:id="rId18"/>
    <p:sldId id="271" r:id="rId19"/>
    <p:sldId id="272" r:id="rId20"/>
    <p:sldId id="274" r:id="rId21"/>
    <p:sldId id="278"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p:scale>
          <a:sx n="66" d="100"/>
          <a:sy n="66" d="100"/>
        </p:scale>
        <p:origin x="90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162D4C-2F10-453A-A9C4-2AAA10107DCA}"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US"/>
        </a:p>
      </dgm:t>
    </dgm:pt>
    <dgm:pt modelId="{A2A3FB65-7821-4DBC-B005-70D1BE021651}">
      <dgm:prSet phldrT="[Text]" phldr="0" custT="1">
        <dgm:style>
          <a:lnRef idx="1">
            <a:schemeClr val="accent4"/>
          </a:lnRef>
          <a:fillRef idx="2">
            <a:schemeClr val="accent4"/>
          </a:fillRef>
          <a:effectRef idx="1">
            <a:schemeClr val="accent4"/>
          </a:effectRef>
          <a:fontRef idx="minor">
            <a:schemeClr val="dk1"/>
          </a:fontRef>
        </dgm:style>
      </dgm:prSet>
      <dgm:spPr/>
      <dgm:t>
        <a:bodyPr/>
        <a:lstStyle/>
        <a:p>
          <a:r>
            <a:rPr lang="en-US" sz="2400" b="1" dirty="0">
              <a:solidFill>
                <a:schemeClr val="tx1"/>
              </a:solidFill>
              <a:latin typeface="Times New Roman" panose="02020603050405020304" pitchFamily="18" charset="0"/>
              <a:cs typeface="Times New Roman" panose="02020603050405020304" pitchFamily="18" charset="0"/>
            </a:rPr>
            <a:t>Resources </a:t>
          </a:r>
        </a:p>
      </dgm:t>
    </dgm:pt>
    <dgm:pt modelId="{8999648E-6AEF-4E4A-A9FA-1EF5CE8DCE38}" type="parTrans" cxnId="{87729D24-10D9-4C62-AB98-444E6601E4E5}">
      <dgm:prSet/>
      <dgm:spPr/>
      <dgm:t>
        <a:bodyPr/>
        <a:lstStyle/>
        <a:p>
          <a:endParaRPr lang="en-US"/>
        </a:p>
      </dgm:t>
    </dgm:pt>
    <dgm:pt modelId="{896BD704-9120-476D-974A-6627A9B52FCF}" type="sibTrans" cxnId="{87729D24-10D9-4C62-AB98-444E6601E4E5}">
      <dgm:prSet/>
      <dgm:spPr/>
      <dgm:t>
        <a:bodyPr/>
        <a:lstStyle/>
        <a:p>
          <a:endParaRPr lang="en-US"/>
        </a:p>
      </dgm:t>
    </dgm:pt>
    <dgm:pt modelId="{B0B3E76D-101C-4CF0-9EA4-1EE063C56D44}">
      <dgm:prSet phldrT="[Text]" phldr="0" custT="1">
        <dgm:style>
          <a:lnRef idx="1">
            <a:schemeClr val="accent5"/>
          </a:lnRef>
          <a:fillRef idx="2">
            <a:schemeClr val="accent5"/>
          </a:fillRef>
          <a:effectRef idx="1">
            <a:schemeClr val="accent5"/>
          </a:effectRef>
          <a:fontRef idx="minor">
            <a:schemeClr val="dk1"/>
          </a:fontRef>
        </dgm:style>
      </dgm:prSet>
      <dgm:spPr/>
      <dgm:t>
        <a:bodyPr/>
        <a:lstStyle/>
        <a:p>
          <a:r>
            <a:rPr lang="en-US" sz="2400" dirty="0">
              <a:solidFill>
                <a:schemeClr val="tx1"/>
              </a:solidFill>
              <a:latin typeface="Times New Roman" panose="02020603050405020304" pitchFamily="18" charset="0"/>
              <a:cs typeface="Times New Roman" panose="02020603050405020304" pitchFamily="18" charset="0"/>
            </a:rPr>
            <a:t>Natural resource</a:t>
          </a:r>
        </a:p>
      </dgm:t>
    </dgm:pt>
    <dgm:pt modelId="{1528C8BF-9F91-46D5-8BE8-B932FC2369BE}" type="parTrans" cxnId="{6D341A3D-B369-4259-A13B-FA2D25B2B250}">
      <dgm:prSet/>
      <dgm:spPr/>
      <dgm:t>
        <a:bodyPr/>
        <a:lstStyle/>
        <a:p>
          <a:endParaRPr lang="en-US"/>
        </a:p>
      </dgm:t>
    </dgm:pt>
    <dgm:pt modelId="{F2660D62-100C-4656-9556-4AC1E996605D}" type="sibTrans" cxnId="{6D341A3D-B369-4259-A13B-FA2D25B2B250}">
      <dgm:prSet/>
      <dgm:spPr/>
      <dgm:t>
        <a:bodyPr/>
        <a:lstStyle/>
        <a:p>
          <a:endParaRPr lang="en-US"/>
        </a:p>
      </dgm:t>
    </dgm:pt>
    <dgm:pt modelId="{0B7E4BDB-E9A5-4EE6-AE55-7B92494E6AD5}">
      <dgm:prSet phldrT="[Text]" phldr="0" custT="1">
        <dgm:style>
          <a:lnRef idx="1">
            <a:schemeClr val="accent6"/>
          </a:lnRef>
          <a:fillRef idx="2">
            <a:schemeClr val="accent6"/>
          </a:fillRef>
          <a:effectRef idx="1">
            <a:schemeClr val="accent6"/>
          </a:effectRef>
          <a:fontRef idx="minor">
            <a:schemeClr val="dk1"/>
          </a:fontRef>
        </dgm:style>
      </dgm:prSet>
      <dgm:spPr/>
      <dgm:t>
        <a:bodyPr/>
        <a:lstStyle/>
        <a:p>
          <a:r>
            <a:rPr lang="en-US" sz="2400" dirty="0">
              <a:solidFill>
                <a:schemeClr val="tx1"/>
              </a:solidFill>
              <a:latin typeface="Times New Roman" panose="02020603050405020304" pitchFamily="18" charset="0"/>
              <a:cs typeface="Times New Roman" panose="02020603050405020304" pitchFamily="18" charset="0"/>
            </a:rPr>
            <a:t>Human resource</a:t>
          </a:r>
        </a:p>
      </dgm:t>
    </dgm:pt>
    <dgm:pt modelId="{F0ED2F6A-A324-4734-8444-49B36EB5714E}" type="parTrans" cxnId="{C3C0EC4A-86F7-4F43-9CB6-24F278D813C3}">
      <dgm:prSet/>
      <dgm:spPr/>
      <dgm:t>
        <a:bodyPr/>
        <a:lstStyle/>
        <a:p>
          <a:endParaRPr lang="en-US"/>
        </a:p>
      </dgm:t>
    </dgm:pt>
    <dgm:pt modelId="{49AE03B6-6899-4C4F-B6D5-4F4ED71BB218}" type="sibTrans" cxnId="{C3C0EC4A-86F7-4F43-9CB6-24F278D813C3}">
      <dgm:prSet/>
      <dgm:spPr/>
      <dgm:t>
        <a:bodyPr/>
        <a:lstStyle/>
        <a:p>
          <a:endParaRPr lang="en-US"/>
        </a:p>
      </dgm:t>
    </dgm:pt>
    <dgm:pt modelId="{3B4AFC69-D07B-4B59-96CD-048C24143A9F}">
      <dgm:prSet phldrT="[Text]" phldr="0" custT="1">
        <dgm:style>
          <a:lnRef idx="2">
            <a:schemeClr val="accent1"/>
          </a:lnRef>
          <a:fillRef idx="1">
            <a:schemeClr val="lt1"/>
          </a:fillRef>
          <a:effectRef idx="0">
            <a:schemeClr val="accent1"/>
          </a:effectRef>
          <a:fontRef idx="minor">
            <a:schemeClr val="dk1"/>
          </a:fontRef>
        </dgm:style>
      </dgm:prSet>
      <dgm:spPr/>
      <dgm:t>
        <a:bodyPr/>
        <a:lstStyle/>
        <a:p>
          <a:r>
            <a:rPr lang="en-US" sz="2400" dirty="0">
              <a:solidFill>
                <a:schemeClr val="tx1"/>
              </a:solidFill>
              <a:latin typeface="Times New Roman" panose="02020603050405020304" pitchFamily="18" charset="0"/>
              <a:cs typeface="Times New Roman" panose="02020603050405020304" pitchFamily="18" charset="0"/>
            </a:rPr>
            <a:t>Capital resource</a:t>
          </a:r>
        </a:p>
      </dgm:t>
    </dgm:pt>
    <dgm:pt modelId="{55F3F56B-8570-46DE-8718-FEEA2465CC89}" type="parTrans" cxnId="{6F9A141D-3E8B-474B-8320-81B53106EF87}">
      <dgm:prSet/>
      <dgm:spPr/>
      <dgm:t>
        <a:bodyPr/>
        <a:lstStyle/>
        <a:p>
          <a:endParaRPr lang="en-US"/>
        </a:p>
      </dgm:t>
    </dgm:pt>
    <dgm:pt modelId="{42542C8B-0DF5-415E-906B-9526C2874E82}" type="sibTrans" cxnId="{6F9A141D-3E8B-474B-8320-81B53106EF87}">
      <dgm:prSet/>
      <dgm:spPr/>
      <dgm:t>
        <a:bodyPr/>
        <a:lstStyle/>
        <a:p>
          <a:endParaRPr lang="en-US"/>
        </a:p>
      </dgm:t>
    </dgm:pt>
    <dgm:pt modelId="{691CD7EA-4675-4DF5-9914-BA19F900BB24}">
      <dgm:prSet phldrT="[Text]" phldr="0" custT="1">
        <dgm:style>
          <a:lnRef idx="1">
            <a:schemeClr val="accent2"/>
          </a:lnRef>
          <a:fillRef idx="2">
            <a:schemeClr val="accent2"/>
          </a:fillRef>
          <a:effectRef idx="1">
            <a:schemeClr val="accent2"/>
          </a:effectRef>
          <a:fontRef idx="minor">
            <a:schemeClr val="dk1"/>
          </a:fontRef>
        </dgm:style>
      </dgm:prSet>
      <dgm:spPr/>
      <dgm:t>
        <a:bodyPr/>
        <a:lstStyle/>
        <a:p>
          <a:r>
            <a:rPr lang="en-US" sz="2400" dirty="0">
              <a:solidFill>
                <a:schemeClr val="tx1"/>
              </a:solidFill>
              <a:latin typeface="Times New Roman" panose="02020603050405020304" pitchFamily="18" charset="0"/>
              <a:cs typeface="Times New Roman" panose="02020603050405020304" pitchFamily="18" charset="0"/>
            </a:rPr>
            <a:t>Technological resource</a:t>
          </a:r>
        </a:p>
      </dgm:t>
    </dgm:pt>
    <dgm:pt modelId="{5E376A25-3402-4201-AEAB-370FBD2DC0D5}" type="parTrans" cxnId="{CD732856-75EF-4CEA-8DAC-DA4E085D3AC3}">
      <dgm:prSet/>
      <dgm:spPr/>
      <dgm:t>
        <a:bodyPr/>
        <a:lstStyle/>
        <a:p>
          <a:endParaRPr lang="en-US"/>
        </a:p>
      </dgm:t>
    </dgm:pt>
    <dgm:pt modelId="{8E913B1F-E61D-4C0E-BF77-EE41728CB98D}" type="sibTrans" cxnId="{CD732856-75EF-4CEA-8DAC-DA4E085D3AC3}">
      <dgm:prSet/>
      <dgm:spPr/>
      <dgm:t>
        <a:bodyPr/>
        <a:lstStyle/>
        <a:p>
          <a:endParaRPr lang="en-US"/>
        </a:p>
      </dgm:t>
    </dgm:pt>
    <dgm:pt modelId="{733A53DC-6D95-4BC1-8FD9-D758001E7461}" type="pres">
      <dgm:prSet presAssocID="{BB162D4C-2F10-453A-A9C4-2AAA10107DCA}" presName="cycle" presStyleCnt="0">
        <dgm:presLayoutVars>
          <dgm:chMax val="1"/>
          <dgm:dir/>
          <dgm:animLvl val="ctr"/>
          <dgm:resizeHandles val="exact"/>
        </dgm:presLayoutVars>
      </dgm:prSet>
      <dgm:spPr/>
    </dgm:pt>
    <dgm:pt modelId="{0C5F3B66-577D-4DC5-A2C9-A654143244AA}" type="pres">
      <dgm:prSet presAssocID="{A2A3FB65-7821-4DBC-B005-70D1BE021651}" presName="centerShape" presStyleLbl="node0" presStyleIdx="0" presStyleCnt="1" custScaleX="140290" custLinFactNeighborX="5990" custLinFactNeighborY="-1198"/>
      <dgm:spPr/>
    </dgm:pt>
    <dgm:pt modelId="{742AA069-4832-4D83-BBAC-89A2F1E414D5}" type="pres">
      <dgm:prSet presAssocID="{1528C8BF-9F91-46D5-8BE8-B932FC2369BE}" presName="Name9" presStyleLbl="parChTrans1D2" presStyleIdx="0" presStyleCnt="4"/>
      <dgm:spPr/>
    </dgm:pt>
    <dgm:pt modelId="{B1467985-0ECA-48AE-9206-984D7638845A}" type="pres">
      <dgm:prSet presAssocID="{1528C8BF-9F91-46D5-8BE8-B932FC2369BE}" presName="connTx" presStyleLbl="parChTrans1D2" presStyleIdx="0" presStyleCnt="4"/>
      <dgm:spPr/>
    </dgm:pt>
    <dgm:pt modelId="{8B7076BB-2E00-4CB8-A793-EEDEC5BB8AD3}" type="pres">
      <dgm:prSet presAssocID="{B0B3E76D-101C-4CF0-9EA4-1EE063C56D44}" presName="node" presStyleLbl="node1" presStyleIdx="0" presStyleCnt="4" custScaleX="134503">
        <dgm:presLayoutVars>
          <dgm:bulletEnabled val="1"/>
        </dgm:presLayoutVars>
      </dgm:prSet>
      <dgm:spPr/>
    </dgm:pt>
    <dgm:pt modelId="{D56A14F7-EF0F-436A-B308-0E512E043C13}" type="pres">
      <dgm:prSet presAssocID="{F0ED2F6A-A324-4734-8444-49B36EB5714E}" presName="Name9" presStyleLbl="parChTrans1D2" presStyleIdx="1" presStyleCnt="4"/>
      <dgm:spPr/>
    </dgm:pt>
    <dgm:pt modelId="{2F398A8B-8593-4516-8814-00A85293F06E}" type="pres">
      <dgm:prSet presAssocID="{F0ED2F6A-A324-4734-8444-49B36EB5714E}" presName="connTx" presStyleLbl="parChTrans1D2" presStyleIdx="1" presStyleCnt="4"/>
      <dgm:spPr/>
    </dgm:pt>
    <dgm:pt modelId="{AD440CA5-7F21-4670-8C3F-973B41814CCE}" type="pres">
      <dgm:prSet presAssocID="{0B7E4BDB-E9A5-4EE6-AE55-7B92494E6AD5}" presName="node" presStyleLbl="node1" presStyleIdx="1" presStyleCnt="4" custScaleX="212784" custRadScaleRad="155827" custRadScaleInc="-1958">
        <dgm:presLayoutVars>
          <dgm:bulletEnabled val="1"/>
        </dgm:presLayoutVars>
      </dgm:prSet>
      <dgm:spPr/>
    </dgm:pt>
    <dgm:pt modelId="{3DEF1FFF-D2A5-4F94-B0A8-D2CDC0F67BC5}" type="pres">
      <dgm:prSet presAssocID="{55F3F56B-8570-46DE-8718-FEEA2465CC89}" presName="Name9" presStyleLbl="parChTrans1D2" presStyleIdx="2" presStyleCnt="4"/>
      <dgm:spPr/>
    </dgm:pt>
    <dgm:pt modelId="{F409568F-CFE8-4B50-8AB0-BE0B2703DA4E}" type="pres">
      <dgm:prSet presAssocID="{55F3F56B-8570-46DE-8718-FEEA2465CC89}" presName="connTx" presStyleLbl="parChTrans1D2" presStyleIdx="2" presStyleCnt="4"/>
      <dgm:spPr/>
    </dgm:pt>
    <dgm:pt modelId="{2A79B3CD-468C-455F-8DAA-72C643C39950}" type="pres">
      <dgm:prSet presAssocID="{3B4AFC69-D07B-4B59-96CD-048C24143A9F}" presName="node" presStyleLbl="node1" presStyleIdx="2" presStyleCnt="4" custScaleX="125934">
        <dgm:presLayoutVars>
          <dgm:bulletEnabled val="1"/>
        </dgm:presLayoutVars>
      </dgm:prSet>
      <dgm:spPr/>
    </dgm:pt>
    <dgm:pt modelId="{BF06F39A-FEB5-4F41-8F10-665535C18851}" type="pres">
      <dgm:prSet presAssocID="{5E376A25-3402-4201-AEAB-370FBD2DC0D5}" presName="Name9" presStyleLbl="parChTrans1D2" presStyleIdx="3" presStyleCnt="4"/>
      <dgm:spPr/>
    </dgm:pt>
    <dgm:pt modelId="{167E3E7E-5C4E-44EB-9679-D48CE1BEEDC0}" type="pres">
      <dgm:prSet presAssocID="{5E376A25-3402-4201-AEAB-370FBD2DC0D5}" presName="connTx" presStyleLbl="parChTrans1D2" presStyleIdx="3" presStyleCnt="4"/>
      <dgm:spPr/>
    </dgm:pt>
    <dgm:pt modelId="{6B57E8CE-4F29-47F6-867B-E4D5B3664E98}" type="pres">
      <dgm:prSet presAssocID="{691CD7EA-4675-4DF5-9914-BA19F900BB24}" presName="node" presStyleLbl="node1" presStyleIdx="3" presStyleCnt="4" custScaleX="212568" custRadScaleRad="133340" custRadScaleInc="2288">
        <dgm:presLayoutVars>
          <dgm:bulletEnabled val="1"/>
        </dgm:presLayoutVars>
      </dgm:prSet>
      <dgm:spPr/>
    </dgm:pt>
  </dgm:ptLst>
  <dgm:cxnLst>
    <dgm:cxn modelId="{A82E7001-6A2A-4615-B815-DBB9043A78B9}" type="presOf" srcId="{5E376A25-3402-4201-AEAB-370FBD2DC0D5}" destId="{167E3E7E-5C4E-44EB-9679-D48CE1BEEDC0}" srcOrd="1" destOrd="0" presId="urn:microsoft.com/office/officeart/2005/8/layout/radial1"/>
    <dgm:cxn modelId="{6F9A141D-3E8B-474B-8320-81B53106EF87}" srcId="{A2A3FB65-7821-4DBC-B005-70D1BE021651}" destId="{3B4AFC69-D07B-4B59-96CD-048C24143A9F}" srcOrd="2" destOrd="0" parTransId="{55F3F56B-8570-46DE-8718-FEEA2465CC89}" sibTransId="{42542C8B-0DF5-415E-906B-9526C2874E82}"/>
    <dgm:cxn modelId="{87729D24-10D9-4C62-AB98-444E6601E4E5}" srcId="{BB162D4C-2F10-453A-A9C4-2AAA10107DCA}" destId="{A2A3FB65-7821-4DBC-B005-70D1BE021651}" srcOrd="0" destOrd="0" parTransId="{8999648E-6AEF-4E4A-A9FA-1EF5CE8DCE38}" sibTransId="{896BD704-9120-476D-974A-6627A9B52FCF}"/>
    <dgm:cxn modelId="{6D341A3D-B369-4259-A13B-FA2D25B2B250}" srcId="{A2A3FB65-7821-4DBC-B005-70D1BE021651}" destId="{B0B3E76D-101C-4CF0-9EA4-1EE063C56D44}" srcOrd="0" destOrd="0" parTransId="{1528C8BF-9F91-46D5-8BE8-B932FC2369BE}" sibTransId="{F2660D62-100C-4656-9556-4AC1E996605D}"/>
    <dgm:cxn modelId="{C3C0EC4A-86F7-4F43-9CB6-24F278D813C3}" srcId="{A2A3FB65-7821-4DBC-B005-70D1BE021651}" destId="{0B7E4BDB-E9A5-4EE6-AE55-7B92494E6AD5}" srcOrd="1" destOrd="0" parTransId="{F0ED2F6A-A324-4734-8444-49B36EB5714E}" sibTransId="{49AE03B6-6899-4C4F-B6D5-4F4ED71BB218}"/>
    <dgm:cxn modelId="{97518371-1A10-4D73-A5F1-C9EC0A5CEBA9}" type="presOf" srcId="{BB162D4C-2F10-453A-A9C4-2AAA10107DCA}" destId="{733A53DC-6D95-4BC1-8FD9-D758001E7461}" srcOrd="0" destOrd="0" presId="urn:microsoft.com/office/officeart/2005/8/layout/radial1"/>
    <dgm:cxn modelId="{E186AC52-3DF4-4BF1-A472-EA10EE9102AA}" type="presOf" srcId="{691CD7EA-4675-4DF5-9914-BA19F900BB24}" destId="{6B57E8CE-4F29-47F6-867B-E4D5B3664E98}" srcOrd="0" destOrd="0" presId="urn:microsoft.com/office/officeart/2005/8/layout/radial1"/>
    <dgm:cxn modelId="{CD732856-75EF-4CEA-8DAC-DA4E085D3AC3}" srcId="{A2A3FB65-7821-4DBC-B005-70D1BE021651}" destId="{691CD7EA-4675-4DF5-9914-BA19F900BB24}" srcOrd="3" destOrd="0" parTransId="{5E376A25-3402-4201-AEAB-370FBD2DC0D5}" sibTransId="{8E913B1F-E61D-4C0E-BF77-EE41728CB98D}"/>
    <dgm:cxn modelId="{D7DBEA87-2C58-48A8-A9AA-8A517D3B8F0A}" type="presOf" srcId="{1528C8BF-9F91-46D5-8BE8-B932FC2369BE}" destId="{742AA069-4832-4D83-BBAC-89A2F1E414D5}" srcOrd="0" destOrd="0" presId="urn:microsoft.com/office/officeart/2005/8/layout/radial1"/>
    <dgm:cxn modelId="{5F2C578B-1043-418E-B1C9-BE7C89BBA550}" type="presOf" srcId="{A2A3FB65-7821-4DBC-B005-70D1BE021651}" destId="{0C5F3B66-577D-4DC5-A2C9-A654143244AA}" srcOrd="0" destOrd="0" presId="urn:microsoft.com/office/officeart/2005/8/layout/radial1"/>
    <dgm:cxn modelId="{183B2992-CACB-416C-8BF1-46F075BB9575}" type="presOf" srcId="{55F3F56B-8570-46DE-8718-FEEA2465CC89}" destId="{3DEF1FFF-D2A5-4F94-B0A8-D2CDC0F67BC5}" srcOrd="0" destOrd="0" presId="urn:microsoft.com/office/officeart/2005/8/layout/radial1"/>
    <dgm:cxn modelId="{FAA85992-6E05-46CD-946D-306359C2768F}" type="presOf" srcId="{F0ED2F6A-A324-4734-8444-49B36EB5714E}" destId="{2F398A8B-8593-4516-8814-00A85293F06E}" srcOrd="1" destOrd="0" presId="urn:microsoft.com/office/officeart/2005/8/layout/radial1"/>
    <dgm:cxn modelId="{0FAC9EA9-1A6F-4675-800B-3049C7F542BB}" type="presOf" srcId="{F0ED2F6A-A324-4734-8444-49B36EB5714E}" destId="{D56A14F7-EF0F-436A-B308-0E512E043C13}" srcOrd="0" destOrd="0" presId="urn:microsoft.com/office/officeart/2005/8/layout/radial1"/>
    <dgm:cxn modelId="{4B3012BD-425E-4347-9EF0-7C29880AE543}" type="presOf" srcId="{0B7E4BDB-E9A5-4EE6-AE55-7B92494E6AD5}" destId="{AD440CA5-7F21-4670-8C3F-973B41814CCE}" srcOrd="0" destOrd="0" presId="urn:microsoft.com/office/officeart/2005/8/layout/radial1"/>
    <dgm:cxn modelId="{36CB41D1-3FFE-4A58-A8E1-9416419EFE41}" type="presOf" srcId="{1528C8BF-9F91-46D5-8BE8-B932FC2369BE}" destId="{B1467985-0ECA-48AE-9206-984D7638845A}" srcOrd="1" destOrd="0" presId="urn:microsoft.com/office/officeart/2005/8/layout/radial1"/>
    <dgm:cxn modelId="{025360DC-5F1C-4B56-BA66-32A66C4BCA99}" type="presOf" srcId="{B0B3E76D-101C-4CF0-9EA4-1EE063C56D44}" destId="{8B7076BB-2E00-4CB8-A793-EEDEC5BB8AD3}" srcOrd="0" destOrd="0" presId="urn:microsoft.com/office/officeart/2005/8/layout/radial1"/>
    <dgm:cxn modelId="{BDF18BDD-6D38-45D7-A913-782670759BAC}" type="presOf" srcId="{3B4AFC69-D07B-4B59-96CD-048C24143A9F}" destId="{2A79B3CD-468C-455F-8DAA-72C643C39950}" srcOrd="0" destOrd="0" presId="urn:microsoft.com/office/officeart/2005/8/layout/radial1"/>
    <dgm:cxn modelId="{D733FDF5-D1B6-468E-9FB9-E9E020E45AE9}" type="presOf" srcId="{55F3F56B-8570-46DE-8718-FEEA2465CC89}" destId="{F409568F-CFE8-4B50-8AB0-BE0B2703DA4E}" srcOrd="1" destOrd="0" presId="urn:microsoft.com/office/officeart/2005/8/layout/radial1"/>
    <dgm:cxn modelId="{97B8DCFA-E4AD-4BC5-9235-A6F3BFD6A5A4}" type="presOf" srcId="{5E376A25-3402-4201-AEAB-370FBD2DC0D5}" destId="{BF06F39A-FEB5-4F41-8F10-665535C18851}" srcOrd="0" destOrd="0" presId="urn:microsoft.com/office/officeart/2005/8/layout/radial1"/>
    <dgm:cxn modelId="{976C72E9-93D0-461A-9005-3C54769DAC0D}" type="presParOf" srcId="{733A53DC-6D95-4BC1-8FD9-D758001E7461}" destId="{0C5F3B66-577D-4DC5-A2C9-A654143244AA}" srcOrd="0" destOrd="0" presId="urn:microsoft.com/office/officeart/2005/8/layout/radial1"/>
    <dgm:cxn modelId="{27C7B0F2-8756-4630-899B-C0524D85D7CC}" type="presParOf" srcId="{733A53DC-6D95-4BC1-8FD9-D758001E7461}" destId="{742AA069-4832-4D83-BBAC-89A2F1E414D5}" srcOrd="1" destOrd="0" presId="urn:microsoft.com/office/officeart/2005/8/layout/radial1"/>
    <dgm:cxn modelId="{E9331009-6548-4C77-9218-56B375E58A03}" type="presParOf" srcId="{742AA069-4832-4D83-BBAC-89A2F1E414D5}" destId="{B1467985-0ECA-48AE-9206-984D7638845A}" srcOrd="0" destOrd="0" presId="urn:microsoft.com/office/officeart/2005/8/layout/radial1"/>
    <dgm:cxn modelId="{FC089432-9C3D-4177-8A6E-5A1672AEEB02}" type="presParOf" srcId="{733A53DC-6D95-4BC1-8FD9-D758001E7461}" destId="{8B7076BB-2E00-4CB8-A793-EEDEC5BB8AD3}" srcOrd="2" destOrd="0" presId="urn:microsoft.com/office/officeart/2005/8/layout/radial1"/>
    <dgm:cxn modelId="{F67E226E-2E37-4DE7-8A08-B8E34C025E66}" type="presParOf" srcId="{733A53DC-6D95-4BC1-8FD9-D758001E7461}" destId="{D56A14F7-EF0F-436A-B308-0E512E043C13}" srcOrd="3" destOrd="0" presId="urn:microsoft.com/office/officeart/2005/8/layout/radial1"/>
    <dgm:cxn modelId="{E5794A51-C381-4F5D-A1D5-E7DDED03E4A0}" type="presParOf" srcId="{D56A14F7-EF0F-436A-B308-0E512E043C13}" destId="{2F398A8B-8593-4516-8814-00A85293F06E}" srcOrd="0" destOrd="0" presId="urn:microsoft.com/office/officeart/2005/8/layout/radial1"/>
    <dgm:cxn modelId="{173B25F1-845D-4CC1-95E4-8055FD1DC410}" type="presParOf" srcId="{733A53DC-6D95-4BC1-8FD9-D758001E7461}" destId="{AD440CA5-7F21-4670-8C3F-973B41814CCE}" srcOrd="4" destOrd="0" presId="urn:microsoft.com/office/officeart/2005/8/layout/radial1"/>
    <dgm:cxn modelId="{3A64CCDB-98D3-4831-A784-27E37D5D2073}" type="presParOf" srcId="{733A53DC-6D95-4BC1-8FD9-D758001E7461}" destId="{3DEF1FFF-D2A5-4F94-B0A8-D2CDC0F67BC5}" srcOrd="5" destOrd="0" presId="urn:microsoft.com/office/officeart/2005/8/layout/radial1"/>
    <dgm:cxn modelId="{A1E9C9B5-E6A0-4A97-8348-A134B4DB0DF8}" type="presParOf" srcId="{3DEF1FFF-D2A5-4F94-B0A8-D2CDC0F67BC5}" destId="{F409568F-CFE8-4B50-8AB0-BE0B2703DA4E}" srcOrd="0" destOrd="0" presId="urn:microsoft.com/office/officeart/2005/8/layout/radial1"/>
    <dgm:cxn modelId="{36C5C551-D5F0-486C-A340-097D9E2DF114}" type="presParOf" srcId="{733A53DC-6D95-4BC1-8FD9-D758001E7461}" destId="{2A79B3CD-468C-455F-8DAA-72C643C39950}" srcOrd="6" destOrd="0" presId="urn:microsoft.com/office/officeart/2005/8/layout/radial1"/>
    <dgm:cxn modelId="{077D60E4-4361-4BFF-83B8-7EEF9100753D}" type="presParOf" srcId="{733A53DC-6D95-4BC1-8FD9-D758001E7461}" destId="{BF06F39A-FEB5-4F41-8F10-665535C18851}" srcOrd="7" destOrd="0" presId="urn:microsoft.com/office/officeart/2005/8/layout/radial1"/>
    <dgm:cxn modelId="{459C3E1A-15BB-45E9-8A03-107A47CC691F}" type="presParOf" srcId="{BF06F39A-FEB5-4F41-8F10-665535C18851}" destId="{167E3E7E-5C4E-44EB-9679-D48CE1BEEDC0}" srcOrd="0" destOrd="0" presId="urn:microsoft.com/office/officeart/2005/8/layout/radial1"/>
    <dgm:cxn modelId="{52AC6F97-44AB-41F2-8955-CD5E3A5E53C4}" type="presParOf" srcId="{733A53DC-6D95-4BC1-8FD9-D758001E7461}" destId="{6B57E8CE-4F29-47F6-867B-E4D5B3664E98}" srcOrd="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5F3B66-577D-4DC5-A2C9-A654143244AA}">
      <dsp:nvSpPr>
        <dsp:cNvPr id="0" name=""/>
        <dsp:cNvSpPr/>
      </dsp:nvSpPr>
      <dsp:spPr>
        <a:xfrm>
          <a:off x="4242595" y="1747687"/>
          <a:ext cx="1907480" cy="1359669"/>
        </a:xfrm>
        <a:prstGeom prst="ellipse">
          <a:avLst/>
        </a:prstGeom>
        <a:solidFill>
          <a:schemeClr val="accent4">
            <a:tint val="69000"/>
            <a:satMod val="105000"/>
            <a:lumMod val="110000"/>
          </a:schemeClr>
        </a:solidFill>
        <a:ln w="9525" cap="flat" cmpd="sng" algn="ctr">
          <a:solidFill>
            <a:schemeClr val="accent4">
              <a:shade val="60000"/>
            </a:schemeClr>
          </a:solidFill>
          <a:prstDash val="solid"/>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tx1"/>
              </a:solidFill>
              <a:latin typeface="Times New Roman" panose="02020603050405020304" pitchFamily="18" charset="0"/>
              <a:cs typeface="Times New Roman" panose="02020603050405020304" pitchFamily="18" charset="0"/>
            </a:rPr>
            <a:t>Resources </a:t>
          </a:r>
        </a:p>
      </dsp:txBody>
      <dsp:txXfrm>
        <a:off x="4521939" y="1946806"/>
        <a:ext cx="1348792" cy="961431"/>
      </dsp:txXfrm>
    </dsp:sp>
    <dsp:sp modelId="{742AA069-4832-4D83-BBAC-89A2F1E414D5}">
      <dsp:nvSpPr>
        <dsp:cNvPr id="0" name=""/>
        <dsp:cNvSpPr/>
      </dsp:nvSpPr>
      <dsp:spPr>
        <a:xfrm rot="15780148">
          <a:off x="4901916" y="1551056"/>
          <a:ext cx="376693" cy="24547"/>
        </a:xfrm>
        <a:custGeom>
          <a:avLst/>
          <a:gdLst/>
          <a:ahLst/>
          <a:cxnLst/>
          <a:rect l="0" t="0" r="0" b="0"/>
          <a:pathLst>
            <a:path>
              <a:moveTo>
                <a:pt x="0" y="12273"/>
              </a:moveTo>
              <a:lnTo>
                <a:pt x="376693" y="12273"/>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5080846" y="1553913"/>
        <a:ext cx="18834" cy="18834"/>
      </dsp:txXfrm>
    </dsp:sp>
    <dsp:sp modelId="{8B7076BB-2E00-4CB8-A793-EEDEC5BB8AD3}">
      <dsp:nvSpPr>
        <dsp:cNvPr id="0" name=""/>
        <dsp:cNvSpPr/>
      </dsp:nvSpPr>
      <dsp:spPr>
        <a:xfrm>
          <a:off x="4069821" y="19530"/>
          <a:ext cx="1828796" cy="1359669"/>
        </a:xfrm>
        <a:prstGeom prst="ellipse">
          <a:avLst/>
        </a:prstGeom>
        <a:solidFill>
          <a:schemeClr val="accent5">
            <a:tint val="69000"/>
            <a:satMod val="105000"/>
            <a:lumMod val="110000"/>
          </a:schemeClr>
        </a:solidFill>
        <a:ln w="9525" cap="flat" cmpd="sng" algn="ctr">
          <a:solidFill>
            <a:schemeClr val="accent5">
              <a:shade val="60000"/>
            </a:schemeClr>
          </a:solidFill>
          <a:prstDash val="solid"/>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latin typeface="Times New Roman" panose="02020603050405020304" pitchFamily="18" charset="0"/>
              <a:cs typeface="Times New Roman" panose="02020603050405020304" pitchFamily="18" charset="0"/>
            </a:rPr>
            <a:t>Natural resource</a:t>
          </a:r>
        </a:p>
      </dsp:txBody>
      <dsp:txXfrm>
        <a:off x="4337642" y="218649"/>
        <a:ext cx="1293154" cy="961431"/>
      </dsp:txXfrm>
    </dsp:sp>
    <dsp:sp modelId="{D56A14F7-EF0F-436A-B308-0E512E043C13}">
      <dsp:nvSpPr>
        <dsp:cNvPr id="0" name=""/>
        <dsp:cNvSpPr/>
      </dsp:nvSpPr>
      <dsp:spPr>
        <a:xfrm rot="21599995">
          <a:off x="6150075" y="2415246"/>
          <a:ext cx="146280" cy="24547"/>
        </a:xfrm>
        <a:custGeom>
          <a:avLst/>
          <a:gdLst/>
          <a:ahLst/>
          <a:cxnLst/>
          <a:rect l="0" t="0" r="0" b="0"/>
          <a:pathLst>
            <a:path>
              <a:moveTo>
                <a:pt x="0" y="12273"/>
              </a:moveTo>
              <a:lnTo>
                <a:pt x="146280" y="12273"/>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219558" y="2423863"/>
        <a:ext cx="7314" cy="7314"/>
      </dsp:txXfrm>
    </dsp:sp>
    <dsp:sp modelId="{AD440CA5-7F21-4670-8C3F-973B41814CCE}">
      <dsp:nvSpPr>
        <dsp:cNvPr id="0" name=""/>
        <dsp:cNvSpPr/>
      </dsp:nvSpPr>
      <dsp:spPr>
        <a:xfrm>
          <a:off x="6296356" y="1747683"/>
          <a:ext cx="2893159" cy="1359669"/>
        </a:xfrm>
        <a:prstGeom prst="ellipse">
          <a:avLst/>
        </a:prstGeom>
        <a:solidFill>
          <a:schemeClr val="accent6">
            <a:tint val="69000"/>
            <a:satMod val="105000"/>
            <a:lumMod val="110000"/>
          </a:schemeClr>
        </a:solidFill>
        <a:ln w="9525" cap="flat" cmpd="sng" algn="ctr">
          <a:solidFill>
            <a:schemeClr val="accent6">
              <a:shade val="60000"/>
            </a:schemeClr>
          </a:solidFill>
          <a:prstDash val="solid"/>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latin typeface="Times New Roman" panose="02020603050405020304" pitchFamily="18" charset="0"/>
              <a:cs typeface="Times New Roman" panose="02020603050405020304" pitchFamily="18" charset="0"/>
            </a:rPr>
            <a:t>Human resource</a:t>
          </a:r>
        </a:p>
      </dsp:txBody>
      <dsp:txXfrm>
        <a:off x="6720049" y="1946802"/>
        <a:ext cx="2045773" cy="961431"/>
      </dsp:txXfrm>
    </dsp:sp>
    <dsp:sp modelId="{3DEF1FFF-D2A5-4F94-B0A8-D2CDC0F67BC5}">
      <dsp:nvSpPr>
        <dsp:cNvPr id="0" name=""/>
        <dsp:cNvSpPr/>
      </dsp:nvSpPr>
      <dsp:spPr>
        <a:xfrm rot="5800385">
          <a:off x="4859380" y="3322031"/>
          <a:ext cx="461728" cy="24547"/>
        </a:xfrm>
        <a:custGeom>
          <a:avLst/>
          <a:gdLst/>
          <a:ahLst/>
          <a:cxnLst/>
          <a:rect l="0" t="0" r="0" b="0"/>
          <a:pathLst>
            <a:path>
              <a:moveTo>
                <a:pt x="0" y="12273"/>
              </a:moveTo>
              <a:lnTo>
                <a:pt x="461728" y="12273"/>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5078701" y="3322762"/>
        <a:ext cx="23086" cy="23086"/>
      </dsp:txXfrm>
    </dsp:sp>
    <dsp:sp modelId="{2A79B3CD-468C-455F-8DAA-72C643C39950}">
      <dsp:nvSpPr>
        <dsp:cNvPr id="0" name=""/>
        <dsp:cNvSpPr/>
      </dsp:nvSpPr>
      <dsp:spPr>
        <a:xfrm>
          <a:off x="4128076" y="3560691"/>
          <a:ext cx="1712286" cy="1359669"/>
        </a:xfrm>
        <a:prstGeom prst="ellipse">
          <a:avLst/>
        </a:prstGeom>
        <a:solidFill>
          <a:schemeClr val="lt1"/>
        </a:solidFill>
        <a:ln w="1587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latin typeface="Times New Roman" panose="02020603050405020304" pitchFamily="18" charset="0"/>
              <a:cs typeface="Times New Roman" panose="02020603050405020304" pitchFamily="18" charset="0"/>
            </a:rPr>
            <a:t>Capital resource</a:t>
          </a:r>
        </a:p>
      </dsp:txBody>
      <dsp:txXfrm>
        <a:off x="4378834" y="3759810"/>
        <a:ext cx="1210770" cy="961431"/>
      </dsp:txXfrm>
    </dsp:sp>
    <dsp:sp modelId="{BF06F39A-FEB5-4F41-8F10-665535C18851}">
      <dsp:nvSpPr>
        <dsp:cNvPr id="0" name=""/>
        <dsp:cNvSpPr/>
      </dsp:nvSpPr>
      <dsp:spPr>
        <a:xfrm rot="10799999">
          <a:off x="4068820" y="2415248"/>
          <a:ext cx="173775" cy="24547"/>
        </a:xfrm>
        <a:custGeom>
          <a:avLst/>
          <a:gdLst/>
          <a:ahLst/>
          <a:cxnLst/>
          <a:rect l="0" t="0" r="0" b="0"/>
          <a:pathLst>
            <a:path>
              <a:moveTo>
                <a:pt x="0" y="12273"/>
              </a:moveTo>
              <a:lnTo>
                <a:pt x="173775" y="12273"/>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4151363" y="2423178"/>
        <a:ext cx="8688" cy="8688"/>
      </dsp:txXfrm>
    </dsp:sp>
    <dsp:sp modelId="{6B57E8CE-4F29-47F6-867B-E4D5B3664E98}">
      <dsp:nvSpPr>
        <dsp:cNvPr id="0" name=""/>
        <dsp:cNvSpPr/>
      </dsp:nvSpPr>
      <dsp:spPr>
        <a:xfrm>
          <a:off x="1178597" y="1747688"/>
          <a:ext cx="2890222" cy="1359669"/>
        </a:xfrm>
        <a:prstGeom prst="ellipse">
          <a:avLst/>
        </a:prstGeom>
        <a:solidFill>
          <a:schemeClr val="accent2">
            <a:tint val="69000"/>
            <a:satMod val="105000"/>
            <a:lumMod val="110000"/>
          </a:schemeClr>
        </a:solidFill>
        <a:ln w="9525" cap="flat" cmpd="sng" algn="ctr">
          <a:solidFill>
            <a:schemeClr val="accent2">
              <a:shade val="60000"/>
            </a:schemeClr>
          </a:solidFill>
          <a:prstDash val="solid"/>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latin typeface="Times New Roman" panose="02020603050405020304" pitchFamily="18" charset="0"/>
              <a:cs typeface="Times New Roman" panose="02020603050405020304" pitchFamily="18" charset="0"/>
            </a:rPr>
            <a:t>Technological resource</a:t>
          </a:r>
        </a:p>
      </dsp:txBody>
      <dsp:txXfrm>
        <a:off x="1601860" y="1946807"/>
        <a:ext cx="2043696" cy="961431"/>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C621B86-4850-40AB-9C7F-512CDAD15DC5}" type="datetimeFigureOut">
              <a:rPr lang="en-US" smtClean="0"/>
              <a:t>06-Sep-25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F68668-1213-4074-9C61-D3DA04438ABB}" type="slidenum">
              <a:rPr lang="en-US" smtClean="0"/>
              <a:t>‹#›</a:t>
            </a:fld>
            <a:endParaRPr lang="en-US"/>
          </a:p>
        </p:txBody>
      </p:sp>
    </p:spTree>
    <p:extLst>
      <p:ext uri="{BB962C8B-B14F-4D97-AF65-F5344CB8AC3E}">
        <p14:creationId xmlns:p14="http://schemas.microsoft.com/office/powerpoint/2010/main" val="3551076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621B86-4850-40AB-9C7F-512CDAD15DC5}" type="datetimeFigureOut">
              <a:rPr lang="en-US" smtClean="0"/>
              <a:t>06-Sep-25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F68668-1213-4074-9C61-D3DA04438ABB}" type="slidenum">
              <a:rPr lang="en-US" smtClean="0"/>
              <a:t>‹#›</a:t>
            </a:fld>
            <a:endParaRPr lang="en-US"/>
          </a:p>
        </p:txBody>
      </p:sp>
    </p:spTree>
    <p:extLst>
      <p:ext uri="{BB962C8B-B14F-4D97-AF65-F5344CB8AC3E}">
        <p14:creationId xmlns:p14="http://schemas.microsoft.com/office/powerpoint/2010/main" val="2596719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C621B86-4850-40AB-9C7F-512CDAD15DC5}" type="datetimeFigureOut">
              <a:rPr lang="en-US" smtClean="0"/>
              <a:t>06-Sep-25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F68668-1213-4074-9C61-D3DA04438ABB}" type="slidenum">
              <a:rPr lang="en-US" smtClean="0"/>
              <a:t>‹#›</a:t>
            </a:fld>
            <a:endParaRPr lang="en-US"/>
          </a:p>
        </p:txBody>
      </p:sp>
    </p:spTree>
    <p:extLst>
      <p:ext uri="{BB962C8B-B14F-4D97-AF65-F5344CB8AC3E}">
        <p14:creationId xmlns:p14="http://schemas.microsoft.com/office/powerpoint/2010/main" val="2988427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C621B86-4850-40AB-9C7F-512CDAD15DC5}" type="datetimeFigureOut">
              <a:rPr lang="en-US" smtClean="0"/>
              <a:t>06-Sep-25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F68668-1213-4074-9C61-D3DA04438ABB}" type="slidenum">
              <a:rPr lang="en-US" smtClean="0"/>
              <a:t>‹#›</a:t>
            </a:fld>
            <a:endParaRPr lang="en-US"/>
          </a:p>
        </p:txBody>
      </p:sp>
    </p:spTree>
    <p:extLst>
      <p:ext uri="{BB962C8B-B14F-4D97-AF65-F5344CB8AC3E}">
        <p14:creationId xmlns:p14="http://schemas.microsoft.com/office/powerpoint/2010/main" val="1013753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C621B86-4850-40AB-9C7F-512CDAD15DC5}" type="datetimeFigureOut">
              <a:rPr lang="en-US" smtClean="0"/>
              <a:t>06-Sep-25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F68668-1213-4074-9C61-D3DA04438ABB}" type="slidenum">
              <a:rPr lang="en-US" smtClean="0"/>
              <a:t>‹#›</a:t>
            </a:fld>
            <a:endParaRPr lang="en-US"/>
          </a:p>
        </p:txBody>
      </p:sp>
    </p:spTree>
    <p:extLst>
      <p:ext uri="{BB962C8B-B14F-4D97-AF65-F5344CB8AC3E}">
        <p14:creationId xmlns:p14="http://schemas.microsoft.com/office/powerpoint/2010/main" val="3363784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C621B86-4850-40AB-9C7F-512CDAD15DC5}" type="datetimeFigureOut">
              <a:rPr lang="en-US" smtClean="0"/>
              <a:t>06-Sep-25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F68668-1213-4074-9C61-D3DA04438ABB}" type="slidenum">
              <a:rPr lang="en-US" smtClean="0"/>
              <a:t>‹#›</a:t>
            </a:fld>
            <a:endParaRPr lang="en-US"/>
          </a:p>
        </p:txBody>
      </p:sp>
    </p:spTree>
    <p:extLst>
      <p:ext uri="{BB962C8B-B14F-4D97-AF65-F5344CB8AC3E}">
        <p14:creationId xmlns:p14="http://schemas.microsoft.com/office/powerpoint/2010/main" val="2955751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8C621B86-4850-40AB-9C7F-512CDAD15DC5}" type="datetimeFigureOut">
              <a:rPr lang="en-US" smtClean="0"/>
              <a:t>06-Sep-25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F68668-1213-4074-9C61-D3DA04438ABB}" type="slidenum">
              <a:rPr lang="en-US" smtClean="0"/>
              <a:t>‹#›</a:t>
            </a:fld>
            <a:endParaRPr lang="en-US"/>
          </a:p>
        </p:txBody>
      </p:sp>
    </p:spTree>
    <p:extLst>
      <p:ext uri="{BB962C8B-B14F-4D97-AF65-F5344CB8AC3E}">
        <p14:creationId xmlns:p14="http://schemas.microsoft.com/office/powerpoint/2010/main" val="1220678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621B86-4850-40AB-9C7F-512CDAD15DC5}" type="datetimeFigureOut">
              <a:rPr lang="en-US" smtClean="0"/>
              <a:t>06-Sep-25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F68668-1213-4074-9C61-D3DA04438ABB}" type="slidenum">
              <a:rPr lang="en-US" smtClean="0"/>
              <a:t>‹#›</a:t>
            </a:fld>
            <a:endParaRPr lang="en-US"/>
          </a:p>
        </p:txBody>
      </p:sp>
    </p:spTree>
    <p:extLst>
      <p:ext uri="{BB962C8B-B14F-4D97-AF65-F5344CB8AC3E}">
        <p14:creationId xmlns:p14="http://schemas.microsoft.com/office/powerpoint/2010/main" val="3017942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621B86-4850-40AB-9C7F-512CDAD15DC5}" type="datetimeFigureOut">
              <a:rPr lang="en-US" smtClean="0"/>
              <a:t>06-Sep-25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F68668-1213-4074-9C61-D3DA04438ABB}" type="slidenum">
              <a:rPr lang="en-US" smtClean="0"/>
              <a:t>‹#›</a:t>
            </a:fld>
            <a:endParaRPr lang="en-US"/>
          </a:p>
        </p:txBody>
      </p:sp>
    </p:spTree>
    <p:extLst>
      <p:ext uri="{BB962C8B-B14F-4D97-AF65-F5344CB8AC3E}">
        <p14:creationId xmlns:p14="http://schemas.microsoft.com/office/powerpoint/2010/main" val="4293602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621B86-4850-40AB-9C7F-512CDAD15DC5}" type="datetimeFigureOut">
              <a:rPr lang="en-US" smtClean="0"/>
              <a:t>06-Sep-25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F68668-1213-4074-9C61-D3DA04438ABB}" type="slidenum">
              <a:rPr lang="en-US" smtClean="0"/>
              <a:t>‹#›</a:t>
            </a:fld>
            <a:endParaRPr lang="en-US"/>
          </a:p>
        </p:txBody>
      </p:sp>
    </p:spTree>
    <p:extLst>
      <p:ext uri="{BB962C8B-B14F-4D97-AF65-F5344CB8AC3E}">
        <p14:creationId xmlns:p14="http://schemas.microsoft.com/office/powerpoint/2010/main" val="2806894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621B86-4850-40AB-9C7F-512CDAD15DC5}" type="datetimeFigureOut">
              <a:rPr lang="en-US" smtClean="0"/>
              <a:t>06-Sep-25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F68668-1213-4074-9C61-D3DA04438ABB}" type="slidenum">
              <a:rPr lang="en-US" smtClean="0"/>
              <a:t>‹#›</a:t>
            </a:fld>
            <a:endParaRPr lang="en-US"/>
          </a:p>
        </p:txBody>
      </p:sp>
    </p:spTree>
    <p:extLst>
      <p:ext uri="{BB962C8B-B14F-4D97-AF65-F5344CB8AC3E}">
        <p14:creationId xmlns:p14="http://schemas.microsoft.com/office/powerpoint/2010/main" val="1500274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621B86-4850-40AB-9C7F-512CDAD15DC5}" type="datetimeFigureOut">
              <a:rPr lang="en-US" smtClean="0"/>
              <a:t>06-Sep-25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F68668-1213-4074-9C61-D3DA04438ABB}" type="slidenum">
              <a:rPr lang="en-US" smtClean="0"/>
              <a:t>‹#›</a:t>
            </a:fld>
            <a:endParaRPr 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6319296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621B86-4850-40AB-9C7F-512CDAD15DC5}" type="datetimeFigureOut">
              <a:rPr lang="en-US" smtClean="0"/>
              <a:t>06-Sep-25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F68668-1213-4074-9C61-D3DA04438ABB}" type="slidenum">
              <a:rPr lang="en-US" smtClean="0"/>
              <a:t>‹#›</a:t>
            </a:fld>
            <a:endParaRPr lang="en-US"/>
          </a:p>
        </p:txBody>
      </p:sp>
    </p:spTree>
    <p:extLst>
      <p:ext uri="{BB962C8B-B14F-4D97-AF65-F5344CB8AC3E}">
        <p14:creationId xmlns:p14="http://schemas.microsoft.com/office/powerpoint/2010/main" val="15947919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C621B86-4850-40AB-9C7F-512CDAD15DC5}" type="datetimeFigureOut">
              <a:rPr lang="en-US" smtClean="0"/>
              <a:t>06-Sep-25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F68668-1213-4074-9C61-D3DA04438ABB}" type="slidenum">
              <a:rPr lang="en-US" smtClean="0"/>
              <a:t>‹#›</a:t>
            </a:fld>
            <a:endParaRPr lang="en-US"/>
          </a:p>
        </p:txBody>
      </p:sp>
    </p:spTree>
    <p:extLst>
      <p:ext uri="{BB962C8B-B14F-4D97-AF65-F5344CB8AC3E}">
        <p14:creationId xmlns:p14="http://schemas.microsoft.com/office/powerpoint/2010/main" val="10201082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C621B86-4850-40AB-9C7F-512CDAD15DC5}" type="datetimeFigureOut">
              <a:rPr lang="en-US" smtClean="0"/>
              <a:t>06-Sep-25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F68668-1213-4074-9C61-D3DA04438ABB}" type="slidenum">
              <a:rPr lang="en-US" smtClean="0"/>
              <a:t>‹#›</a:t>
            </a:fld>
            <a:endParaRPr lang="en-US"/>
          </a:p>
        </p:txBody>
      </p:sp>
    </p:spTree>
    <p:extLst>
      <p:ext uri="{BB962C8B-B14F-4D97-AF65-F5344CB8AC3E}">
        <p14:creationId xmlns:p14="http://schemas.microsoft.com/office/powerpoint/2010/main" val="9874498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621B86-4850-40AB-9C7F-512CDAD15DC5}" type="datetimeFigureOut">
              <a:rPr lang="en-US" smtClean="0"/>
              <a:t>06-Sep-25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F68668-1213-4074-9C61-D3DA04438ABB}" type="slidenum">
              <a:rPr lang="en-US" smtClean="0"/>
              <a:t>‹#›</a:t>
            </a:fld>
            <a:endParaRPr lang="en-US"/>
          </a:p>
        </p:txBody>
      </p:sp>
    </p:spTree>
    <p:extLst>
      <p:ext uri="{BB962C8B-B14F-4D97-AF65-F5344CB8AC3E}">
        <p14:creationId xmlns:p14="http://schemas.microsoft.com/office/powerpoint/2010/main" val="12764997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621B86-4850-40AB-9C7F-512CDAD15DC5}" type="datetimeFigureOut">
              <a:rPr lang="en-US" smtClean="0"/>
              <a:t>06-Sep-25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F68668-1213-4074-9C61-D3DA04438ABB}" type="slidenum">
              <a:rPr lang="en-US" smtClean="0"/>
              <a:t>‹#›</a:t>
            </a:fld>
            <a:endParaRPr lang="en-US"/>
          </a:p>
        </p:txBody>
      </p:sp>
    </p:spTree>
    <p:extLst>
      <p:ext uri="{BB962C8B-B14F-4D97-AF65-F5344CB8AC3E}">
        <p14:creationId xmlns:p14="http://schemas.microsoft.com/office/powerpoint/2010/main" val="37294412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5D1D8-5A47-9D4C-C6E2-6FB01506BD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57C0054-044D-658A-E4B9-8EFDE54552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C373BA-E6BF-6EF2-9990-34B4A198274C}"/>
              </a:ext>
            </a:extLst>
          </p:cNvPr>
          <p:cNvSpPr>
            <a:spLocks noGrp="1"/>
          </p:cNvSpPr>
          <p:nvPr>
            <p:ph type="dt" sz="half" idx="10"/>
          </p:nvPr>
        </p:nvSpPr>
        <p:spPr/>
        <p:txBody>
          <a:bodyPr/>
          <a:lstStyle/>
          <a:p>
            <a:fld id="{8C621B86-4850-40AB-9C7F-512CDAD15DC5}" type="datetimeFigureOut">
              <a:rPr lang="en-US" smtClean="0"/>
              <a:t>06-Sep-25</a:t>
            </a:fld>
            <a:endParaRPr lang="en-US"/>
          </a:p>
        </p:txBody>
      </p:sp>
      <p:sp>
        <p:nvSpPr>
          <p:cNvPr id="5" name="Footer Placeholder 4">
            <a:extLst>
              <a:ext uri="{FF2B5EF4-FFF2-40B4-BE49-F238E27FC236}">
                <a16:creationId xmlns:a16="http://schemas.microsoft.com/office/drawing/2014/main" id="{68CA5F82-468C-2EF9-D2F3-195D47EC31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60AE4C-08D5-6FC5-1E02-5CBCDF9EED4F}"/>
              </a:ext>
            </a:extLst>
          </p:cNvPr>
          <p:cNvSpPr>
            <a:spLocks noGrp="1"/>
          </p:cNvSpPr>
          <p:nvPr>
            <p:ph type="sldNum" sz="quarter" idx="12"/>
          </p:nvPr>
        </p:nvSpPr>
        <p:spPr/>
        <p:txBody>
          <a:bodyPr/>
          <a:lstStyle/>
          <a:p>
            <a:fld id="{37F68668-1213-4074-9C61-D3DA04438ABB}" type="slidenum">
              <a:rPr lang="en-US" smtClean="0"/>
              <a:t>‹#›</a:t>
            </a:fld>
            <a:endParaRPr lang="en-US"/>
          </a:p>
        </p:txBody>
      </p:sp>
    </p:spTree>
    <p:extLst>
      <p:ext uri="{BB962C8B-B14F-4D97-AF65-F5344CB8AC3E}">
        <p14:creationId xmlns:p14="http://schemas.microsoft.com/office/powerpoint/2010/main" val="867661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8C621B86-4850-40AB-9C7F-512CDAD15DC5}" type="datetimeFigureOut">
              <a:rPr lang="en-US" smtClean="0"/>
              <a:t>06-Sep-25</a:t>
            </a:fld>
            <a:endParaRPr 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37F68668-1213-4074-9C61-D3DA04438ABB}" type="slidenum">
              <a:rPr lang="en-US" smtClean="0"/>
              <a:t>‹#›</a:t>
            </a:fld>
            <a:endParaRPr lang="en-US"/>
          </a:p>
        </p:txBody>
      </p:sp>
    </p:spTree>
    <p:extLst>
      <p:ext uri="{BB962C8B-B14F-4D97-AF65-F5344CB8AC3E}">
        <p14:creationId xmlns:p14="http://schemas.microsoft.com/office/powerpoint/2010/main" val="3668145371"/>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3405F0F-B6AC-0200-F6D3-52F3A9499D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6096001" cy="6857999"/>
          </a:xfrm>
          <a:prstGeom prst="rect">
            <a:avLst/>
          </a:prstGeom>
        </p:spPr>
      </p:pic>
      <p:pic>
        <p:nvPicPr>
          <p:cNvPr id="7" name="Picture 6">
            <a:extLst>
              <a:ext uri="{FF2B5EF4-FFF2-40B4-BE49-F238E27FC236}">
                <a16:creationId xmlns:a16="http://schemas.microsoft.com/office/drawing/2014/main" id="{C2522335-78E9-61A4-1AB9-AC6EFCDFB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5999" y="0"/>
            <a:ext cx="6096001" cy="6857999"/>
          </a:xfrm>
          <a:prstGeom prst="rect">
            <a:avLst/>
          </a:prstGeom>
        </p:spPr>
      </p:pic>
      <p:sp>
        <p:nvSpPr>
          <p:cNvPr id="2" name="Title 1">
            <a:extLst>
              <a:ext uri="{FF2B5EF4-FFF2-40B4-BE49-F238E27FC236}">
                <a16:creationId xmlns:a16="http://schemas.microsoft.com/office/drawing/2014/main" id="{DF99A249-ABAD-AEE4-C4BB-B9647843A0AC}"/>
              </a:ext>
            </a:extLst>
          </p:cNvPr>
          <p:cNvSpPr>
            <a:spLocks noGrp="1"/>
          </p:cNvSpPr>
          <p:nvPr>
            <p:ph type="ctrTitle"/>
          </p:nvPr>
        </p:nvSpPr>
        <p:spPr>
          <a:xfrm>
            <a:off x="1780039" y="638628"/>
            <a:ext cx="9062131" cy="2790371"/>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en-US" b="1" dirty="0"/>
              <a:t>NATURAL RESOURCE MANAGEMENT </a:t>
            </a:r>
            <a:br>
              <a:rPr lang="en-US" b="1" dirty="0"/>
            </a:br>
            <a:r>
              <a:rPr lang="en-US" b="1" dirty="0"/>
              <a:t>AND </a:t>
            </a:r>
            <a:br>
              <a:rPr lang="en-US" b="1" dirty="0"/>
            </a:br>
            <a:r>
              <a:rPr lang="en-US" b="1" dirty="0"/>
              <a:t>SUSTAINABLE DEVELOPMENT</a:t>
            </a:r>
            <a:br>
              <a:rPr lang="en-US" b="1" dirty="0"/>
            </a:br>
            <a:r>
              <a:rPr lang="en-US" b="1" dirty="0"/>
              <a:t>(VAC)</a:t>
            </a:r>
          </a:p>
        </p:txBody>
      </p:sp>
    </p:spTree>
    <p:extLst>
      <p:ext uri="{BB962C8B-B14F-4D97-AF65-F5344CB8AC3E}">
        <p14:creationId xmlns:p14="http://schemas.microsoft.com/office/powerpoint/2010/main" val="2367069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7FE1C-62F6-5C20-F04C-37A2DAE216CD}"/>
              </a:ext>
            </a:extLst>
          </p:cNvPr>
          <p:cNvSpPr>
            <a:spLocks noGrp="1"/>
          </p:cNvSpPr>
          <p:nvPr>
            <p:ph type="title"/>
          </p:nvPr>
        </p:nvSpPr>
        <p:spPr>
          <a:xfrm>
            <a:off x="2949678" y="365125"/>
            <a:ext cx="6002594" cy="947481"/>
          </a:xfrm>
        </p:spPr>
        <p:style>
          <a:lnRef idx="1">
            <a:schemeClr val="accent3"/>
          </a:lnRef>
          <a:fillRef idx="2">
            <a:schemeClr val="accent3"/>
          </a:fillRef>
          <a:effectRef idx="1">
            <a:schemeClr val="accent3"/>
          </a:effectRef>
          <a:fontRef idx="minor">
            <a:schemeClr val="dk1"/>
          </a:fontRef>
        </p:style>
        <p:txBody>
          <a:bodyPr/>
          <a:lstStyle/>
          <a:p>
            <a:pPr algn="ctr"/>
            <a:r>
              <a:rPr lang="en-US" b="1" dirty="0">
                <a:latin typeface="Times New Roman" panose="02020603050405020304" pitchFamily="18" charset="0"/>
                <a:cs typeface="Times New Roman" panose="02020603050405020304" pitchFamily="18" charset="0"/>
              </a:rPr>
              <a:t>Natural Resources </a:t>
            </a:r>
          </a:p>
        </p:txBody>
      </p:sp>
      <p:sp>
        <p:nvSpPr>
          <p:cNvPr id="3" name="Content Placeholder 2">
            <a:extLst>
              <a:ext uri="{FF2B5EF4-FFF2-40B4-BE49-F238E27FC236}">
                <a16:creationId xmlns:a16="http://schemas.microsoft.com/office/drawing/2014/main" id="{318281EC-8897-1D69-8882-490193151670}"/>
              </a:ext>
            </a:extLst>
          </p:cNvPr>
          <p:cNvSpPr>
            <a:spLocks noGrp="1"/>
          </p:cNvSpPr>
          <p:nvPr>
            <p:ph idx="1"/>
          </p:nvPr>
        </p:nvSpPr>
        <p:spPr>
          <a:xfrm>
            <a:off x="693175" y="1637071"/>
            <a:ext cx="10987548" cy="4855804"/>
          </a:xfrm>
        </p:spPr>
        <p:style>
          <a:lnRef idx="2">
            <a:schemeClr val="dk1"/>
          </a:lnRef>
          <a:fillRef idx="1">
            <a:schemeClr val="lt1"/>
          </a:fillRef>
          <a:effectRef idx="0">
            <a:schemeClr val="dk1"/>
          </a:effectRef>
          <a:fontRef idx="minor">
            <a:schemeClr val="dk1"/>
          </a:fontRef>
        </p:style>
        <p:txBody>
          <a:bodyPr>
            <a:normAutofit/>
          </a:bodyPr>
          <a:lstStyle/>
          <a:p>
            <a:pPr algn="just">
              <a:lnSpc>
                <a:spcPct val="150000"/>
              </a:lnSpc>
            </a:pPr>
            <a:r>
              <a:rPr lang="en-US" sz="2400" cap="none" dirty="0">
                <a:latin typeface="Times New Roman" panose="02020603050405020304" pitchFamily="18" charset="0"/>
                <a:cs typeface="Times New Roman" panose="02020603050405020304" pitchFamily="18" charset="0"/>
              </a:rPr>
              <a:t>Natural resources are materials and substances provided by nature, such as air, water, soil, plants, animals, sunlight, minerals, and fossil fuels, that are used by living things to survive and meet their needs.</a:t>
            </a:r>
            <a:endParaRPr lang="en-US" sz="24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E9A2DBBC-5CF8-8E83-3D51-EAD93EC4B6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3008" y="3522884"/>
            <a:ext cx="5345984" cy="2969991"/>
          </a:xfrm>
          <a:prstGeom prst="rect">
            <a:avLst/>
          </a:prstGeom>
        </p:spPr>
      </p:pic>
    </p:spTree>
    <p:extLst>
      <p:ext uri="{BB962C8B-B14F-4D97-AF65-F5344CB8AC3E}">
        <p14:creationId xmlns:p14="http://schemas.microsoft.com/office/powerpoint/2010/main" val="2807393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D1BEF-ECC7-50AF-7E1C-051DB6033A6B}"/>
              </a:ext>
            </a:extLst>
          </p:cNvPr>
          <p:cNvSpPr>
            <a:spLocks noGrp="1"/>
          </p:cNvSpPr>
          <p:nvPr>
            <p:ph type="title"/>
          </p:nvPr>
        </p:nvSpPr>
        <p:spPr>
          <a:xfrm>
            <a:off x="4200832" y="310535"/>
            <a:ext cx="3158613" cy="741004"/>
          </a:xfrm>
        </p:spPr>
        <p:style>
          <a:lnRef idx="1">
            <a:schemeClr val="accent5"/>
          </a:lnRef>
          <a:fillRef idx="2">
            <a:schemeClr val="accent5"/>
          </a:fillRef>
          <a:effectRef idx="1">
            <a:schemeClr val="accent5"/>
          </a:effectRef>
          <a:fontRef idx="minor">
            <a:schemeClr val="dk1"/>
          </a:fontRef>
        </p:style>
        <p:txBody>
          <a:bodyPr/>
          <a:lstStyle/>
          <a:p>
            <a:pPr algn="ctr"/>
            <a:r>
              <a:rPr lang="en-US" b="1" dirty="0">
                <a:latin typeface="Times New Roman" panose="02020603050405020304" pitchFamily="18" charset="0"/>
                <a:cs typeface="Times New Roman" panose="02020603050405020304" pitchFamily="18" charset="0"/>
              </a:rPr>
              <a:t>Resource</a:t>
            </a:r>
          </a:p>
        </p:txBody>
      </p:sp>
      <p:sp>
        <p:nvSpPr>
          <p:cNvPr id="3" name="Content Placeholder 2">
            <a:extLst>
              <a:ext uri="{FF2B5EF4-FFF2-40B4-BE49-F238E27FC236}">
                <a16:creationId xmlns:a16="http://schemas.microsoft.com/office/drawing/2014/main" id="{C44D41AE-B325-F87A-3461-BCC062A23590}"/>
              </a:ext>
            </a:extLst>
          </p:cNvPr>
          <p:cNvSpPr>
            <a:spLocks noGrp="1"/>
          </p:cNvSpPr>
          <p:nvPr>
            <p:ph idx="1"/>
          </p:nvPr>
        </p:nvSpPr>
        <p:spPr>
          <a:xfrm>
            <a:off x="501445" y="1371600"/>
            <a:ext cx="11312013" cy="4970206"/>
          </a:xfrm>
        </p:spPr>
        <p:style>
          <a:lnRef idx="2">
            <a:schemeClr val="accent3"/>
          </a:lnRef>
          <a:fillRef idx="1">
            <a:schemeClr val="lt1"/>
          </a:fillRef>
          <a:effectRef idx="0">
            <a:schemeClr val="accent3"/>
          </a:effectRef>
          <a:fontRef idx="minor">
            <a:schemeClr val="dk1"/>
          </a:fontRef>
        </p:style>
        <p:txBody>
          <a:bodyPr>
            <a:normAutofit/>
          </a:bodyPr>
          <a:lstStyle/>
          <a:p>
            <a:pPr algn="just">
              <a:lnSpc>
                <a:spcPct val="150000"/>
              </a:lnSpc>
            </a:pPr>
            <a:r>
              <a:rPr lang="en-US" sz="2400" cap="none" dirty="0">
                <a:latin typeface="Times New Roman" panose="02020603050405020304" pitchFamily="18" charset="0"/>
                <a:cs typeface="Times New Roman" panose="02020603050405020304" pitchFamily="18" charset="0"/>
              </a:rPr>
              <a:t>A </a:t>
            </a:r>
            <a:r>
              <a:rPr lang="en-US" sz="2400" b="1" cap="none" dirty="0">
                <a:latin typeface="Times New Roman" panose="02020603050405020304" pitchFamily="18" charset="0"/>
                <a:cs typeface="Times New Roman" panose="02020603050405020304" pitchFamily="18" charset="0"/>
              </a:rPr>
              <a:t>resource</a:t>
            </a:r>
            <a:r>
              <a:rPr lang="en-US" sz="2400" cap="none" dirty="0">
                <a:latin typeface="Times New Roman" panose="02020603050405020304" pitchFamily="18" charset="0"/>
                <a:cs typeface="Times New Roman" panose="02020603050405020304" pitchFamily="18" charset="0"/>
              </a:rPr>
              <a:t> is anything that is </a:t>
            </a:r>
            <a:r>
              <a:rPr lang="en-US" sz="2400" b="1" cap="none" dirty="0">
                <a:latin typeface="Times New Roman" panose="02020603050405020304" pitchFamily="18" charset="0"/>
                <a:cs typeface="Times New Roman" panose="02020603050405020304" pitchFamily="18" charset="0"/>
              </a:rPr>
              <a:t>naturally occurring or human-made</a:t>
            </a:r>
            <a:r>
              <a:rPr lang="en-US" sz="2400" cap="none" dirty="0">
                <a:latin typeface="Times New Roman" panose="02020603050405020304" pitchFamily="18" charset="0"/>
                <a:cs typeface="Times New Roman" panose="02020603050405020304" pitchFamily="18" charset="0"/>
              </a:rPr>
              <a:t> and is </a:t>
            </a:r>
            <a:r>
              <a:rPr lang="en-US" sz="2400" b="1" cap="none" dirty="0">
                <a:latin typeface="Times New Roman" panose="02020603050405020304" pitchFamily="18" charset="0"/>
                <a:cs typeface="Times New Roman" panose="02020603050405020304" pitchFamily="18" charset="0"/>
              </a:rPr>
              <a:t>used to satisfy human needs or wants</a:t>
            </a:r>
            <a:r>
              <a:rPr lang="en-US" sz="2400" cap="none" dirty="0">
                <a:latin typeface="Times New Roman" panose="02020603050405020304" pitchFamily="18" charset="0"/>
                <a:cs typeface="Times New Roman" panose="02020603050405020304" pitchFamily="18" charset="0"/>
              </a:rPr>
              <a:t>. Resources can include things like </a:t>
            </a:r>
            <a:r>
              <a:rPr lang="en-US" sz="2400" b="1" cap="none" dirty="0">
                <a:latin typeface="Times New Roman" panose="02020603050405020304" pitchFamily="18" charset="0"/>
                <a:cs typeface="Times New Roman" panose="02020603050405020304" pitchFamily="18" charset="0"/>
              </a:rPr>
              <a:t>water, minerals, forests, air, land, energy, and technology</a:t>
            </a:r>
            <a:r>
              <a:rPr lang="en-US" sz="2400" cap="none" dirty="0">
                <a:latin typeface="Times New Roman" panose="02020603050405020304" pitchFamily="18" charset="0"/>
                <a:cs typeface="Times New Roman" panose="02020603050405020304" pitchFamily="18" charset="0"/>
              </a:rPr>
              <a:t>.</a:t>
            </a:r>
          </a:p>
          <a:p>
            <a:pPr algn="just">
              <a:lnSpc>
                <a:spcPct val="150000"/>
              </a:lnSpc>
            </a:pPr>
            <a:r>
              <a:rPr lang="en-US" sz="2400" cap="none" dirty="0">
                <a:latin typeface="Times New Roman" panose="02020603050405020304" pitchFamily="18" charset="0"/>
                <a:cs typeface="Times New Roman" panose="02020603050405020304" pitchFamily="18" charset="0"/>
              </a:rPr>
              <a:t>According to </a:t>
            </a:r>
            <a:r>
              <a:rPr lang="en-US" sz="2400" b="1" cap="none" dirty="0" err="1">
                <a:latin typeface="Times New Roman" panose="02020603050405020304" pitchFamily="18" charset="0"/>
                <a:cs typeface="Times New Roman" panose="02020603050405020304" pitchFamily="18" charset="0"/>
              </a:rPr>
              <a:t>James.S</a:t>
            </a:r>
            <a:r>
              <a:rPr lang="en-US" sz="2400" b="1" cap="none" dirty="0">
                <a:latin typeface="Times New Roman" panose="02020603050405020304" pitchFamily="18" charset="0"/>
                <a:cs typeface="Times New Roman" panose="02020603050405020304" pitchFamily="18" charset="0"/>
              </a:rPr>
              <a:t>. </a:t>
            </a:r>
            <a:r>
              <a:rPr lang="en-US" sz="2400" b="1" cap="none" dirty="0" err="1">
                <a:latin typeface="Times New Roman" panose="02020603050405020304" pitchFamily="18" charset="0"/>
                <a:cs typeface="Times New Roman" panose="02020603050405020304" pitchFamily="18" charset="0"/>
              </a:rPr>
              <a:t>Fisher,</a:t>
            </a:r>
            <a:r>
              <a:rPr lang="en-US" sz="2400" cap="none" dirty="0" err="1">
                <a:latin typeface="Times New Roman" panose="02020603050405020304" pitchFamily="18" charset="0"/>
                <a:cs typeface="Times New Roman" panose="02020603050405020304" pitchFamily="18" charset="0"/>
              </a:rPr>
              <a:t>resources</a:t>
            </a:r>
            <a:r>
              <a:rPr lang="en-US" sz="2400" cap="none" dirty="0">
                <a:latin typeface="Times New Roman" panose="02020603050405020304" pitchFamily="18" charset="0"/>
                <a:cs typeface="Times New Roman" panose="02020603050405020304" pitchFamily="18" charset="0"/>
              </a:rPr>
              <a:t> are anything that can be used to satisfy a need or desire.” </a:t>
            </a:r>
          </a:p>
          <a:p>
            <a:pPr algn="just">
              <a:lnSpc>
                <a:spcPct val="150000"/>
              </a:lnSpc>
            </a:pPr>
            <a:r>
              <a:rPr lang="en-US" sz="2400" cap="none" dirty="0">
                <a:latin typeface="Times New Roman" panose="02020603050405020304" pitchFamily="18" charset="0"/>
                <a:cs typeface="Times New Roman" panose="02020603050405020304" pitchFamily="18" charset="0"/>
              </a:rPr>
              <a:t>According to </a:t>
            </a:r>
            <a:r>
              <a:rPr lang="en-US" sz="2400" b="1" cap="none" dirty="0">
                <a:latin typeface="Times New Roman" panose="02020603050405020304" pitchFamily="18" charset="0"/>
                <a:cs typeface="Times New Roman" panose="02020603050405020304" pitchFamily="18" charset="0"/>
              </a:rPr>
              <a:t>Encyclopedia of Social Sciences, Vol 11,” </a:t>
            </a:r>
            <a:r>
              <a:rPr lang="en-US" sz="2400" cap="none" dirty="0">
                <a:latin typeface="Times New Roman" panose="02020603050405020304" pitchFamily="18" charset="0"/>
                <a:cs typeface="Times New Roman" panose="02020603050405020304" pitchFamily="18" charset="0"/>
              </a:rPr>
              <a:t>resources are those aspects of man’s environment which facilitates the satisfaction of human wants and the attainment of social objectives.</a:t>
            </a:r>
          </a:p>
        </p:txBody>
      </p:sp>
    </p:spTree>
    <p:extLst>
      <p:ext uri="{BB962C8B-B14F-4D97-AF65-F5344CB8AC3E}">
        <p14:creationId xmlns:p14="http://schemas.microsoft.com/office/powerpoint/2010/main" val="2584833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6A052-EBB2-7C1F-A607-73109D2E7243}"/>
              </a:ext>
            </a:extLst>
          </p:cNvPr>
          <p:cNvSpPr>
            <a:spLocks noGrp="1"/>
          </p:cNvSpPr>
          <p:nvPr>
            <p:ph type="title"/>
          </p:nvPr>
        </p:nvSpPr>
        <p:spPr>
          <a:xfrm>
            <a:off x="3786648" y="258915"/>
            <a:ext cx="4618703" cy="844243"/>
          </a:xfrm>
        </p:spPr>
        <p:style>
          <a:lnRef idx="1">
            <a:schemeClr val="accent6"/>
          </a:lnRef>
          <a:fillRef idx="2">
            <a:schemeClr val="accent6"/>
          </a:fillRef>
          <a:effectRef idx="1">
            <a:schemeClr val="accent6"/>
          </a:effectRef>
          <a:fontRef idx="minor">
            <a:schemeClr val="dk1"/>
          </a:fontRef>
        </p:style>
        <p:txBody>
          <a:bodyPr>
            <a:normAutofit fontScale="90000"/>
          </a:bodyPr>
          <a:lstStyle/>
          <a:p>
            <a:pPr algn="ctr"/>
            <a:r>
              <a:rPr lang="en-US" b="1" dirty="0">
                <a:latin typeface="Times New Roman" panose="02020603050405020304" pitchFamily="18" charset="0"/>
                <a:cs typeface="Times New Roman" panose="02020603050405020304" pitchFamily="18" charset="0"/>
              </a:rPr>
              <a:t>Characteristics </a:t>
            </a:r>
          </a:p>
        </p:txBody>
      </p:sp>
      <p:sp>
        <p:nvSpPr>
          <p:cNvPr id="7" name="Content Placeholder 6">
            <a:extLst>
              <a:ext uri="{FF2B5EF4-FFF2-40B4-BE49-F238E27FC236}">
                <a16:creationId xmlns:a16="http://schemas.microsoft.com/office/drawing/2014/main" id="{DFA41AFE-EA73-C0D3-A39E-1C1C9684B055}"/>
              </a:ext>
            </a:extLst>
          </p:cNvPr>
          <p:cNvSpPr>
            <a:spLocks noGrp="1"/>
          </p:cNvSpPr>
          <p:nvPr>
            <p:ph idx="1"/>
          </p:nvPr>
        </p:nvSpPr>
        <p:spPr>
          <a:xfrm>
            <a:off x="1076632" y="1690689"/>
            <a:ext cx="10277168" cy="4486274"/>
          </a:xfrm>
        </p:spPr>
        <p:style>
          <a:lnRef idx="2">
            <a:schemeClr val="accent5"/>
          </a:lnRef>
          <a:fillRef idx="1">
            <a:schemeClr val="lt1"/>
          </a:fillRef>
          <a:effectRef idx="0">
            <a:schemeClr val="accent5"/>
          </a:effectRef>
          <a:fontRef idx="minor">
            <a:schemeClr val="dk1"/>
          </a:fontRef>
        </p:style>
        <p:txBody>
          <a:bodyPr/>
          <a:lstStyle/>
          <a:p>
            <a:pPr algn="just">
              <a:lnSpc>
                <a:spcPct val="150000"/>
              </a:lnSpc>
            </a:pPr>
            <a:r>
              <a:rPr lang="en-US" b="1" dirty="0">
                <a:latin typeface="Times New Roman" panose="02020603050405020304" pitchFamily="18" charset="0"/>
                <a:cs typeface="Times New Roman" panose="02020603050405020304" pitchFamily="18" charset="0"/>
              </a:rPr>
              <a:t>Utility</a:t>
            </a:r>
            <a:r>
              <a:rPr lang="en-US" dirty="0">
                <a:latin typeface="Times New Roman" panose="02020603050405020304" pitchFamily="18" charset="0"/>
                <a:cs typeface="Times New Roman" panose="02020603050405020304" pitchFamily="18" charset="0"/>
              </a:rPr>
              <a:t> (</a:t>
            </a:r>
            <a:r>
              <a:rPr lang="en-US" cap="none" dirty="0">
                <a:latin typeface="Times New Roman" panose="02020603050405020304" pitchFamily="18" charset="0"/>
                <a:cs typeface="Times New Roman" panose="02020603050405020304" pitchFamily="18" charset="0"/>
              </a:rPr>
              <a:t>Usefulness for human needs</a:t>
            </a:r>
            <a:r>
              <a:rPr lang="en-US" dirty="0">
                <a:latin typeface="Times New Roman" panose="02020603050405020304" pitchFamily="18" charset="0"/>
                <a:cs typeface="Times New Roman" panose="02020603050405020304" pitchFamily="18" charset="0"/>
              </a:rPr>
              <a:t>)</a:t>
            </a:r>
          </a:p>
          <a:p>
            <a:pPr algn="just">
              <a:lnSpc>
                <a:spcPct val="150000"/>
              </a:lnSpc>
            </a:pPr>
            <a:r>
              <a:rPr lang="en-US" b="1" dirty="0">
                <a:latin typeface="Times New Roman" panose="02020603050405020304" pitchFamily="18" charset="0"/>
                <a:cs typeface="Times New Roman" panose="02020603050405020304" pitchFamily="18" charset="0"/>
              </a:rPr>
              <a:t>Scarcity </a:t>
            </a:r>
            <a:r>
              <a:rPr lang="en-US" dirty="0">
                <a:latin typeface="Times New Roman" panose="02020603050405020304" pitchFamily="18" charset="0"/>
                <a:cs typeface="Times New Roman" panose="02020603050405020304" pitchFamily="18" charset="0"/>
              </a:rPr>
              <a:t>(</a:t>
            </a:r>
            <a:r>
              <a:rPr lang="en-US" cap="none" dirty="0">
                <a:latin typeface="Times New Roman" panose="02020603050405020304" pitchFamily="18" charset="0"/>
                <a:cs typeface="Times New Roman" panose="02020603050405020304" pitchFamily="18" charset="0"/>
              </a:rPr>
              <a:t>Limited availability relative to demand</a:t>
            </a:r>
            <a:r>
              <a:rPr lang="en-US" dirty="0">
                <a:latin typeface="Times New Roman" panose="02020603050405020304" pitchFamily="18" charset="0"/>
                <a:cs typeface="Times New Roman" panose="02020603050405020304" pitchFamily="18" charset="0"/>
              </a:rPr>
              <a:t>)</a:t>
            </a:r>
          </a:p>
          <a:p>
            <a:pPr algn="just">
              <a:lnSpc>
                <a:spcPct val="150000"/>
              </a:lnSpc>
            </a:pPr>
            <a:r>
              <a:rPr lang="en-US" b="1" dirty="0">
                <a:latin typeface="Times New Roman" panose="02020603050405020304" pitchFamily="18" charset="0"/>
                <a:cs typeface="Times New Roman" panose="02020603050405020304" pitchFamily="18" charset="0"/>
              </a:rPr>
              <a:t>Renewability</a:t>
            </a:r>
            <a:r>
              <a:rPr lang="en-US" dirty="0">
                <a:latin typeface="Times New Roman" panose="02020603050405020304" pitchFamily="18" charset="0"/>
                <a:cs typeface="Times New Roman" panose="02020603050405020304" pitchFamily="18" charset="0"/>
              </a:rPr>
              <a:t> (</a:t>
            </a:r>
            <a:r>
              <a:rPr lang="en-US" cap="none" dirty="0">
                <a:latin typeface="Times New Roman" panose="02020603050405020304" pitchFamily="18" charset="0"/>
                <a:cs typeface="Times New Roman" panose="02020603050405020304" pitchFamily="18" charset="0"/>
              </a:rPr>
              <a:t>Whether they replenish over time</a:t>
            </a:r>
            <a:r>
              <a:rPr lang="en-US" dirty="0">
                <a:latin typeface="Times New Roman" panose="02020603050405020304" pitchFamily="18" charset="0"/>
                <a:cs typeface="Times New Roman" panose="02020603050405020304" pitchFamily="18" charset="0"/>
              </a:rPr>
              <a:t>)</a:t>
            </a:r>
          </a:p>
          <a:p>
            <a:pPr algn="just">
              <a:lnSpc>
                <a:spcPct val="150000"/>
              </a:lnSpc>
            </a:pPr>
            <a:r>
              <a:rPr lang="en-US" b="1" dirty="0">
                <a:latin typeface="Times New Roman" panose="02020603050405020304" pitchFamily="18" charset="0"/>
                <a:cs typeface="Times New Roman" panose="02020603050405020304" pitchFamily="18" charset="0"/>
              </a:rPr>
              <a:t>Accessibility </a:t>
            </a:r>
            <a:r>
              <a:rPr lang="en-US" dirty="0">
                <a:latin typeface="Times New Roman" panose="02020603050405020304" pitchFamily="18" charset="0"/>
                <a:cs typeface="Times New Roman" panose="02020603050405020304" pitchFamily="18" charset="0"/>
              </a:rPr>
              <a:t>(</a:t>
            </a:r>
            <a:r>
              <a:rPr lang="en-US" cap="none" dirty="0">
                <a:latin typeface="Times New Roman" panose="02020603050405020304" pitchFamily="18" charset="0"/>
                <a:cs typeface="Times New Roman" panose="02020603050405020304" pitchFamily="18" charset="0"/>
              </a:rPr>
              <a:t>Ease of obtaining them</a:t>
            </a:r>
            <a:r>
              <a:rPr lang="en-US" dirty="0">
                <a:latin typeface="Times New Roman" panose="02020603050405020304" pitchFamily="18" charset="0"/>
                <a:cs typeface="Times New Roman" panose="02020603050405020304" pitchFamily="18" charset="0"/>
              </a:rPr>
              <a:t>)</a:t>
            </a:r>
          </a:p>
          <a:p>
            <a:pPr algn="just">
              <a:lnSpc>
                <a:spcPct val="150000"/>
              </a:lnSpc>
            </a:pPr>
            <a:r>
              <a:rPr lang="en-US" b="1" dirty="0">
                <a:latin typeface="Times New Roman" panose="02020603050405020304" pitchFamily="18" charset="0"/>
                <a:cs typeface="Times New Roman" panose="02020603050405020304" pitchFamily="18" charset="0"/>
              </a:rPr>
              <a:t>Economic value </a:t>
            </a:r>
            <a:r>
              <a:rPr lang="en-US" dirty="0">
                <a:latin typeface="Times New Roman" panose="02020603050405020304" pitchFamily="18" charset="0"/>
                <a:cs typeface="Times New Roman" panose="02020603050405020304" pitchFamily="18" charset="0"/>
              </a:rPr>
              <a:t>(</a:t>
            </a:r>
            <a:r>
              <a:rPr lang="en-US" cap="none" dirty="0">
                <a:latin typeface="Times New Roman" panose="02020603050405020304" pitchFamily="18" charset="0"/>
                <a:cs typeface="Times New Roman" panose="02020603050405020304" pitchFamily="18" charset="0"/>
              </a:rPr>
              <a:t>Monetary worth</a:t>
            </a:r>
            <a:r>
              <a:rPr lang="en-US"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556807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14FB3-DBDB-9CC9-A12D-2748CAEDD446}"/>
              </a:ext>
            </a:extLst>
          </p:cNvPr>
          <p:cNvSpPr>
            <a:spLocks noGrp="1"/>
          </p:cNvSpPr>
          <p:nvPr>
            <p:ph type="title"/>
          </p:nvPr>
        </p:nvSpPr>
        <p:spPr>
          <a:xfrm>
            <a:off x="3979607" y="236793"/>
            <a:ext cx="4825181" cy="888488"/>
          </a:xfrm>
        </p:spPr>
        <p:style>
          <a:lnRef idx="1">
            <a:schemeClr val="accent5"/>
          </a:lnRef>
          <a:fillRef idx="2">
            <a:schemeClr val="accent5"/>
          </a:fillRef>
          <a:effectRef idx="1">
            <a:schemeClr val="accent5"/>
          </a:effectRef>
          <a:fontRef idx="minor">
            <a:schemeClr val="dk1"/>
          </a:fontRef>
        </p:style>
        <p:txBody>
          <a:bodyPr>
            <a:normAutofit fontScale="90000"/>
          </a:bodyPr>
          <a:lstStyle/>
          <a:p>
            <a:pPr algn="ctr"/>
            <a:r>
              <a:rPr lang="en-US" b="1" dirty="0">
                <a:latin typeface="Times New Roman" panose="02020603050405020304" pitchFamily="18" charset="0"/>
                <a:cs typeface="Times New Roman" panose="02020603050405020304" pitchFamily="18" charset="0"/>
              </a:rPr>
              <a:t>Types of resources</a:t>
            </a:r>
          </a:p>
        </p:txBody>
      </p:sp>
      <p:graphicFrame>
        <p:nvGraphicFramePr>
          <p:cNvPr id="4" name="Diagram 3">
            <a:extLst>
              <a:ext uri="{FF2B5EF4-FFF2-40B4-BE49-F238E27FC236}">
                <a16:creationId xmlns:a16="http://schemas.microsoft.com/office/drawing/2014/main" id="{A1206535-FB85-50A2-0349-4058D29D8556}"/>
              </a:ext>
            </a:extLst>
          </p:cNvPr>
          <p:cNvGraphicFramePr/>
          <p:nvPr>
            <p:extLst>
              <p:ext uri="{D42A27DB-BD31-4B8C-83A1-F6EECF244321}">
                <p14:modId xmlns:p14="http://schemas.microsoft.com/office/powerpoint/2010/main" val="1826015278"/>
              </p:ext>
            </p:extLst>
          </p:nvPr>
        </p:nvGraphicFramePr>
        <p:xfrm>
          <a:off x="899653" y="1681316"/>
          <a:ext cx="9969908" cy="4939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6051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45ADF-3957-E5D4-2060-30DE68F67BF0}"/>
              </a:ext>
            </a:extLst>
          </p:cNvPr>
          <p:cNvSpPr>
            <a:spLocks noGrp="1"/>
          </p:cNvSpPr>
          <p:nvPr>
            <p:ph type="title"/>
          </p:nvPr>
        </p:nvSpPr>
        <p:spPr>
          <a:xfrm>
            <a:off x="3923071" y="236793"/>
            <a:ext cx="4129548" cy="888488"/>
          </a:xfrm>
        </p:spPr>
        <p:style>
          <a:lnRef idx="1">
            <a:schemeClr val="accent2"/>
          </a:lnRef>
          <a:fillRef idx="2">
            <a:schemeClr val="accent2"/>
          </a:fillRef>
          <a:effectRef idx="1">
            <a:schemeClr val="accent2"/>
          </a:effectRef>
          <a:fontRef idx="minor">
            <a:schemeClr val="dk1"/>
          </a:fontRef>
        </p:style>
        <p:txBody>
          <a:bodyPr/>
          <a:lstStyle/>
          <a:p>
            <a:pPr algn="ctr"/>
            <a:r>
              <a:rPr lang="en-US" b="1" dirty="0">
                <a:latin typeface="Times New Roman" panose="02020603050405020304" pitchFamily="18" charset="0"/>
                <a:cs typeface="Times New Roman" panose="02020603050405020304" pitchFamily="18" charset="0"/>
              </a:rPr>
              <a:t>Reserve </a:t>
            </a:r>
          </a:p>
        </p:txBody>
      </p:sp>
      <p:sp>
        <p:nvSpPr>
          <p:cNvPr id="3" name="Content Placeholder 2">
            <a:extLst>
              <a:ext uri="{FF2B5EF4-FFF2-40B4-BE49-F238E27FC236}">
                <a16:creationId xmlns:a16="http://schemas.microsoft.com/office/drawing/2014/main" id="{96EB0C36-CB28-C855-97A3-09A550104A9A}"/>
              </a:ext>
            </a:extLst>
          </p:cNvPr>
          <p:cNvSpPr>
            <a:spLocks noGrp="1"/>
          </p:cNvSpPr>
          <p:nvPr>
            <p:ph idx="1"/>
          </p:nvPr>
        </p:nvSpPr>
        <p:spPr>
          <a:xfrm>
            <a:off x="663677" y="1825624"/>
            <a:ext cx="10958051" cy="4501433"/>
          </a:xfrm>
        </p:spPr>
        <p:style>
          <a:lnRef idx="2">
            <a:schemeClr val="dk1"/>
          </a:lnRef>
          <a:fillRef idx="1">
            <a:schemeClr val="lt1"/>
          </a:fillRef>
          <a:effectRef idx="0">
            <a:schemeClr val="dk1"/>
          </a:effectRef>
          <a:fontRef idx="minor">
            <a:schemeClr val="dk1"/>
          </a:fontRef>
        </p:style>
        <p:txBody>
          <a:bodyPr>
            <a:normAutofit/>
          </a:bodyPr>
          <a:lstStyle/>
          <a:p>
            <a:pPr algn="just">
              <a:lnSpc>
                <a:spcPct val="150000"/>
              </a:lnSpc>
            </a:pPr>
            <a:r>
              <a:rPr lang="en-US" sz="2400" cap="none" dirty="0">
                <a:latin typeface="Times New Roman" panose="02020603050405020304" pitchFamily="18" charset="0"/>
                <a:cs typeface="Times New Roman" panose="02020603050405020304" pitchFamily="18" charset="0"/>
              </a:rPr>
              <a:t>A </a:t>
            </a:r>
            <a:r>
              <a:rPr lang="en-US" sz="2400" b="1" cap="none" dirty="0">
                <a:latin typeface="Times New Roman" panose="02020603050405020304" pitchFamily="18" charset="0"/>
                <a:cs typeface="Times New Roman" panose="02020603050405020304" pitchFamily="18" charset="0"/>
              </a:rPr>
              <a:t>reserve also known as potential resource</a:t>
            </a:r>
            <a:r>
              <a:rPr lang="en-US" sz="2400" cap="none" dirty="0">
                <a:latin typeface="Times New Roman" panose="02020603050405020304" pitchFamily="18" charset="0"/>
                <a:cs typeface="Times New Roman" panose="02020603050405020304" pitchFamily="18" charset="0"/>
              </a:rPr>
              <a:t> refers to the portion of a natural resource that has been identified, surveyed, and is available for use with existing technology, but is deliberately left unused or underused.</a:t>
            </a:r>
          </a:p>
          <a:p>
            <a:pPr algn="just">
              <a:lnSpc>
                <a:spcPct val="150000"/>
              </a:lnSpc>
            </a:pPr>
            <a:r>
              <a:rPr lang="en-US" sz="2400" cap="none" dirty="0">
                <a:latin typeface="Times New Roman" panose="02020603050405020304" pitchFamily="18" charset="0"/>
                <a:cs typeface="Times New Roman" panose="02020603050405020304" pitchFamily="18" charset="0"/>
              </a:rPr>
              <a:t> These reserves are often preserved to ensure the </a:t>
            </a:r>
            <a:r>
              <a:rPr lang="en-US" sz="2400" b="1" cap="none" dirty="0">
                <a:latin typeface="Times New Roman" panose="02020603050405020304" pitchFamily="18" charset="0"/>
                <a:cs typeface="Times New Roman" panose="02020603050405020304" pitchFamily="18" charset="0"/>
              </a:rPr>
              <a:t>sustainable use</a:t>
            </a:r>
            <a:r>
              <a:rPr lang="en-US" sz="2400" cap="none" dirty="0">
                <a:latin typeface="Times New Roman" panose="02020603050405020304" pitchFamily="18" charset="0"/>
                <a:cs typeface="Times New Roman" panose="02020603050405020304" pitchFamily="18" charset="0"/>
              </a:rPr>
              <a:t> of resources for </a:t>
            </a:r>
            <a:r>
              <a:rPr lang="en-US" sz="2400" b="1" cap="none" dirty="0">
                <a:latin typeface="Times New Roman" panose="02020603050405020304" pitchFamily="18" charset="0"/>
                <a:cs typeface="Times New Roman" panose="02020603050405020304" pitchFamily="18" charset="0"/>
              </a:rPr>
              <a:t>future generations</a:t>
            </a:r>
            <a:r>
              <a:rPr lang="en-US" sz="2400" cap="none" dirty="0">
                <a:latin typeface="Times New Roman" panose="02020603050405020304" pitchFamily="18" charset="0"/>
                <a:cs typeface="Times New Roman" panose="02020603050405020304" pitchFamily="18" charset="0"/>
              </a:rPr>
              <a:t>, to </a:t>
            </a:r>
            <a:r>
              <a:rPr lang="en-US" sz="2400" b="1" cap="none" dirty="0">
                <a:latin typeface="Times New Roman" panose="02020603050405020304" pitchFamily="18" charset="0"/>
                <a:cs typeface="Times New Roman" panose="02020603050405020304" pitchFamily="18" charset="0"/>
              </a:rPr>
              <a:t>protect the environment</a:t>
            </a:r>
            <a:r>
              <a:rPr lang="en-US" sz="2400" cap="none" dirty="0">
                <a:latin typeface="Times New Roman" panose="02020603050405020304" pitchFamily="18" charset="0"/>
                <a:cs typeface="Times New Roman" panose="02020603050405020304" pitchFamily="18" charset="0"/>
              </a:rPr>
              <a:t>, or due to </a:t>
            </a:r>
            <a:r>
              <a:rPr lang="en-US" sz="2400" b="1" cap="none" dirty="0">
                <a:latin typeface="Times New Roman" panose="02020603050405020304" pitchFamily="18" charset="0"/>
                <a:cs typeface="Times New Roman" panose="02020603050405020304" pitchFamily="18" charset="0"/>
              </a:rPr>
              <a:t>economic, legal, or strategic reasons</a:t>
            </a:r>
            <a:r>
              <a:rPr lang="en-US" sz="2400" cap="none"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202558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2A786-3567-9B6C-B489-07205C185D11}"/>
              </a:ext>
            </a:extLst>
          </p:cNvPr>
          <p:cNvSpPr>
            <a:spLocks noGrp="1"/>
          </p:cNvSpPr>
          <p:nvPr>
            <p:ph type="title"/>
          </p:nvPr>
        </p:nvSpPr>
        <p:spPr>
          <a:xfrm>
            <a:off x="3891116" y="232390"/>
            <a:ext cx="4236884" cy="888487"/>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r>
              <a:rPr lang="en-US" b="1" dirty="0">
                <a:latin typeface="Times New Roman" panose="02020603050405020304" pitchFamily="18" charset="0"/>
                <a:cs typeface="Times New Roman" panose="02020603050405020304" pitchFamily="18" charset="0"/>
              </a:rPr>
              <a:t>Characteristics</a:t>
            </a:r>
            <a:r>
              <a:rPr lang="en-US" dirty="0"/>
              <a:t> </a:t>
            </a:r>
          </a:p>
        </p:txBody>
      </p:sp>
      <p:sp>
        <p:nvSpPr>
          <p:cNvPr id="4" name="Rectangle 1">
            <a:extLst>
              <a:ext uri="{FF2B5EF4-FFF2-40B4-BE49-F238E27FC236}">
                <a16:creationId xmlns:a16="http://schemas.microsoft.com/office/drawing/2014/main" id="{C2E16534-ADFD-2155-9D7A-B955992038BB}"/>
              </a:ext>
            </a:extLst>
          </p:cNvPr>
          <p:cNvSpPr>
            <a:spLocks noGrp="1" noChangeArrowheads="1"/>
          </p:cNvSpPr>
          <p:nvPr>
            <p:ph idx="1"/>
          </p:nvPr>
        </p:nvSpPr>
        <p:spPr bwMode="auto">
          <a:xfrm>
            <a:off x="766915" y="1772316"/>
            <a:ext cx="10677833" cy="4457952"/>
          </a:xfrm>
          <a:prstGeom prst="rect">
            <a:avLst/>
          </a:prstGeom>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5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Identified and Known</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b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Reserve resources are already discovered and their quantity and location are known through surveys and studies.</a:t>
            </a:r>
          </a:p>
          <a:p>
            <a:pPr marL="0" marR="0" lvl="0" indent="0" defTabSz="914400" rtl="0" eaLnBrk="0" fontAlgn="base" latinLnBrk="0" hangingPunct="0">
              <a:lnSpc>
                <a:spcPct val="15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Technologically Usable</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b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These resources can be extracted or utilized with the </a:t>
            </a:r>
            <a:r>
              <a:rPr kumimoji="0" lang="en-US" alt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existing technology</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p>
            <a:pPr marL="0" marR="0" lvl="0" indent="0" defTabSz="914400" rtl="0" eaLnBrk="0" fontAlgn="base" latinLnBrk="0" hangingPunct="0">
              <a:lnSpc>
                <a:spcPct val="15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Not in Immediate Use</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b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Although available, they are </a:t>
            </a:r>
            <a:r>
              <a:rPr kumimoji="0" lang="en-US" alt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not currently being used</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due to economic, legal, environmental, or strategic reasons.</a:t>
            </a:r>
          </a:p>
        </p:txBody>
      </p:sp>
    </p:spTree>
    <p:extLst>
      <p:ext uri="{BB962C8B-B14F-4D97-AF65-F5344CB8AC3E}">
        <p14:creationId xmlns:p14="http://schemas.microsoft.com/office/powerpoint/2010/main" val="4122043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6F5B85-675F-C7E5-395F-E4BEF3B46809}"/>
              </a:ext>
            </a:extLst>
          </p:cNvPr>
          <p:cNvSpPr>
            <a:spLocks noGrp="1"/>
          </p:cNvSpPr>
          <p:nvPr>
            <p:ph idx="1"/>
          </p:nvPr>
        </p:nvSpPr>
        <p:spPr>
          <a:xfrm>
            <a:off x="838200" y="929147"/>
            <a:ext cx="10515600" cy="5247815"/>
          </a:xfrm>
        </p:spPr>
        <p:style>
          <a:lnRef idx="2">
            <a:schemeClr val="accent1"/>
          </a:lnRef>
          <a:fillRef idx="1">
            <a:schemeClr val="lt1"/>
          </a:fillRef>
          <a:effectRef idx="0">
            <a:schemeClr val="accent1"/>
          </a:effectRef>
          <a:fontRef idx="minor">
            <a:schemeClr val="dk1"/>
          </a:fontRef>
        </p:style>
        <p:txBody>
          <a:bodyPr>
            <a:normAutofit/>
          </a:bodyPr>
          <a:lstStyle/>
          <a:p>
            <a:pPr marL="0" lvl="0" indent="0" algn="just" eaLnBrk="0" fontAlgn="base" hangingPunct="0">
              <a:lnSpc>
                <a:spcPct val="150000"/>
              </a:lnSpc>
              <a:spcBef>
                <a:spcPct val="0"/>
              </a:spcBef>
              <a:spcAft>
                <a:spcPct val="0"/>
              </a:spcAft>
              <a:buFontTx/>
              <a:buChar char="•"/>
            </a:pPr>
            <a:r>
              <a:rPr lang="en-US" altLang="en-US" sz="2400" b="1" dirty="0">
                <a:latin typeface="Times New Roman" panose="02020603050405020304" pitchFamily="18" charset="0"/>
                <a:cs typeface="Times New Roman" panose="02020603050405020304" pitchFamily="18" charset="0"/>
              </a:rPr>
              <a:t>Environmentally or Legally Protected</a:t>
            </a:r>
            <a:r>
              <a:rPr lang="en-US" altLang="en-US" sz="2400" dirty="0">
                <a:latin typeface="Times New Roman" panose="02020603050405020304" pitchFamily="18" charset="0"/>
                <a:cs typeface="Times New Roman" panose="02020603050405020304" pitchFamily="18" charset="0"/>
              </a:rPr>
              <a:t>:</a:t>
            </a:r>
            <a:br>
              <a:rPr lang="en-US" altLang="en-US" sz="2400" dirty="0">
                <a:latin typeface="Times New Roman" panose="02020603050405020304" pitchFamily="18" charset="0"/>
                <a:cs typeface="Times New Roman" panose="02020603050405020304" pitchFamily="18" charset="0"/>
              </a:rPr>
            </a:br>
            <a:r>
              <a:rPr lang="en-US" altLang="en-US" sz="2400" cap="none" dirty="0">
                <a:latin typeface="Times New Roman" panose="02020603050405020304" pitchFamily="18" charset="0"/>
                <a:cs typeface="Times New Roman" panose="02020603050405020304" pitchFamily="18" charset="0"/>
              </a:rPr>
              <a:t>Some reserves are not used due to </a:t>
            </a:r>
            <a:r>
              <a:rPr lang="en-US" altLang="en-US" sz="2400" b="1" cap="none" dirty="0">
                <a:latin typeface="Times New Roman" panose="02020603050405020304" pitchFamily="18" charset="0"/>
                <a:cs typeface="Times New Roman" panose="02020603050405020304" pitchFamily="18" charset="0"/>
              </a:rPr>
              <a:t>legal restrictions</a:t>
            </a:r>
            <a:r>
              <a:rPr lang="en-US" altLang="en-US" sz="2400" cap="none" dirty="0">
                <a:latin typeface="Times New Roman" panose="02020603050405020304" pitchFamily="18" charset="0"/>
                <a:cs typeface="Times New Roman" panose="02020603050405020304" pitchFamily="18" charset="0"/>
              </a:rPr>
              <a:t> or </a:t>
            </a:r>
            <a:r>
              <a:rPr lang="en-US" altLang="en-US" sz="2400" b="1" cap="none" dirty="0">
                <a:latin typeface="Times New Roman" panose="02020603050405020304" pitchFamily="18" charset="0"/>
                <a:cs typeface="Times New Roman" panose="02020603050405020304" pitchFamily="18" charset="0"/>
              </a:rPr>
              <a:t>environmental conservation efforts</a:t>
            </a:r>
            <a:r>
              <a:rPr lang="en-US" altLang="en-US" sz="2400" cap="none" dirty="0">
                <a:latin typeface="Times New Roman" panose="02020603050405020304" pitchFamily="18" charset="0"/>
                <a:cs typeface="Times New Roman" panose="02020603050405020304" pitchFamily="18" charset="0"/>
              </a:rPr>
              <a:t> (</a:t>
            </a:r>
            <a:r>
              <a:rPr lang="en-US" altLang="en-US" sz="2400" cap="none" dirty="0" err="1">
                <a:latin typeface="Times New Roman" panose="02020603050405020304" pitchFamily="18" charset="0"/>
                <a:cs typeface="Times New Roman" panose="02020603050405020304" pitchFamily="18" charset="0"/>
              </a:rPr>
              <a:t>e.G.</a:t>
            </a:r>
            <a:r>
              <a:rPr lang="en-US" altLang="en-US" sz="2400" cap="none" dirty="0">
                <a:latin typeface="Times New Roman" panose="02020603050405020304" pitchFamily="18" charset="0"/>
                <a:cs typeface="Times New Roman" panose="02020603050405020304" pitchFamily="18" charset="0"/>
              </a:rPr>
              <a:t>, Forest reserves, protected wildlife areas).</a:t>
            </a:r>
          </a:p>
          <a:p>
            <a:pPr marL="0" lvl="0" indent="0" algn="just" eaLnBrk="0" fontAlgn="base" hangingPunct="0">
              <a:lnSpc>
                <a:spcPct val="150000"/>
              </a:lnSpc>
              <a:spcBef>
                <a:spcPct val="0"/>
              </a:spcBef>
              <a:spcAft>
                <a:spcPct val="0"/>
              </a:spcAft>
              <a:buFontTx/>
              <a:buChar char="•"/>
            </a:pPr>
            <a:r>
              <a:rPr lang="en-US" altLang="en-US" sz="2400" b="1" dirty="0">
                <a:latin typeface="Times New Roman" panose="02020603050405020304" pitchFamily="18" charset="0"/>
                <a:cs typeface="Times New Roman" panose="02020603050405020304" pitchFamily="18" charset="0"/>
              </a:rPr>
              <a:t>Supports Sustainable Development</a:t>
            </a:r>
            <a:r>
              <a:rPr lang="en-US" altLang="en-US" sz="2400" dirty="0">
                <a:latin typeface="Times New Roman" panose="02020603050405020304" pitchFamily="18" charset="0"/>
                <a:cs typeface="Times New Roman" panose="02020603050405020304" pitchFamily="18" charset="0"/>
              </a:rPr>
              <a:t>:</a:t>
            </a:r>
            <a:br>
              <a:rPr lang="en-US" altLang="en-US" sz="2400" dirty="0">
                <a:latin typeface="Times New Roman" panose="02020603050405020304" pitchFamily="18" charset="0"/>
                <a:cs typeface="Times New Roman" panose="02020603050405020304" pitchFamily="18" charset="0"/>
              </a:rPr>
            </a:br>
            <a:r>
              <a:rPr lang="en-US" altLang="en-US" sz="2400" cap="none" dirty="0">
                <a:latin typeface="Times New Roman" panose="02020603050405020304" pitchFamily="18" charset="0"/>
                <a:cs typeface="Times New Roman" panose="02020603050405020304" pitchFamily="18" charset="0"/>
              </a:rPr>
              <a:t>Helps in </a:t>
            </a:r>
            <a:r>
              <a:rPr lang="en-US" altLang="en-US" sz="2400" b="1" cap="none" dirty="0">
                <a:latin typeface="Times New Roman" panose="02020603050405020304" pitchFamily="18" charset="0"/>
                <a:cs typeface="Times New Roman" panose="02020603050405020304" pitchFamily="18" charset="0"/>
              </a:rPr>
              <a:t>planning and managing</a:t>
            </a:r>
            <a:r>
              <a:rPr lang="en-US" altLang="en-US" sz="2400" cap="none" dirty="0">
                <a:latin typeface="Times New Roman" panose="02020603050405020304" pitchFamily="18" charset="0"/>
                <a:cs typeface="Times New Roman" panose="02020603050405020304" pitchFamily="18" charset="0"/>
              </a:rPr>
              <a:t> resources sustainably by avoiding overuse and depletion.</a:t>
            </a:r>
          </a:p>
          <a:p>
            <a:pPr marL="0" lvl="0" indent="0" algn="just" eaLnBrk="0" fontAlgn="base" hangingPunct="0">
              <a:lnSpc>
                <a:spcPct val="150000"/>
              </a:lnSpc>
              <a:spcBef>
                <a:spcPct val="0"/>
              </a:spcBef>
              <a:spcAft>
                <a:spcPct val="0"/>
              </a:spcAft>
              <a:buFontTx/>
              <a:buChar char="•"/>
            </a:pPr>
            <a:r>
              <a:rPr lang="en-US" altLang="en-US" sz="2400" b="1" dirty="0">
                <a:latin typeface="Times New Roman" panose="02020603050405020304" pitchFamily="18" charset="0"/>
                <a:cs typeface="Times New Roman" panose="02020603050405020304" pitchFamily="18" charset="0"/>
              </a:rPr>
              <a:t>Preserved for future use</a:t>
            </a:r>
            <a:r>
              <a:rPr lang="en-US" altLang="en-US" sz="2400" dirty="0">
                <a:latin typeface="Times New Roman" panose="02020603050405020304" pitchFamily="18" charset="0"/>
                <a:cs typeface="Times New Roman" panose="02020603050405020304" pitchFamily="18" charset="0"/>
              </a:rPr>
              <a:t>:</a:t>
            </a:r>
            <a:br>
              <a:rPr lang="en-US" altLang="en-US" sz="2400" dirty="0">
                <a:latin typeface="Times New Roman" panose="02020603050405020304" pitchFamily="18" charset="0"/>
                <a:cs typeface="Times New Roman" panose="02020603050405020304" pitchFamily="18" charset="0"/>
              </a:rPr>
            </a:br>
            <a:r>
              <a:rPr lang="en-US" altLang="en-US" sz="2400" cap="none" dirty="0">
                <a:latin typeface="Times New Roman" panose="02020603050405020304" pitchFamily="18" charset="0"/>
                <a:cs typeface="Times New Roman" panose="02020603050405020304" pitchFamily="18" charset="0"/>
              </a:rPr>
              <a:t>These are kept aside to ensure availability for future generations or in times of scarcity.</a:t>
            </a:r>
          </a:p>
          <a:p>
            <a:endParaRPr lang="en-US" dirty="0"/>
          </a:p>
        </p:txBody>
      </p:sp>
    </p:spTree>
    <p:extLst>
      <p:ext uri="{BB962C8B-B14F-4D97-AF65-F5344CB8AC3E}">
        <p14:creationId xmlns:p14="http://schemas.microsoft.com/office/powerpoint/2010/main" val="2199207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96BBB79-AA90-61D7-2D91-613177775793}"/>
              </a:ext>
            </a:extLst>
          </p:cNvPr>
          <p:cNvSpPr>
            <a:spLocks noGrp="1"/>
          </p:cNvSpPr>
          <p:nvPr>
            <p:ph type="title"/>
          </p:nvPr>
        </p:nvSpPr>
        <p:spPr>
          <a:xfrm>
            <a:off x="838200" y="365125"/>
            <a:ext cx="10515600" cy="785249"/>
          </a:xfrm>
        </p:spPr>
        <p:style>
          <a:lnRef idx="2">
            <a:schemeClr val="accent5"/>
          </a:lnRef>
          <a:fillRef idx="1">
            <a:schemeClr val="lt1"/>
          </a:fillRef>
          <a:effectRef idx="0">
            <a:schemeClr val="accent5"/>
          </a:effectRef>
          <a:fontRef idx="minor">
            <a:schemeClr val="dk1"/>
          </a:fontRef>
        </p:style>
        <p:txBody>
          <a:bodyPr>
            <a:normAutofit fontScale="90000"/>
          </a:bodyPr>
          <a:lstStyle/>
          <a:p>
            <a:pPr algn="ctr"/>
            <a:r>
              <a:rPr lang="en-US" b="1" dirty="0">
                <a:latin typeface="Times New Roman" panose="02020603050405020304" pitchFamily="18" charset="0"/>
                <a:cs typeface="Times New Roman" panose="02020603050405020304" pitchFamily="18" charset="0"/>
              </a:rPr>
              <a:t>Factors influencing resource availability </a:t>
            </a:r>
          </a:p>
        </p:txBody>
      </p:sp>
      <p:sp>
        <p:nvSpPr>
          <p:cNvPr id="3" name="Content Placeholder 2">
            <a:extLst>
              <a:ext uri="{FF2B5EF4-FFF2-40B4-BE49-F238E27FC236}">
                <a16:creationId xmlns:a16="http://schemas.microsoft.com/office/drawing/2014/main" id="{0BA1B817-3899-9487-AE9B-5AA64532553F}"/>
              </a:ext>
            </a:extLst>
          </p:cNvPr>
          <p:cNvSpPr>
            <a:spLocks noGrp="1"/>
          </p:cNvSpPr>
          <p:nvPr>
            <p:ph idx="1"/>
          </p:nvPr>
        </p:nvSpPr>
        <p:spPr>
          <a:xfrm>
            <a:off x="486697" y="1342103"/>
            <a:ext cx="11267768" cy="5150772"/>
          </a:xfrm>
        </p:spPr>
        <p:style>
          <a:lnRef idx="2">
            <a:schemeClr val="accent6"/>
          </a:lnRef>
          <a:fillRef idx="1">
            <a:schemeClr val="lt1"/>
          </a:fillRef>
          <a:effectRef idx="0">
            <a:schemeClr val="accent6"/>
          </a:effectRef>
          <a:fontRef idx="minor">
            <a:schemeClr val="dk1"/>
          </a:fontRef>
        </p:style>
        <p:txBody>
          <a:bodyPr>
            <a:normAutofit fontScale="85000" lnSpcReduction="20000"/>
          </a:bodyPr>
          <a:lstStyle/>
          <a:p>
            <a:pPr algn="just"/>
            <a:r>
              <a:rPr lang="en-US" sz="2400" b="1" dirty="0">
                <a:latin typeface="Times New Roman" panose="02020603050405020304" pitchFamily="18" charset="0"/>
                <a:cs typeface="Times New Roman" panose="02020603050405020304" pitchFamily="18" charset="0"/>
              </a:rPr>
              <a:t>Geographical distribution </a:t>
            </a:r>
          </a:p>
          <a:p>
            <a:pPr marL="0" indent="0" algn="just">
              <a:buNone/>
            </a:pPr>
            <a:r>
              <a:rPr lang="en-US" sz="2400" dirty="0">
                <a:latin typeface="Times New Roman" panose="02020603050405020304" pitchFamily="18" charset="0"/>
                <a:cs typeface="Times New Roman" panose="02020603050405020304" pitchFamily="18" charset="0"/>
              </a:rPr>
              <a:t>-</a:t>
            </a:r>
            <a:r>
              <a:rPr lang="en-US" sz="2600" cap="none" dirty="0">
                <a:latin typeface="Times New Roman" panose="02020603050405020304" pitchFamily="18" charset="0"/>
                <a:cs typeface="Times New Roman" panose="02020603050405020304" pitchFamily="18" charset="0"/>
              </a:rPr>
              <a:t>Resources are unevenly distributed across the earth due to natural processes.</a:t>
            </a:r>
          </a:p>
          <a:p>
            <a:pPr marL="0" indent="0" algn="just">
              <a:buNone/>
            </a:pPr>
            <a:r>
              <a:rPr lang="en-US" sz="2600" cap="none" dirty="0">
                <a:latin typeface="Times New Roman" panose="02020603050405020304" pitchFamily="18" charset="0"/>
                <a:cs typeface="Times New Roman" panose="02020603050405020304" pitchFamily="18" charset="0"/>
              </a:rPr>
              <a:t>-Eg: oil is abundant in the middle east, while some countries have rich coal deposits</a:t>
            </a:r>
          </a:p>
          <a:p>
            <a:pPr algn="just"/>
            <a:r>
              <a:rPr lang="en-US" sz="2400" b="1" dirty="0">
                <a:latin typeface="Times New Roman" panose="02020603050405020304" pitchFamily="18" charset="0"/>
                <a:cs typeface="Times New Roman" panose="02020603050405020304" pitchFamily="18" charset="0"/>
              </a:rPr>
              <a:t>Climate and Environmental Conditions</a:t>
            </a:r>
          </a:p>
          <a:p>
            <a:pPr marL="0" indent="0" algn="just">
              <a:buNone/>
            </a:pPr>
            <a:r>
              <a:rPr lang="en-US" sz="2400" dirty="0">
                <a:latin typeface="Times New Roman" panose="02020603050405020304" pitchFamily="18" charset="0"/>
                <a:cs typeface="Times New Roman" panose="02020603050405020304" pitchFamily="18" charset="0"/>
              </a:rPr>
              <a:t>-</a:t>
            </a:r>
            <a:r>
              <a:rPr lang="en-US" sz="2400" cap="none" dirty="0">
                <a:latin typeface="Times New Roman" panose="02020603050405020304" pitchFamily="18" charset="0"/>
                <a:cs typeface="Times New Roman" panose="02020603050405020304" pitchFamily="18" charset="0"/>
              </a:rPr>
              <a:t>Climate affects the availability of resources like water, forests, and agriculture.</a:t>
            </a:r>
          </a:p>
          <a:p>
            <a:pPr marL="0" indent="0" algn="just">
              <a:buNone/>
            </a:pPr>
            <a:r>
              <a:rPr lang="en-US" sz="2400" cap="none" dirty="0">
                <a:latin typeface="Times New Roman" panose="02020603050405020304" pitchFamily="18" charset="0"/>
                <a:cs typeface="Times New Roman" panose="02020603050405020304" pitchFamily="18" charset="0"/>
              </a:rPr>
              <a:t>-Eg: arid regions may lack freshwater or fertile soil.</a:t>
            </a:r>
          </a:p>
          <a:p>
            <a:pPr algn="just"/>
            <a:r>
              <a:rPr lang="en-US" sz="2400" b="1" dirty="0">
                <a:latin typeface="Times New Roman" panose="02020603050405020304" pitchFamily="18" charset="0"/>
                <a:cs typeface="Times New Roman" panose="02020603050405020304" pitchFamily="18" charset="0"/>
              </a:rPr>
              <a:t>Technological Development</a:t>
            </a:r>
          </a:p>
          <a:p>
            <a:pPr marL="0" indent="0" algn="just">
              <a:buNone/>
            </a:pPr>
            <a:r>
              <a:rPr lang="en-US" sz="2400" dirty="0">
                <a:latin typeface="Times New Roman" panose="02020603050405020304" pitchFamily="18" charset="0"/>
                <a:cs typeface="Times New Roman" panose="02020603050405020304" pitchFamily="18" charset="0"/>
              </a:rPr>
              <a:t>-</a:t>
            </a:r>
            <a:r>
              <a:rPr lang="en-US" sz="2400" cap="none" dirty="0">
                <a:latin typeface="Times New Roman" panose="02020603050405020304" pitchFamily="18" charset="0"/>
                <a:cs typeface="Times New Roman" panose="02020603050405020304" pitchFamily="18" charset="0"/>
              </a:rPr>
              <a:t>Advanced technology makes it easier to discover, extract, and utilize resources.</a:t>
            </a:r>
          </a:p>
          <a:p>
            <a:pPr marL="0" indent="0" algn="just">
              <a:buNone/>
            </a:pPr>
            <a:r>
              <a:rPr lang="en-US" sz="2400" cap="none" dirty="0">
                <a:latin typeface="Times New Roman" panose="02020603050405020304" pitchFamily="18" charset="0"/>
                <a:cs typeface="Times New Roman" panose="02020603050405020304" pitchFamily="18" charset="0"/>
              </a:rPr>
              <a:t>-Eg: deep-sea drilling technology has increased oil resource availability.</a:t>
            </a:r>
            <a:endParaRPr lang="en-US" sz="2400" dirty="0">
              <a:latin typeface="Times New Roman" panose="02020603050405020304" pitchFamily="18" charset="0"/>
              <a:cs typeface="Times New Roman" panose="02020603050405020304" pitchFamily="18" charset="0"/>
            </a:endParaRPr>
          </a:p>
          <a:p>
            <a:pPr algn="just"/>
            <a:r>
              <a:rPr lang="en-US" sz="2400" b="1" dirty="0">
                <a:latin typeface="Times New Roman" panose="02020603050405020304" pitchFamily="18" charset="0"/>
                <a:cs typeface="Times New Roman" panose="02020603050405020304" pitchFamily="18" charset="0"/>
              </a:rPr>
              <a:t>Economic Factors</a:t>
            </a:r>
          </a:p>
          <a:p>
            <a:pPr marL="0" indent="0" algn="just">
              <a:buNone/>
            </a:pPr>
            <a:r>
              <a:rPr lang="en-US" sz="2400" dirty="0">
                <a:latin typeface="Times New Roman" panose="02020603050405020304" pitchFamily="18" charset="0"/>
                <a:cs typeface="Times New Roman" panose="02020603050405020304" pitchFamily="18" charset="0"/>
              </a:rPr>
              <a:t>-</a:t>
            </a:r>
            <a:r>
              <a:rPr lang="en-US" sz="2400" cap="none" dirty="0">
                <a:latin typeface="Times New Roman" panose="02020603050405020304" pitchFamily="18" charset="0"/>
                <a:cs typeface="Times New Roman" panose="02020603050405020304" pitchFamily="18" charset="0"/>
              </a:rPr>
              <a:t>If extraction is too costly, a resource may be left unused even if it is available. Market demand and investment also influence availability.</a:t>
            </a:r>
          </a:p>
          <a:p>
            <a:pPr algn="just"/>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8683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445F27-8BFA-3477-CFBE-29588CBAF2AA}"/>
              </a:ext>
            </a:extLst>
          </p:cNvPr>
          <p:cNvSpPr>
            <a:spLocks noGrp="1"/>
          </p:cNvSpPr>
          <p:nvPr>
            <p:ph idx="1"/>
          </p:nvPr>
        </p:nvSpPr>
        <p:spPr>
          <a:xfrm>
            <a:off x="838200" y="501444"/>
            <a:ext cx="10813026" cy="5958349"/>
          </a:xfrm>
        </p:spPr>
        <p:style>
          <a:lnRef idx="2">
            <a:schemeClr val="accent1"/>
          </a:lnRef>
          <a:fillRef idx="1">
            <a:schemeClr val="lt1"/>
          </a:fillRef>
          <a:effectRef idx="0">
            <a:schemeClr val="accent1"/>
          </a:effectRef>
          <a:fontRef idx="minor">
            <a:schemeClr val="dk1"/>
          </a:fontRef>
        </p:style>
        <p:txBody>
          <a:bodyPr>
            <a:normAutofit lnSpcReduction="10000"/>
          </a:bodyPr>
          <a:lstStyle/>
          <a:p>
            <a:pPr algn="just"/>
            <a:r>
              <a:rPr lang="en-US" sz="2400" b="1" dirty="0">
                <a:latin typeface="Times New Roman" panose="02020603050405020304" pitchFamily="18" charset="0"/>
                <a:cs typeface="Times New Roman" panose="02020603050405020304" pitchFamily="18" charset="0"/>
              </a:rPr>
              <a:t>Sustainable Management Practices</a:t>
            </a:r>
          </a:p>
          <a:p>
            <a:pPr marL="0" indent="0" algn="just">
              <a:buNone/>
            </a:pPr>
            <a:r>
              <a:rPr lang="en-US" sz="2400" dirty="0">
                <a:latin typeface="Times New Roman" panose="02020603050405020304" pitchFamily="18" charset="0"/>
                <a:cs typeface="Times New Roman" panose="02020603050405020304" pitchFamily="18" charset="0"/>
              </a:rPr>
              <a:t>-</a:t>
            </a:r>
            <a:r>
              <a:rPr lang="en-US" sz="2400" cap="none" dirty="0">
                <a:latin typeface="Times New Roman" panose="02020603050405020304" pitchFamily="18" charset="0"/>
                <a:cs typeface="Times New Roman" panose="02020603050405020304" pitchFamily="18" charset="0"/>
              </a:rPr>
              <a:t>Conservation, recycling, and responsible usage can improve long-term resource availability.</a:t>
            </a:r>
          </a:p>
          <a:p>
            <a:pPr algn="just"/>
            <a:r>
              <a:rPr lang="en-US" sz="2400" b="1" dirty="0">
                <a:latin typeface="Times New Roman" panose="02020603050405020304" pitchFamily="18" charset="0"/>
                <a:cs typeface="Times New Roman" panose="02020603050405020304" pitchFamily="18" charset="0"/>
              </a:rPr>
              <a:t>Natural Disasters and Environmental Degradation</a:t>
            </a:r>
          </a:p>
          <a:p>
            <a:pPr marL="0" indent="0" algn="just">
              <a:buNone/>
            </a:pPr>
            <a:r>
              <a:rPr lang="en-US" sz="2400" dirty="0">
                <a:latin typeface="Times New Roman" panose="02020603050405020304" pitchFamily="18" charset="0"/>
                <a:cs typeface="Times New Roman" panose="02020603050405020304" pitchFamily="18" charset="0"/>
              </a:rPr>
              <a:t>-</a:t>
            </a:r>
            <a:r>
              <a:rPr lang="en-US" sz="2400" cap="none" dirty="0">
                <a:latin typeface="Times New Roman" panose="02020603050405020304" pitchFamily="18" charset="0"/>
                <a:cs typeface="Times New Roman" panose="02020603050405020304" pitchFamily="18" charset="0"/>
              </a:rPr>
              <a:t>Events like earthquakes, floods, or deforestation can damage or destroy resources. Pollution can make resources like water or soil unusable.</a:t>
            </a:r>
          </a:p>
          <a:p>
            <a:pPr algn="just"/>
            <a:r>
              <a:rPr lang="en-US" sz="2400" b="1" dirty="0">
                <a:latin typeface="Times New Roman" panose="02020603050405020304" pitchFamily="18" charset="0"/>
                <a:cs typeface="Times New Roman" panose="02020603050405020304" pitchFamily="18" charset="0"/>
              </a:rPr>
              <a:t>Population Pressure</a:t>
            </a:r>
          </a:p>
          <a:p>
            <a:pPr marL="0" indent="0" algn="just">
              <a:buNone/>
            </a:pPr>
            <a:r>
              <a:rPr lang="en-US" sz="2400" dirty="0">
                <a:latin typeface="Times New Roman" panose="02020603050405020304" pitchFamily="18" charset="0"/>
                <a:cs typeface="Times New Roman" panose="02020603050405020304" pitchFamily="18" charset="0"/>
              </a:rPr>
              <a:t>-</a:t>
            </a:r>
            <a:r>
              <a:rPr lang="en-US" sz="2400" cap="none" dirty="0">
                <a:latin typeface="Times New Roman" panose="02020603050405020304" pitchFamily="18" charset="0"/>
                <a:cs typeface="Times New Roman" panose="02020603050405020304" pitchFamily="18" charset="0"/>
              </a:rPr>
              <a:t>High population leads to increased consumption and faster depletion of resources. It can also strain resource distribution.</a:t>
            </a:r>
            <a:endParaRPr lang="en-US" sz="2400" dirty="0">
              <a:latin typeface="Times New Roman" panose="02020603050405020304" pitchFamily="18" charset="0"/>
              <a:cs typeface="Times New Roman" panose="02020603050405020304" pitchFamily="18" charset="0"/>
            </a:endParaRPr>
          </a:p>
          <a:p>
            <a:pPr algn="just"/>
            <a:r>
              <a:rPr lang="en-US" sz="2400" b="1" dirty="0">
                <a:latin typeface="Times New Roman" panose="02020603050405020304" pitchFamily="18" charset="0"/>
                <a:cs typeface="Times New Roman" panose="02020603050405020304" pitchFamily="18" charset="0"/>
              </a:rPr>
              <a:t>Human Skills and Labor</a:t>
            </a:r>
          </a:p>
          <a:p>
            <a:pPr marL="0" indent="0" algn="just">
              <a:buNone/>
            </a:pPr>
            <a:r>
              <a:rPr lang="en-US" sz="2400" dirty="0">
                <a:latin typeface="Times New Roman" panose="02020603050405020304" pitchFamily="18" charset="0"/>
                <a:cs typeface="Times New Roman" panose="02020603050405020304" pitchFamily="18" charset="0"/>
              </a:rPr>
              <a:t>-</a:t>
            </a:r>
            <a:r>
              <a:rPr lang="en-US" sz="2400" cap="none" dirty="0">
                <a:latin typeface="Times New Roman" panose="02020603050405020304" pitchFamily="18" charset="0"/>
                <a:cs typeface="Times New Roman" panose="02020603050405020304" pitchFamily="18" charset="0"/>
              </a:rPr>
              <a:t>The availability of trained workers and human capital influences how effectively resources are used.</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3435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810F0-B192-6B77-0914-5BB712A4349C}"/>
              </a:ext>
            </a:extLst>
          </p:cNvPr>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en-US" b="1" dirty="0">
                <a:latin typeface="Times New Roman" panose="02020603050405020304" pitchFamily="18" charset="0"/>
                <a:cs typeface="Times New Roman" panose="02020603050405020304" pitchFamily="18" charset="0"/>
              </a:rPr>
              <a:t>Resource Distribution in India and North-Eastern (NE) States</a:t>
            </a:r>
          </a:p>
        </p:txBody>
      </p:sp>
      <p:sp>
        <p:nvSpPr>
          <p:cNvPr id="3" name="Content Placeholder 2">
            <a:extLst>
              <a:ext uri="{FF2B5EF4-FFF2-40B4-BE49-F238E27FC236}">
                <a16:creationId xmlns:a16="http://schemas.microsoft.com/office/drawing/2014/main" id="{1E83DC3A-AC18-70C0-4FC0-2B2B454A9446}"/>
              </a:ext>
            </a:extLst>
          </p:cNvPr>
          <p:cNvSpPr>
            <a:spLocks noGrp="1"/>
          </p:cNvSpPr>
          <p:nvPr>
            <p:ph idx="1"/>
          </p:nvPr>
        </p:nvSpPr>
        <p:spPr/>
        <p:style>
          <a:lnRef idx="2">
            <a:schemeClr val="accent2"/>
          </a:lnRef>
          <a:fillRef idx="1">
            <a:schemeClr val="lt1"/>
          </a:fillRef>
          <a:effectRef idx="0">
            <a:schemeClr val="accent2"/>
          </a:effectRef>
          <a:fontRef idx="minor">
            <a:schemeClr val="dk1"/>
          </a:fontRef>
        </p:style>
        <p:txBody>
          <a:bodyPr>
            <a:normAutofit/>
          </a:bodyPr>
          <a:lstStyle/>
          <a:p>
            <a:pPr algn="just">
              <a:lnSpc>
                <a:spcPct val="150000"/>
              </a:lnSpc>
            </a:pPr>
            <a:r>
              <a:rPr lang="en-US" sz="2400" cap="none" dirty="0">
                <a:latin typeface="Times New Roman" panose="02020603050405020304" pitchFamily="18" charset="0"/>
                <a:cs typeface="Times New Roman" panose="02020603050405020304" pitchFamily="18" charset="0"/>
              </a:rPr>
              <a:t>India is a country rich in a variety of </a:t>
            </a:r>
            <a:r>
              <a:rPr lang="en-US" sz="2400" b="1" cap="none" dirty="0">
                <a:latin typeface="Times New Roman" panose="02020603050405020304" pitchFamily="18" charset="0"/>
                <a:cs typeface="Times New Roman" panose="02020603050405020304" pitchFamily="18" charset="0"/>
              </a:rPr>
              <a:t>natural resources</a:t>
            </a:r>
            <a:r>
              <a:rPr lang="en-US" sz="2400" cap="none" dirty="0">
                <a:latin typeface="Times New Roman" panose="02020603050405020304" pitchFamily="18" charset="0"/>
                <a:cs typeface="Times New Roman" panose="02020603050405020304" pitchFamily="18" charset="0"/>
              </a:rPr>
              <a:t>, but their </a:t>
            </a:r>
            <a:r>
              <a:rPr lang="en-US" sz="2400" b="1" cap="none" dirty="0">
                <a:latin typeface="Times New Roman" panose="02020603050405020304" pitchFamily="18" charset="0"/>
                <a:cs typeface="Times New Roman" panose="02020603050405020304" pitchFamily="18" charset="0"/>
              </a:rPr>
              <a:t>distribution is highly uneven</a:t>
            </a:r>
            <a:r>
              <a:rPr lang="en-US" sz="2400" cap="none" dirty="0">
                <a:latin typeface="Times New Roman" panose="02020603050405020304" pitchFamily="18" charset="0"/>
                <a:cs typeface="Times New Roman" panose="02020603050405020304" pitchFamily="18" charset="0"/>
              </a:rPr>
              <a:t> due to its vast geographical diversity. The </a:t>
            </a:r>
            <a:r>
              <a:rPr lang="en-US" sz="2400" b="1" cap="none" dirty="0">
                <a:latin typeface="Times New Roman" panose="02020603050405020304" pitchFamily="18" charset="0"/>
                <a:cs typeface="Times New Roman" panose="02020603050405020304" pitchFamily="18" charset="0"/>
              </a:rPr>
              <a:t>north-eastern (NE) states</a:t>
            </a:r>
            <a:r>
              <a:rPr lang="en-US" sz="2400" cap="none" dirty="0">
                <a:latin typeface="Times New Roman" panose="02020603050405020304" pitchFamily="18" charset="0"/>
                <a:cs typeface="Times New Roman" panose="02020603050405020304" pitchFamily="18" charset="0"/>
              </a:rPr>
              <a:t> of </a:t>
            </a:r>
            <a:r>
              <a:rPr lang="en-US" sz="2400" cap="none" dirty="0" err="1">
                <a:latin typeface="Times New Roman" panose="02020603050405020304" pitchFamily="18" charset="0"/>
                <a:cs typeface="Times New Roman" panose="02020603050405020304" pitchFamily="18" charset="0"/>
              </a:rPr>
              <a:t>india</a:t>
            </a:r>
            <a:r>
              <a:rPr lang="en-US" sz="2400" cap="none" dirty="0">
                <a:latin typeface="Times New Roman" panose="02020603050405020304" pitchFamily="18" charset="0"/>
                <a:cs typeface="Times New Roman" panose="02020603050405020304" pitchFamily="18" charset="0"/>
              </a:rPr>
              <a:t>, though relatively small in area, are </a:t>
            </a:r>
            <a:r>
              <a:rPr lang="en-US" sz="2400" b="1" cap="none" dirty="0">
                <a:latin typeface="Times New Roman" panose="02020603050405020304" pitchFamily="18" charset="0"/>
                <a:cs typeface="Times New Roman" panose="02020603050405020304" pitchFamily="18" charset="0"/>
              </a:rPr>
              <a:t>resource-rich</a:t>
            </a:r>
            <a:r>
              <a:rPr lang="en-US" sz="2400" cap="none" dirty="0">
                <a:latin typeface="Times New Roman" panose="02020603050405020304" pitchFamily="18" charset="0"/>
                <a:cs typeface="Times New Roman" panose="02020603050405020304" pitchFamily="18" charset="0"/>
              </a:rPr>
              <a:t>, especially in terms of biodiversity, forests, and water resources.</a:t>
            </a:r>
          </a:p>
        </p:txBody>
      </p:sp>
    </p:spTree>
    <p:extLst>
      <p:ext uri="{BB962C8B-B14F-4D97-AF65-F5344CB8AC3E}">
        <p14:creationId xmlns:p14="http://schemas.microsoft.com/office/powerpoint/2010/main" val="38915114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202933E-EEA5-2F88-C6BA-42E9A7DD07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0457" y="0"/>
            <a:ext cx="6691085" cy="6858000"/>
          </a:xfrm>
          <a:prstGeom prst="rect">
            <a:avLst/>
          </a:prstGeom>
        </p:spPr>
      </p:pic>
    </p:spTree>
    <p:extLst>
      <p:ext uri="{BB962C8B-B14F-4D97-AF65-F5344CB8AC3E}">
        <p14:creationId xmlns:p14="http://schemas.microsoft.com/office/powerpoint/2010/main" val="9745020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BF0511F-AB0C-320D-1956-4F9277285D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6143" y="278548"/>
            <a:ext cx="9305743" cy="6579451"/>
          </a:xfrm>
          <a:prstGeom prst="rect">
            <a:avLst/>
          </a:prstGeom>
        </p:spPr>
      </p:pic>
    </p:spTree>
    <p:extLst>
      <p:ext uri="{BB962C8B-B14F-4D97-AF65-F5344CB8AC3E}">
        <p14:creationId xmlns:p14="http://schemas.microsoft.com/office/powerpoint/2010/main" val="3258649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9E041-C79E-DAC1-3E71-3470C98B3F51}"/>
              </a:ext>
            </a:extLst>
          </p:cNvPr>
          <p:cNvSpPr>
            <a:spLocks noGrp="1"/>
          </p:cNvSpPr>
          <p:nvPr>
            <p:ph type="title"/>
          </p:nvPr>
        </p:nvSpPr>
        <p:spPr>
          <a:xfrm>
            <a:off x="838200" y="101600"/>
            <a:ext cx="10515600" cy="914400"/>
          </a:xfrm>
        </p:spPr>
        <p:style>
          <a:lnRef idx="1">
            <a:schemeClr val="accent2"/>
          </a:lnRef>
          <a:fillRef idx="2">
            <a:schemeClr val="accent2"/>
          </a:fillRef>
          <a:effectRef idx="1">
            <a:schemeClr val="accent2"/>
          </a:effectRef>
          <a:fontRef idx="minor">
            <a:schemeClr val="dk1"/>
          </a:fontRef>
        </p:style>
        <p:txBody>
          <a:bodyPr/>
          <a:lstStyle/>
          <a:p>
            <a:pPr algn="ctr"/>
            <a:r>
              <a:rPr lang="en-US" b="1" dirty="0">
                <a:latin typeface="Times New Roman" panose="02020603050405020304" pitchFamily="18" charset="0"/>
                <a:cs typeface="Times New Roman" panose="02020603050405020304" pitchFamily="18" charset="0"/>
              </a:rPr>
              <a:t>Resource Distribution in India </a:t>
            </a:r>
          </a:p>
        </p:txBody>
      </p:sp>
      <p:sp>
        <p:nvSpPr>
          <p:cNvPr id="7" name="Rectangle 6">
            <a:extLst>
              <a:ext uri="{FF2B5EF4-FFF2-40B4-BE49-F238E27FC236}">
                <a16:creationId xmlns:a16="http://schemas.microsoft.com/office/drawing/2014/main" id="{69B5DCA8-FB7B-44F3-1C23-EC812CFFAFC0}"/>
              </a:ext>
            </a:extLst>
          </p:cNvPr>
          <p:cNvSpPr/>
          <p:nvPr/>
        </p:nvSpPr>
        <p:spPr>
          <a:xfrm>
            <a:off x="624114" y="1915886"/>
            <a:ext cx="2801257" cy="63862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latin typeface="Times New Roman" panose="02020603050405020304" pitchFamily="18" charset="0"/>
                <a:cs typeface="Times New Roman" panose="02020603050405020304" pitchFamily="18" charset="0"/>
              </a:rPr>
              <a:t>Minerals </a:t>
            </a:r>
          </a:p>
        </p:txBody>
      </p:sp>
      <p:sp>
        <p:nvSpPr>
          <p:cNvPr id="8" name="Arrow: Right 7">
            <a:extLst>
              <a:ext uri="{FF2B5EF4-FFF2-40B4-BE49-F238E27FC236}">
                <a16:creationId xmlns:a16="http://schemas.microsoft.com/office/drawing/2014/main" id="{901AEFF8-9A5D-4510-5BD8-6D5476029730}"/>
              </a:ext>
            </a:extLst>
          </p:cNvPr>
          <p:cNvSpPr/>
          <p:nvPr/>
        </p:nvSpPr>
        <p:spPr>
          <a:xfrm>
            <a:off x="3628571" y="2119086"/>
            <a:ext cx="580572" cy="15965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243C44B9-F9D0-7392-1D8F-F1B8C0C4AABB}"/>
              </a:ext>
            </a:extLst>
          </p:cNvPr>
          <p:cNvSpPr/>
          <p:nvPr/>
        </p:nvSpPr>
        <p:spPr>
          <a:xfrm>
            <a:off x="4397829" y="1238866"/>
            <a:ext cx="5689600" cy="2190133"/>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marL="285750" indent="-285750" algn="just">
              <a:lnSpc>
                <a:spcPct val="150000"/>
              </a:lnSpc>
              <a:buFont typeface="Wingdings" panose="05000000000000000000" pitchFamily="2" charset="2"/>
              <a:buChar char="v"/>
            </a:pPr>
            <a:r>
              <a:rPr lang="en-US" dirty="0" err="1">
                <a:latin typeface="Times New Roman" panose="02020603050405020304" pitchFamily="18" charset="0"/>
                <a:cs typeface="Times New Roman" panose="02020603050405020304" pitchFamily="18" charset="0"/>
              </a:rPr>
              <a:t>Jharkhand,odisha,Chhattisgarh</a:t>
            </a:r>
            <a:r>
              <a:rPr lang="en-US" dirty="0">
                <a:latin typeface="Times New Roman" panose="02020603050405020304" pitchFamily="18" charset="0"/>
                <a:cs typeface="Times New Roman" panose="02020603050405020304" pitchFamily="18" charset="0"/>
              </a:rPr>
              <a:t>-Rich in </a:t>
            </a:r>
            <a:r>
              <a:rPr lang="en-US" dirty="0" err="1">
                <a:latin typeface="Times New Roman" panose="02020603050405020304" pitchFamily="18" charset="0"/>
                <a:cs typeface="Times New Roman" panose="02020603050405020304" pitchFamily="18" charset="0"/>
              </a:rPr>
              <a:t>coal,iron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ore,bauxite</a:t>
            </a:r>
            <a:r>
              <a:rPr lang="en-US" dirty="0">
                <a:latin typeface="Times New Roman" panose="02020603050405020304" pitchFamily="18" charset="0"/>
                <a:cs typeface="Times New Roman" panose="02020603050405020304" pitchFamily="18" charset="0"/>
              </a:rPr>
              <a:t> and uranium</a:t>
            </a:r>
          </a:p>
          <a:p>
            <a:pPr marL="285750" indent="-285750" algn="just">
              <a:lnSpc>
                <a:spcPct val="150000"/>
              </a:lnSpc>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Rajasthan-</a:t>
            </a:r>
            <a:r>
              <a:rPr lang="en-US" dirty="0" err="1">
                <a:latin typeface="Times New Roman" panose="02020603050405020304" pitchFamily="18" charset="0"/>
                <a:cs typeface="Times New Roman" panose="02020603050405020304" pitchFamily="18" charset="0"/>
              </a:rPr>
              <a:t>Limestone,copper,zinc,gypsum</a:t>
            </a:r>
            <a:endParaRPr lang="en-US" dirty="0">
              <a:latin typeface="Times New Roman" panose="02020603050405020304" pitchFamily="18" charset="0"/>
              <a:cs typeface="Times New Roman" panose="02020603050405020304" pitchFamily="18" charset="0"/>
            </a:endParaRPr>
          </a:p>
          <a:p>
            <a:pPr marL="285750" indent="-285750" algn="just">
              <a:lnSpc>
                <a:spcPct val="150000"/>
              </a:lnSpc>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Goa and Karnataka-Iron Ore</a:t>
            </a:r>
          </a:p>
          <a:p>
            <a:pPr marL="285750" indent="-285750" algn="just">
              <a:lnSpc>
                <a:spcPct val="150000"/>
              </a:lnSpc>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Maharashtra &amp; Gujarat-</a:t>
            </a:r>
            <a:r>
              <a:rPr lang="en-US" dirty="0" err="1">
                <a:latin typeface="Times New Roman" panose="02020603050405020304" pitchFamily="18" charset="0"/>
                <a:cs typeface="Times New Roman" panose="02020603050405020304" pitchFamily="18" charset="0"/>
              </a:rPr>
              <a:t>Manganese,oil,natural</a:t>
            </a:r>
            <a:r>
              <a:rPr lang="en-US" dirty="0">
                <a:latin typeface="Times New Roman" panose="02020603050405020304" pitchFamily="18" charset="0"/>
                <a:cs typeface="Times New Roman" panose="02020603050405020304" pitchFamily="18" charset="0"/>
              </a:rPr>
              <a:t> gas</a:t>
            </a:r>
          </a:p>
        </p:txBody>
      </p:sp>
      <p:sp>
        <p:nvSpPr>
          <p:cNvPr id="11" name="Rectangle 10">
            <a:extLst>
              <a:ext uri="{FF2B5EF4-FFF2-40B4-BE49-F238E27FC236}">
                <a16:creationId xmlns:a16="http://schemas.microsoft.com/office/drawing/2014/main" id="{AE4FB6D9-4B6A-F490-BA74-3BDBAAD4608A}"/>
              </a:ext>
            </a:extLst>
          </p:cNvPr>
          <p:cNvSpPr/>
          <p:nvPr/>
        </p:nvSpPr>
        <p:spPr>
          <a:xfrm>
            <a:off x="624114" y="5203372"/>
            <a:ext cx="2801257" cy="638628"/>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sz="2400" b="1" dirty="0">
                <a:latin typeface="Times New Roman" panose="02020603050405020304" pitchFamily="18" charset="0"/>
                <a:cs typeface="Times New Roman" panose="02020603050405020304" pitchFamily="18" charset="0"/>
              </a:rPr>
              <a:t>Energy Resources </a:t>
            </a:r>
          </a:p>
        </p:txBody>
      </p:sp>
      <p:sp>
        <p:nvSpPr>
          <p:cNvPr id="12" name="Arrow: Right 11">
            <a:extLst>
              <a:ext uri="{FF2B5EF4-FFF2-40B4-BE49-F238E27FC236}">
                <a16:creationId xmlns:a16="http://schemas.microsoft.com/office/drawing/2014/main" id="{A8321D5E-DD2C-3E18-9FAA-F575EBBCFE20}"/>
              </a:ext>
            </a:extLst>
          </p:cNvPr>
          <p:cNvSpPr/>
          <p:nvPr/>
        </p:nvSpPr>
        <p:spPr>
          <a:xfrm>
            <a:off x="3628571" y="5442857"/>
            <a:ext cx="580572" cy="15965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C41D38E8-F79B-41C9-30F9-8A0493EA2E97}"/>
              </a:ext>
            </a:extLst>
          </p:cNvPr>
          <p:cNvSpPr/>
          <p:nvPr/>
        </p:nvSpPr>
        <p:spPr>
          <a:xfrm>
            <a:off x="4354287" y="4078514"/>
            <a:ext cx="5689600" cy="2539999"/>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marL="285750" indent="-285750" algn="just">
              <a:lnSpc>
                <a:spcPct val="150000"/>
              </a:lnSpc>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Coal-</a:t>
            </a:r>
            <a:r>
              <a:rPr lang="en-US" dirty="0" err="1">
                <a:latin typeface="Times New Roman" panose="02020603050405020304" pitchFamily="18" charset="0"/>
                <a:cs typeface="Times New Roman" panose="02020603050405020304" pitchFamily="18" charset="0"/>
              </a:rPr>
              <a:t>Jharkhand,West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Bengal,odisha,chattisgarh</a:t>
            </a:r>
            <a:endParaRPr lang="en-US" dirty="0">
              <a:latin typeface="Times New Roman" panose="02020603050405020304" pitchFamily="18" charset="0"/>
              <a:cs typeface="Times New Roman" panose="02020603050405020304" pitchFamily="18" charset="0"/>
            </a:endParaRPr>
          </a:p>
          <a:p>
            <a:pPr marL="285750" indent="-285750" algn="just">
              <a:lnSpc>
                <a:spcPct val="150000"/>
              </a:lnSpc>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Petroleum &amp; Natural gas-</a:t>
            </a:r>
            <a:r>
              <a:rPr lang="en-US" dirty="0" err="1">
                <a:latin typeface="Times New Roman" panose="02020603050405020304" pitchFamily="18" charset="0"/>
                <a:cs typeface="Times New Roman" panose="02020603050405020304" pitchFamily="18" charset="0"/>
              </a:rPr>
              <a:t>Assam,Gujarat,Mumbai,Andhra</a:t>
            </a:r>
            <a:r>
              <a:rPr lang="en-US" dirty="0">
                <a:latin typeface="Times New Roman" panose="02020603050405020304" pitchFamily="18" charset="0"/>
                <a:cs typeface="Times New Roman" panose="02020603050405020304" pitchFamily="18" charset="0"/>
              </a:rPr>
              <a:t> Pradesh</a:t>
            </a:r>
          </a:p>
          <a:p>
            <a:pPr marL="285750" indent="-285750" algn="just">
              <a:lnSpc>
                <a:spcPct val="150000"/>
              </a:lnSpc>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Renewable Energy-Solar (</a:t>
            </a:r>
            <a:r>
              <a:rPr lang="en-US" dirty="0" err="1">
                <a:latin typeface="Times New Roman" panose="02020603050405020304" pitchFamily="18" charset="0"/>
                <a:cs typeface="Times New Roman" panose="02020603050405020304" pitchFamily="18" charset="0"/>
              </a:rPr>
              <a:t>Rajasthan,Gujarat</a:t>
            </a:r>
            <a:r>
              <a:rPr lang="en-US" dirty="0">
                <a:latin typeface="Times New Roman" panose="02020603050405020304" pitchFamily="18" charset="0"/>
                <a:cs typeface="Times New Roman" panose="02020603050405020304" pitchFamily="18" charset="0"/>
              </a:rPr>
              <a:t>),Wind (Tamil </a:t>
            </a:r>
            <a:r>
              <a:rPr lang="en-US" dirty="0" err="1">
                <a:latin typeface="Times New Roman" panose="02020603050405020304" pitchFamily="18" charset="0"/>
                <a:cs typeface="Times New Roman" panose="02020603050405020304" pitchFamily="18" charset="0"/>
              </a:rPr>
              <a:t>nadu,Maharashtra</a:t>
            </a:r>
            <a:r>
              <a:rPr lang="en-US" dirty="0">
                <a:latin typeface="Times New Roman" panose="02020603050405020304" pitchFamily="18" charset="0"/>
                <a:cs typeface="Times New Roman" panose="02020603050405020304" pitchFamily="18" charset="0"/>
              </a:rPr>
              <a:t>),Hydro (Himachal </a:t>
            </a:r>
            <a:r>
              <a:rPr lang="en-US" dirty="0" err="1">
                <a:latin typeface="Times New Roman" panose="02020603050405020304" pitchFamily="18" charset="0"/>
                <a:cs typeface="Times New Roman" panose="02020603050405020304" pitchFamily="18" charset="0"/>
              </a:rPr>
              <a:t>Pradesh,Uttarakhand,NE</a:t>
            </a:r>
            <a:r>
              <a:rPr lang="en-US" dirty="0">
                <a:latin typeface="Times New Roman" panose="02020603050405020304" pitchFamily="18" charset="0"/>
                <a:cs typeface="Times New Roman" panose="02020603050405020304" pitchFamily="18" charset="0"/>
              </a:rPr>
              <a:t> states)</a:t>
            </a:r>
          </a:p>
        </p:txBody>
      </p:sp>
    </p:spTree>
    <p:extLst>
      <p:ext uri="{BB962C8B-B14F-4D97-AF65-F5344CB8AC3E}">
        <p14:creationId xmlns:p14="http://schemas.microsoft.com/office/powerpoint/2010/main" val="21982248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EB06E3-D634-C81A-8D63-067926761362}"/>
              </a:ext>
            </a:extLst>
          </p:cNvPr>
          <p:cNvSpPr/>
          <p:nvPr/>
        </p:nvSpPr>
        <p:spPr>
          <a:xfrm>
            <a:off x="943429" y="682171"/>
            <a:ext cx="3033485" cy="522515"/>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b="1" dirty="0">
                <a:latin typeface="Times New Roman" panose="02020603050405020304" pitchFamily="18" charset="0"/>
                <a:cs typeface="Times New Roman" panose="02020603050405020304" pitchFamily="18" charset="0"/>
              </a:rPr>
              <a:t>Forest resources</a:t>
            </a:r>
          </a:p>
        </p:txBody>
      </p:sp>
      <p:sp>
        <p:nvSpPr>
          <p:cNvPr id="5" name="Rectangle 4">
            <a:extLst>
              <a:ext uri="{FF2B5EF4-FFF2-40B4-BE49-F238E27FC236}">
                <a16:creationId xmlns:a16="http://schemas.microsoft.com/office/drawing/2014/main" id="{7F8650D1-B72F-E093-4320-14A7B494D405}"/>
              </a:ext>
            </a:extLst>
          </p:cNvPr>
          <p:cNvSpPr/>
          <p:nvPr/>
        </p:nvSpPr>
        <p:spPr>
          <a:xfrm>
            <a:off x="4579257" y="682170"/>
            <a:ext cx="3033485" cy="52251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b="1" dirty="0">
                <a:latin typeface="Times New Roman" panose="02020603050405020304" pitchFamily="18" charset="0"/>
                <a:cs typeface="Times New Roman" panose="02020603050405020304" pitchFamily="18" charset="0"/>
              </a:rPr>
              <a:t>Water resources</a:t>
            </a:r>
          </a:p>
        </p:txBody>
      </p:sp>
      <p:sp>
        <p:nvSpPr>
          <p:cNvPr id="6" name="Rectangle 5">
            <a:extLst>
              <a:ext uri="{FF2B5EF4-FFF2-40B4-BE49-F238E27FC236}">
                <a16:creationId xmlns:a16="http://schemas.microsoft.com/office/drawing/2014/main" id="{540926C7-7741-5E5A-A324-F8FCC527C390}"/>
              </a:ext>
            </a:extLst>
          </p:cNvPr>
          <p:cNvSpPr/>
          <p:nvPr/>
        </p:nvSpPr>
        <p:spPr>
          <a:xfrm>
            <a:off x="8215086" y="682169"/>
            <a:ext cx="3135085" cy="52251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400" b="1" dirty="0">
                <a:latin typeface="Times New Roman" panose="02020603050405020304" pitchFamily="18" charset="0"/>
                <a:cs typeface="Times New Roman" panose="02020603050405020304" pitchFamily="18" charset="0"/>
              </a:rPr>
              <a:t>Agricultural resources</a:t>
            </a:r>
          </a:p>
        </p:txBody>
      </p:sp>
      <p:sp>
        <p:nvSpPr>
          <p:cNvPr id="7" name="Arrow: Down 6">
            <a:extLst>
              <a:ext uri="{FF2B5EF4-FFF2-40B4-BE49-F238E27FC236}">
                <a16:creationId xmlns:a16="http://schemas.microsoft.com/office/drawing/2014/main" id="{C979ACC7-8830-1F0C-22F5-5A066716C466}"/>
              </a:ext>
            </a:extLst>
          </p:cNvPr>
          <p:cNvSpPr/>
          <p:nvPr/>
        </p:nvSpPr>
        <p:spPr>
          <a:xfrm>
            <a:off x="2307771" y="1204684"/>
            <a:ext cx="203200" cy="769259"/>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Down 7">
            <a:extLst>
              <a:ext uri="{FF2B5EF4-FFF2-40B4-BE49-F238E27FC236}">
                <a16:creationId xmlns:a16="http://schemas.microsoft.com/office/drawing/2014/main" id="{41F57C7F-7D55-8F75-A2C8-829D822B2F9E}"/>
              </a:ext>
            </a:extLst>
          </p:cNvPr>
          <p:cNvSpPr/>
          <p:nvPr/>
        </p:nvSpPr>
        <p:spPr>
          <a:xfrm>
            <a:off x="9681027" y="1219197"/>
            <a:ext cx="203200" cy="769259"/>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Down 8">
            <a:extLst>
              <a:ext uri="{FF2B5EF4-FFF2-40B4-BE49-F238E27FC236}">
                <a16:creationId xmlns:a16="http://schemas.microsoft.com/office/drawing/2014/main" id="{AA82F266-ECC2-0FAA-2DA6-D99770DE6862}"/>
              </a:ext>
            </a:extLst>
          </p:cNvPr>
          <p:cNvSpPr/>
          <p:nvPr/>
        </p:nvSpPr>
        <p:spPr>
          <a:xfrm>
            <a:off x="5994398" y="1364339"/>
            <a:ext cx="203200" cy="1828804"/>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A1210B30-E4E6-922C-1C4A-AA664029A7EF}"/>
              </a:ext>
            </a:extLst>
          </p:cNvPr>
          <p:cNvSpPr/>
          <p:nvPr/>
        </p:nvSpPr>
        <p:spPr>
          <a:xfrm>
            <a:off x="435432" y="2119083"/>
            <a:ext cx="3744685" cy="291737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285750" indent="-285750" algn="just">
              <a:lnSpc>
                <a:spcPct val="150000"/>
              </a:lnSpc>
              <a:buFont typeface="Wingdings" panose="05000000000000000000" pitchFamily="2" charset="2"/>
              <a:buChar char="v"/>
            </a:pPr>
            <a:r>
              <a:rPr lang="en-US" sz="2000" b="1" dirty="0">
                <a:latin typeface="Times New Roman" panose="02020603050405020304" pitchFamily="18" charset="0"/>
                <a:cs typeface="Times New Roman" panose="02020603050405020304" pitchFamily="18" charset="0"/>
              </a:rPr>
              <a:t>Dense forests </a:t>
            </a:r>
            <a:r>
              <a:rPr lang="en-US" sz="2000" dirty="0">
                <a:latin typeface="Times New Roman" panose="02020603050405020304" pitchFamily="18" charset="0"/>
                <a:cs typeface="Times New Roman" panose="02020603050405020304" pitchFamily="18" charset="0"/>
              </a:rPr>
              <a:t>in Madhya </a:t>
            </a:r>
            <a:r>
              <a:rPr lang="en-US" sz="2000" dirty="0" err="1">
                <a:latin typeface="Times New Roman" panose="02020603050405020304" pitchFamily="18" charset="0"/>
                <a:cs typeface="Times New Roman" panose="02020603050405020304" pitchFamily="18" charset="0"/>
              </a:rPr>
              <a:t>Pradesh,Chhattisgarh,Odisha</a:t>
            </a:r>
            <a:r>
              <a:rPr lang="en-US" sz="2000" dirty="0">
                <a:latin typeface="Times New Roman" panose="02020603050405020304" pitchFamily="18" charset="0"/>
                <a:cs typeface="Times New Roman" panose="02020603050405020304" pitchFamily="18" charset="0"/>
              </a:rPr>
              <a:t> and NE states</a:t>
            </a:r>
          </a:p>
          <a:p>
            <a:pPr marL="285750" indent="-285750" algn="just">
              <a:lnSpc>
                <a:spcPct val="150000"/>
              </a:lnSpc>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Provide </a:t>
            </a:r>
            <a:r>
              <a:rPr lang="en-US" sz="2000" dirty="0" err="1">
                <a:latin typeface="Times New Roman" panose="02020603050405020304" pitchFamily="18" charset="0"/>
                <a:cs typeface="Times New Roman" panose="02020603050405020304" pitchFamily="18" charset="0"/>
              </a:rPr>
              <a:t>timber,medicinal</a:t>
            </a:r>
            <a:r>
              <a:rPr lang="en-US" sz="2000" dirty="0">
                <a:latin typeface="Times New Roman" panose="02020603050405020304" pitchFamily="18" charset="0"/>
                <a:cs typeface="Times New Roman" panose="02020603050405020304" pitchFamily="18" charset="0"/>
              </a:rPr>
              <a:t> plants and biodiversity</a:t>
            </a:r>
          </a:p>
        </p:txBody>
      </p:sp>
      <p:sp>
        <p:nvSpPr>
          <p:cNvPr id="11" name="Rectangle: Rounded Corners 10">
            <a:extLst>
              <a:ext uri="{FF2B5EF4-FFF2-40B4-BE49-F238E27FC236}">
                <a16:creationId xmlns:a16="http://schemas.microsoft.com/office/drawing/2014/main" id="{0F3C85D8-93A9-B308-F945-1A2EC8D78F03}"/>
              </a:ext>
            </a:extLst>
          </p:cNvPr>
          <p:cNvSpPr/>
          <p:nvPr/>
        </p:nvSpPr>
        <p:spPr>
          <a:xfrm>
            <a:off x="4267199" y="3429000"/>
            <a:ext cx="3744685" cy="2917373"/>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marL="285750" indent="-285750" algn="just">
              <a:lnSpc>
                <a:spcPct val="150000"/>
              </a:lnSpc>
              <a:buFont typeface="Wingdings" panose="05000000000000000000" pitchFamily="2" charset="2"/>
              <a:buChar char="v"/>
            </a:pPr>
            <a:r>
              <a:rPr lang="en-US" b="1" dirty="0">
                <a:latin typeface="Times New Roman" panose="02020603050405020304" pitchFamily="18" charset="0"/>
                <a:cs typeface="Times New Roman" panose="02020603050405020304" pitchFamily="18" charset="0"/>
              </a:rPr>
              <a:t>Northern rivers </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Ganga,Yamuna</a:t>
            </a:r>
            <a:r>
              <a:rPr lang="en-US" dirty="0">
                <a:latin typeface="Times New Roman" panose="02020603050405020304" pitchFamily="18" charset="0"/>
                <a:cs typeface="Times New Roman" panose="02020603050405020304" pitchFamily="18" charset="0"/>
              </a:rPr>
              <a:t>) and peninsular rivers (</a:t>
            </a:r>
            <a:r>
              <a:rPr lang="en-US" dirty="0" err="1">
                <a:latin typeface="Times New Roman" panose="02020603050405020304" pitchFamily="18" charset="0"/>
                <a:cs typeface="Times New Roman" panose="02020603050405020304" pitchFamily="18" charset="0"/>
              </a:rPr>
              <a:t>Godavari,Krishna</a:t>
            </a:r>
            <a:r>
              <a:rPr lang="en-US" dirty="0">
                <a:latin typeface="Times New Roman" panose="02020603050405020304" pitchFamily="18" charset="0"/>
                <a:cs typeface="Times New Roman" panose="02020603050405020304" pitchFamily="18" charset="0"/>
              </a:rPr>
              <a:t>) used for irrigation and hydropower</a:t>
            </a:r>
          </a:p>
          <a:p>
            <a:pPr marL="285750" indent="-285750" algn="just">
              <a:lnSpc>
                <a:spcPct val="150000"/>
              </a:lnSpc>
              <a:buFont typeface="Wingdings" panose="05000000000000000000" pitchFamily="2" charset="2"/>
              <a:buChar char="v"/>
            </a:pPr>
            <a:r>
              <a:rPr lang="en-US" b="1" dirty="0">
                <a:latin typeface="Times New Roman" panose="02020603050405020304" pitchFamily="18" charset="0"/>
                <a:cs typeface="Times New Roman" panose="02020603050405020304" pitchFamily="18" charset="0"/>
              </a:rPr>
              <a:t>North-eastern rivers </a:t>
            </a:r>
            <a:r>
              <a:rPr lang="en-US" dirty="0">
                <a:latin typeface="Times New Roman" panose="02020603050405020304" pitchFamily="18" charset="0"/>
                <a:cs typeface="Times New Roman" panose="02020603050405020304" pitchFamily="18" charset="0"/>
              </a:rPr>
              <a:t>(Brahmaputra and tributaries) have vast hydro potential.</a:t>
            </a:r>
          </a:p>
        </p:txBody>
      </p:sp>
      <p:sp>
        <p:nvSpPr>
          <p:cNvPr id="12" name="Rectangle: Rounded Corners 11">
            <a:extLst>
              <a:ext uri="{FF2B5EF4-FFF2-40B4-BE49-F238E27FC236}">
                <a16:creationId xmlns:a16="http://schemas.microsoft.com/office/drawing/2014/main" id="{00756584-3422-A034-8482-9244730F5AB2}"/>
              </a:ext>
            </a:extLst>
          </p:cNvPr>
          <p:cNvSpPr/>
          <p:nvPr/>
        </p:nvSpPr>
        <p:spPr>
          <a:xfrm>
            <a:off x="8098966" y="2119083"/>
            <a:ext cx="3744685" cy="2917373"/>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285750" indent="-285750" algn="just">
              <a:lnSpc>
                <a:spcPct val="150000"/>
              </a:lnSpc>
              <a:buFont typeface="Wingdings" panose="05000000000000000000" pitchFamily="2" charset="2"/>
              <a:buChar char="v"/>
            </a:pPr>
            <a:r>
              <a:rPr lang="en-US" b="1" dirty="0">
                <a:latin typeface="Times New Roman" panose="02020603050405020304" pitchFamily="18" charset="0"/>
                <a:cs typeface="Times New Roman" panose="02020603050405020304" pitchFamily="18" charset="0"/>
              </a:rPr>
              <a:t>Indo-Gangetic plains</a:t>
            </a:r>
            <a:r>
              <a:rPr lang="en-US" dirty="0">
                <a:latin typeface="Times New Roman" panose="02020603050405020304" pitchFamily="18" charset="0"/>
                <a:cs typeface="Times New Roman" panose="02020603050405020304" pitchFamily="18" charset="0"/>
              </a:rPr>
              <a:t>-Fertile soil for </a:t>
            </a:r>
            <a:r>
              <a:rPr lang="en-US" dirty="0" err="1">
                <a:latin typeface="Times New Roman" panose="02020603050405020304" pitchFamily="18" charset="0"/>
                <a:cs typeface="Times New Roman" panose="02020603050405020304" pitchFamily="18" charset="0"/>
              </a:rPr>
              <a:t>wheat,rice,sugarcane</a:t>
            </a:r>
            <a:endParaRPr lang="en-US" dirty="0">
              <a:latin typeface="Times New Roman" panose="02020603050405020304" pitchFamily="18" charset="0"/>
              <a:cs typeface="Times New Roman" panose="02020603050405020304" pitchFamily="18" charset="0"/>
            </a:endParaRPr>
          </a:p>
          <a:p>
            <a:pPr marL="285750" indent="-285750" algn="just">
              <a:lnSpc>
                <a:spcPct val="150000"/>
              </a:lnSpc>
              <a:buFont typeface="Wingdings" panose="05000000000000000000" pitchFamily="2" charset="2"/>
              <a:buChar char="v"/>
            </a:pPr>
            <a:r>
              <a:rPr lang="en-US" b="1" dirty="0">
                <a:latin typeface="Times New Roman" panose="02020603050405020304" pitchFamily="18" charset="0"/>
                <a:cs typeface="Times New Roman" panose="02020603050405020304" pitchFamily="18" charset="0"/>
              </a:rPr>
              <a:t>Southern India</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Rice,millets,cotton,groundnut</a:t>
            </a:r>
            <a:endParaRPr lang="en-US" dirty="0">
              <a:latin typeface="Times New Roman" panose="02020603050405020304" pitchFamily="18" charset="0"/>
              <a:cs typeface="Times New Roman" panose="02020603050405020304" pitchFamily="18" charset="0"/>
            </a:endParaRPr>
          </a:p>
          <a:p>
            <a:pPr marL="285750" indent="-285750" algn="just">
              <a:lnSpc>
                <a:spcPct val="150000"/>
              </a:lnSpc>
              <a:buFont typeface="Wingdings" panose="05000000000000000000" pitchFamily="2" charset="2"/>
              <a:buChar char="v"/>
            </a:pPr>
            <a:r>
              <a:rPr lang="en-US" b="1" dirty="0">
                <a:latin typeface="Times New Roman" panose="02020603050405020304" pitchFamily="18" charset="0"/>
                <a:cs typeface="Times New Roman" panose="02020603050405020304" pitchFamily="18" charset="0"/>
              </a:rPr>
              <a:t>NE states</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Rice,tea,horticulture,spices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0420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342F1-C7DB-021E-8745-97EB5D9ECE47}"/>
              </a:ext>
            </a:extLst>
          </p:cNvPr>
          <p:cNvSpPr>
            <a:spLocks noGrp="1"/>
          </p:cNvSpPr>
          <p:nvPr>
            <p:ph type="title"/>
          </p:nvPr>
        </p:nvSpPr>
        <p:spPr>
          <a:xfrm>
            <a:off x="1087946" y="125032"/>
            <a:ext cx="10364451" cy="1224798"/>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3200" b="1" dirty="0">
                <a:latin typeface="Times New Roman" panose="02020603050405020304" pitchFamily="18" charset="0"/>
                <a:cs typeface="Times New Roman" panose="02020603050405020304" pitchFamily="18" charset="0"/>
              </a:rPr>
              <a:t>Resource Distribution in North-Eastern States (NE India)</a:t>
            </a:r>
          </a:p>
        </p:txBody>
      </p:sp>
      <p:sp>
        <p:nvSpPr>
          <p:cNvPr id="3" name="Content Placeholder 2">
            <a:extLst>
              <a:ext uri="{FF2B5EF4-FFF2-40B4-BE49-F238E27FC236}">
                <a16:creationId xmlns:a16="http://schemas.microsoft.com/office/drawing/2014/main" id="{D0C1C431-5CA6-B54B-B70D-25BCD80921FF}"/>
              </a:ext>
            </a:extLst>
          </p:cNvPr>
          <p:cNvSpPr>
            <a:spLocks noGrp="1"/>
          </p:cNvSpPr>
          <p:nvPr>
            <p:ph idx="1"/>
          </p:nvPr>
        </p:nvSpPr>
        <p:spPr>
          <a:xfrm>
            <a:off x="449943" y="1825625"/>
            <a:ext cx="11393714" cy="4667250"/>
          </a:xfrm>
        </p:spPr>
        <p:style>
          <a:lnRef idx="2">
            <a:schemeClr val="accent1"/>
          </a:lnRef>
          <a:fillRef idx="1">
            <a:schemeClr val="lt1"/>
          </a:fillRef>
          <a:effectRef idx="0">
            <a:schemeClr val="accent1"/>
          </a:effectRef>
          <a:fontRef idx="minor">
            <a:schemeClr val="dk1"/>
          </a:fontRef>
        </p:style>
        <p:txBody>
          <a:bodyPr/>
          <a:lstStyle/>
          <a:p>
            <a:pPr marL="0" indent="0" algn="just">
              <a:lnSpc>
                <a:spcPct val="150000"/>
              </a:lnSpc>
              <a:buNone/>
            </a:pPr>
            <a:r>
              <a:rPr lang="en-US" sz="2400" cap="none" dirty="0">
                <a:latin typeface="Times New Roman" panose="02020603050405020304" pitchFamily="18" charset="0"/>
                <a:cs typeface="Times New Roman" panose="02020603050405020304" pitchFamily="18" charset="0"/>
              </a:rPr>
              <a:t>The NE region includes 8 states: </a:t>
            </a:r>
            <a:r>
              <a:rPr lang="en-US" sz="2400" b="1" cap="none" dirty="0">
                <a:latin typeface="Times New Roman" panose="02020603050405020304" pitchFamily="18" charset="0"/>
                <a:cs typeface="Times New Roman" panose="02020603050405020304" pitchFamily="18" charset="0"/>
              </a:rPr>
              <a:t>Assam, Arunachal Pradesh, Meghalaya, Manipur, Mizoram, Nagaland, Tripura, And Sikkim</a:t>
            </a:r>
            <a:r>
              <a:rPr lang="en-US" sz="2400" cap="none"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algn="just">
              <a:lnSpc>
                <a:spcPct val="150000"/>
              </a:lnSpc>
            </a:pPr>
            <a:r>
              <a:rPr lang="en-US" sz="2400" b="1" dirty="0">
                <a:latin typeface="Times New Roman" panose="02020603050405020304" pitchFamily="18" charset="0"/>
                <a:cs typeface="Times New Roman" panose="02020603050405020304" pitchFamily="18" charset="0"/>
              </a:rPr>
              <a:t>Mineral Resources</a:t>
            </a:r>
            <a:r>
              <a:rPr lang="en-US" sz="2400" dirty="0">
                <a:latin typeface="Times New Roman" panose="02020603050405020304" pitchFamily="18" charset="0"/>
                <a:cs typeface="Times New Roman" panose="02020603050405020304" pitchFamily="18" charset="0"/>
              </a:rPr>
              <a:t>:</a:t>
            </a:r>
          </a:p>
          <a:p>
            <a:pPr lvl="1" algn="just">
              <a:lnSpc>
                <a:spcPct val="150000"/>
              </a:lnSpc>
            </a:pPr>
            <a:r>
              <a:rPr lang="en-US" sz="2400" b="1" dirty="0">
                <a:latin typeface="Times New Roman" panose="02020603050405020304" pitchFamily="18" charset="0"/>
                <a:cs typeface="Times New Roman" panose="02020603050405020304" pitchFamily="18" charset="0"/>
              </a:rPr>
              <a:t>Assam</a:t>
            </a:r>
            <a:r>
              <a:rPr lang="en-US" sz="2400" dirty="0">
                <a:latin typeface="Times New Roman" panose="02020603050405020304" pitchFamily="18" charset="0"/>
                <a:cs typeface="Times New Roman" panose="02020603050405020304" pitchFamily="18" charset="0"/>
              </a:rPr>
              <a:t>: </a:t>
            </a:r>
            <a:r>
              <a:rPr lang="en-US" sz="2400" cap="none" dirty="0">
                <a:latin typeface="Times New Roman" panose="02020603050405020304" pitchFamily="18" charset="0"/>
                <a:cs typeface="Times New Roman" panose="02020603050405020304" pitchFamily="18" charset="0"/>
              </a:rPr>
              <a:t>Oil and natural gas (</a:t>
            </a:r>
            <a:r>
              <a:rPr lang="en-US" sz="2400" cap="none" dirty="0" err="1">
                <a:latin typeface="Times New Roman" panose="02020603050405020304" pitchFamily="18" charset="0"/>
                <a:cs typeface="Times New Roman" panose="02020603050405020304" pitchFamily="18" charset="0"/>
              </a:rPr>
              <a:t>digboi</a:t>
            </a:r>
            <a:r>
              <a:rPr lang="en-US" sz="2400" cap="none" dirty="0">
                <a:latin typeface="Times New Roman" panose="02020603050405020304" pitchFamily="18" charset="0"/>
                <a:cs typeface="Times New Roman" panose="02020603050405020304" pitchFamily="18" charset="0"/>
              </a:rPr>
              <a:t>, </a:t>
            </a:r>
            <a:r>
              <a:rPr lang="en-US" sz="2400" cap="none" dirty="0" err="1">
                <a:latin typeface="Times New Roman" panose="02020603050405020304" pitchFamily="18" charset="0"/>
                <a:cs typeface="Times New Roman" panose="02020603050405020304" pitchFamily="18" charset="0"/>
              </a:rPr>
              <a:t>duliajan</a:t>
            </a:r>
            <a:r>
              <a:rPr lang="en-US" sz="2400" cap="none" dirty="0">
                <a:latin typeface="Times New Roman" panose="02020603050405020304" pitchFamily="18" charset="0"/>
                <a:cs typeface="Times New Roman" panose="02020603050405020304" pitchFamily="18" charset="0"/>
              </a:rPr>
              <a:t>), coal, limestone.</a:t>
            </a:r>
          </a:p>
          <a:p>
            <a:pPr lvl="1" algn="just">
              <a:lnSpc>
                <a:spcPct val="150000"/>
              </a:lnSpc>
            </a:pPr>
            <a:r>
              <a:rPr lang="en-US" sz="2400" b="1" dirty="0">
                <a:latin typeface="Times New Roman" panose="02020603050405020304" pitchFamily="18" charset="0"/>
                <a:cs typeface="Times New Roman" panose="02020603050405020304" pitchFamily="18" charset="0"/>
              </a:rPr>
              <a:t>Meghalaya</a:t>
            </a:r>
            <a:r>
              <a:rPr lang="en-US" sz="2400" dirty="0">
                <a:latin typeface="Times New Roman" panose="02020603050405020304" pitchFamily="18" charset="0"/>
                <a:cs typeface="Times New Roman" panose="02020603050405020304" pitchFamily="18" charset="0"/>
              </a:rPr>
              <a:t>: </a:t>
            </a:r>
            <a:r>
              <a:rPr lang="en-US" sz="2400" cap="none" dirty="0">
                <a:latin typeface="Times New Roman" panose="02020603050405020304" pitchFamily="18" charset="0"/>
                <a:cs typeface="Times New Roman" panose="02020603050405020304" pitchFamily="18" charset="0"/>
              </a:rPr>
              <a:t>Limestone, coal, uranium (exploration stage).</a:t>
            </a:r>
            <a:endParaRPr lang="en-US" sz="2400" dirty="0">
              <a:latin typeface="Times New Roman" panose="02020603050405020304" pitchFamily="18" charset="0"/>
              <a:cs typeface="Times New Roman" panose="02020603050405020304" pitchFamily="18" charset="0"/>
            </a:endParaRPr>
          </a:p>
          <a:p>
            <a:pPr lvl="1" algn="just">
              <a:lnSpc>
                <a:spcPct val="150000"/>
              </a:lnSpc>
            </a:pPr>
            <a:r>
              <a:rPr lang="en-US" sz="2400" b="1" dirty="0">
                <a:latin typeface="Times New Roman" panose="02020603050405020304" pitchFamily="18" charset="0"/>
                <a:cs typeface="Times New Roman" panose="02020603050405020304" pitchFamily="18" charset="0"/>
              </a:rPr>
              <a:t>Nagaland &amp; Arunachal Pradesh</a:t>
            </a:r>
            <a:r>
              <a:rPr lang="en-US" sz="2400" dirty="0">
                <a:latin typeface="Times New Roman" panose="02020603050405020304" pitchFamily="18" charset="0"/>
                <a:cs typeface="Times New Roman" panose="02020603050405020304" pitchFamily="18" charset="0"/>
              </a:rPr>
              <a:t>: </a:t>
            </a:r>
            <a:r>
              <a:rPr lang="en-US" sz="2400" cap="none" dirty="0">
                <a:latin typeface="Times New Roman" panose="02020603050405020304" pitchFamily="18" charset="0"/>
                <a:cs typeface="Times New Roman" panose="02020603050405020304" pitchFamily="18" charset="0"/>
              </a:rPr>
              <a:t>Small deposits of coal, petroleum, and minerals.</a:t>
            </a:r>
          </a:p>
          <a:p>
            <a:endParaRPr lang="en-US" dirty="0"/>
          </a:p>
        </p:txBody>
      </p:sp>
    </p:spTree>
    <p:extLst>
      <p:ext uri="{BB962C8B-B14F-4D97-AF65-F5344CB8AC3E}">
        <p14:creationId xmlns:p14="http://schemas.microsoft.com/office/powerpoint/2010/main" val="1922755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B7E2778-DD52-DF53-32E1-EECF954CD9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1916" y="2902177"/>
            <a:ext cx="5570084" cy="3955823"/>
          </a:xfrm>
          <a:prstGeom prst="rect">
            <a:avLst/>
          </a:prstGeom>
        </p:spPr>
      </p:pic>
      <p:pic>
        <p:nvPicPr>
          <p:cNvPr id="7" name="Picture 6">
            <a:extLst>
              <a:ext uri="{FF2B5EF4-FFF2-40B4-BE49-F238E27FC236}">
                <a16:creationId xmlns:a16="http://schemas.microsoft.com/office/drawing/2014/main" id="{7C3C4257-C868-0584-688C-48FBB4CC3D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621916" cy="4078513"/>
          </a:xfrm>
          <a:prstGeom prst="rect">
            <a:avLst/>
          </a:prstGeom>
        </p:spPr>
      </p:pic>
    </p:spTree>
    <p:extLst>
      <p:ext uri="{BB962C8B-B14F-4D97-AF65-F5344CB8AC3E}">
        <p14:creationId xmlns:p14="http://schemas.microsoft.com/office/powerpoint/2010/main" val="6759809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A03871E5-0561-4DAD-3890-5B2C3F4D657D}"/>
              </a:ext>
            </a:extLst>
          </p:cNvPr>
          <p:cNvSpPr>
            <a:spLocks noGrp="1" noChangeArrowheads="1"/>
          </p:cNvSpPr>
          <p:nvPr>
            <p:ph idx="1"/>
          </p:nvPr>
        </p:nvSpPr>
        <p:spPr bwMode="auto">
          <a:xfrm>
            <a:off x="667658" y="1152396"/>
            <a:ext cx="11045372" cy="4801314"/>
          </a:xfrm>
          <a:prstGeom prst="rect">
            <a:avLst/>
          </a:prstGeom>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lnSpc>
                <a:spcPct val="150000"/>
              </a:lnSpc>
              <a:spcBef>
                <a:spcPct val="0"/>
              </a:spcBef>
              <a:spcAft>
                <a:spcPct val="0"/>
              </a:spcAft>
              <a:buClrTx/>
              <a:buSzTx/>
              <a:buFont typeface="Wingdings" panose="05000000000000000000" pitchFamily="2" charset="2"/>
              <a:buChar char="v"/>
              <a:tabLst/>
            </a:pPr>
            <a:r>
              <a:rPr kumimoji="0" lang="en-US" alt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Forest Resources</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Around </a:t>
            </a:r>
            <a:r>
              <a:rPr kumimoji="0" lang="en-US" alt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60–80% of land area is under forest cover</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in most NE states.</a:t>
            </a: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Rich in timber, bamboo, medicinal plants, and biodiversity.</a:t>
            </a: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Important for the local economy and traditional practices.</a:t>
            </a:r>
          </a:p>
          <a:p>
            <a:pPr marR="0" lvl="0" algn="just" defTabSz="914400" rtl="0" eaLnBrk="0" fontAlgn="base" latinLnBrk="0" hangingPunct="0">
              <a:lnSpc>
                <a:spcPct val="150000"/>
              </a:lnSpc>
              <a:spcBef>
                <a:spcPct val="0"/>
              </a:spcBef>
              <a:spcAft>
                <a:spcPct val="0"/>
              </a:spcAft>
              <a:buClrTx/>
              <a:buSzTx/>
              <a:buFont typeface="Wingdings" panose="05000000000000000000" pitchFamily="2" charset="2"/>
              <a:buChar char="v"/>
              <a:tabLst/>
            </a:pPr>
            <a:r>
              <a:rPr kumimoji="0" lang="en-US" alt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Water Resources</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a:t>
            </a:r>
            <a:r>
              <a:rPr kumimoji="0" lang="en-US" alt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Brahmaputra River and its tributaries</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provide vast </a:t>
            </a:r>
            <a:r>
              <a:rPr kumimoji="0" lang="en-US" alt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hydropower potential</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(e.g., </a:t>
            </a:r>
            <a:r>
              <a:rPr kumimoji="0" lang="en-US" altLang="en-US" sz="2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Subansiri</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and </a:t>
            </a:r>
            <a:r>
              <a:rPr kumimoji="0" lang="en-US" altLang="en-US" sz="2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Dibang</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projects).</a:t>
            </a: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Used for irrigation, drinking water, and navigation.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730407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97E2B9-5688-116E-B8F2-8A076E8BD172}"/>
              </a:ext>
            </a:extLst>
          </p:cNvPr>
          <p:cNvSpPr>
            <a:spLocks noGrp="1"/>
          </p:cNvSpPr>
          <p:nvPr>
            <p:ph idx="1"/>
          </p:nvPr>
        </p:nvSpPr>
        <p:spPr>
          <a:xfrm>
            <a:off x="838199" y="827314"/>
            <a:ext cx="10976429" cy="5791200"/>
          </a:xfrm>
        </p:spPr>
        <p:style>
          <a:lnRef idx="2">
            <a:schemeClr val="dk1"/>
          </a:lnRef>
          <a:fillRef idx="1">
            <a:schemeClr val="lt1"/>
          </a:fillRef>
          <a:effectRef idx="0">
            <a:schemeClr val="dk1"/>
          </a:effectRef>
          <a:fontRef idx="minor">
            <a:schemeClr val="dk1"/>
          </a:fontRef>
        </p:style>
        <p:txBody>
          <a:bodyPr/>
          <a:lstStyle/>
          <a:p>
            <a:pPr algn="just">
              <a:lnSpc>
                <a:spcPct val="150000"/>
              </a:lnSpc>
              <a:buFont typeface="Wingdings" panose="05000000000000000000" pitchFamily="2" charset="2"/>
              <a:buChar char="v"/>
            </a:pPr>
            <a:r>
              <a:rPr lang="en-US" sz="2400" b="1" dirty="0">
                <a:latin typeface="Times New Roman" panose="02020603050405020304" pitchFamily="18" charset="0"/>
                <a:cs typeface="Times New Roman" panose="02020603050405020304" pitchFamily="18" charset="0"/>
              </a:rPr>
              <a:t>Agricultural Resources</a:t>
            </a:r>
            <a:r>
              <a:rPr lang="en-US" sz="2400" dirty="0">
                <a:latin typeface="Times New Roman" panose="02020603050405020304" pitchFamily="18" charset="0"/>
                <a:cs typeface="Times New Roman" panose="02020603050405020304" pitchFamily="18" charset="0"/>
              </a:rPr>
              <a:t>:</a:t>
            </a:r>
          </a:p>
          <a:p>
            <a:pPr lvl="1" algn="just">
              <a:lnSpc>
                <a:spcPct val="150000"/>
              </a:lnSpc>
            </a:pPr>
            <a:r>
              <a:rPr lang="en-US" sz="2000" b="1" dirty="0">
                <a:latin typeface="Times New Roman" panose="02020603050405020304" pitchFamily="18" charset="0"/>
                <a:cs typeface="Times New Roman" panose="02020603050405020304" pitchFamily="18" charset="0"/>
              </a:rPr>
              <a:t>Assam</a:t>
            </a:r>
            <a:r>
              <a:rPr lang="en-US" sz="2000" dirty="0">
                <a:latin typeface="Times New Roman" panose="02020603050405020304" pitchFamily="18" charset="0"/>
                <a:cs typeface="Times New Roman" panose="02020603050405020304" pitchFamily="18" charset="0"/>
              </a:rPr>
              <a:t>: </a:t>
            </a:r>
            <a:r>
              <a:rPr lang="en-US" sz="2000" cap="none" dirty="0">
                <a:latin typeface="Times New Roman" panose="02020603050405020304" pitchFamily="18" charset="0"/>
                <a:cs typeface="Times New Roman" panose="02020603050405020304" pitchFamily="18" charset="0"/>
              </a:rPr>
              <a:t>Tea, Rice, Jute, Sugarcane.</a:t>
            </a:r>
          </a:p>
          <a:p>
            <a:pPr lvl="1" algn="just">
              <a:lnSpc>
                <a:spcPct val="150000"/>
              </a:lnSpc>
            </a:pPr>
            <a:r>
              <a:rPr lang="en-US" sz="2000" b="1" dirty="0">
                <a:latin typeface="Times New Roman" panose="02020603050405020304" pitchFamily="18" charset="0"/>
                <a:cs typeface="Times New Roman" panose="02020603050405020304" pitchFamily="18" charset="0"/>
              </a:rPr>
              <a:t>Other states</a:t>
            </a:r>
            <a:r>
              <a:rPr lang="en-US" sz="2000" dirty="0">
                <a:latin typeface="Times New Roman" panose="02020603050405020304" pitchFamily="18" charset="0"/>
                <a:cs typeface="Times New Roman" panose="02020603050405020304" pitchFamily="18" charset="0"/>
              </a:rPr>
              <a:t>: </a:t>
            </a:r>
            <a:r>
              <a:rPr lang="en-US" sz="2000" cap="none" dirty="0">
                <a:latin typeface="Times New Roman" panose="02020603050405020304" pitchFamily="18" charset="0"/>
                <a:cs typeface="Times New Roman" panose="02020603050405020304" pitchFamily="18" charset="0"/>
              </a:rPr>
              <a:t>Horticulture (Pineapple, Oranges, Banana), Spices, And Traditional Crops Using Shifting Cultivation (Jhum).</a:t>
            </a:r>
          </a:p>
          <a:p>
            <a:pPr algn="just">
              <a:lnSpc>
                <a:spcPct val="150000"/>
              </a:lnSpc>
              <a:buFont typeface="Wingdings" panose="05000000000000000000" pitchFamily="2" charset="2"/>
              <a:buChar char="v"/>
            </a:pPr>
            <a:r>
              <a:rPr lang="en-US" sz="2400" b="1" dirty="0">
                <a:latin typeface="Times New Roman" panose="02020603050405020304" pitchFamily="18" charset="0"/>
                <a:cs typeface="Times New Roman" panose="02020603050405020304" pitchFamily="18" charset="0"/>
              </a:rPr>
              <a:t>Energy Resources</a:t>
            </a:r>
            <a:r>
              <a:rPr lang="en-US" sz="2400" dirty="0">
                <a:latin typeface="Times New Roman" panose="02020603050405020304" pitchFamily="18" charset="0"/>
                <a:cs typeface="Times New Roman" panose="02020603050405020304" pitchFamily="18" charset="0"/>
              </a:rPr>
              <a:t>:</a:t>
            </a:r>
          </a:p>
          <a:p>
            <a:pPr lvl="1" algn="just">
              <a:lnSpc>
                <a:spcPct val="150000"/>
              </a:lnSpc>
            </a:pPr>
            <a:r>
              <a:rPr lang="en-US" sz="2000" b="1" cap="none" dirty="0">
                <a:latin typeface="Times New Roman" panose="02020603050405020304" pitchFamily="18" charset="0"/>
                <a:cs typeface="Times New Roman" panose="02020603050405020304" pitchFamily="18" charset="0"/>
              </a:rPr>
              <a:t>Hydropower potential</a:t>
            </a:r>
            <a:r>
              <a:rPr lang="en-US" sz="2000" cap="none" dirty="0">
                <a:latin typeface="Times New Roman" panose="02020603050405020304" pitchFamily="18" charset="0"/>
                <a:cs typeface="Times New Roman" panose="02020603050405020304" pitchFamily="18" charset="0"/>
              </a:rPr>
              <a:t> is high due to hilly terrain and rainfall.</a:t>
            </a:r>
          </a:p>
          <a:p>
            <a:pPr lvl="1" algn="just">
              <a:lnSpc>
                <a:spcPct val="150000"/>
              </a:lnSpc>
            </a:pPr>
            <a:r>
              <a:rPr lang="en-US" sz="2000" cap="none" dirty="0">
                <a:latin typeface="Times New Roman" panose="02020603050405020304" pitchFamily="18" charset="0"/>
                <a:cs typeface="Times New Roman" panose="02020603050405020304" pitchFamily="18" charset="0"/>
              </a:rPr>
              <a:t>Oil and Gas in Assam and Arunachal Pradesh.</a:t>
            </a:r>
          </a:p>
          <a:p>
            <a:pPr lvl="1" algn="just">
              <a:lnSpc>
                <a:spcPct val="150000"/>
              </a:lnSpc>
            </a:pPr>
            <a:r>
              <a:rPr lang="en-US" sz="2000" cap="none" dirty="0">
                <a:latin typeface="Times New Roman" panose="02020603050405020304" pitchFamily="18" charset="0"/>
                <a:cs typeface="Times New Roman" panose="02020603050405020304" pitchFamily="18" charset="0"/>
              </a:rPr>
              <a:t>Growing focus on small hydel and solar projects.</a:t>
            </a:r>
          </a:p>
          <a:p>
            <a:endParaRPr lang="en-US" dirty="0"/>
          </a:p>
        </p:txBody>
      </p:sp>
      <p:pic>
        <p:nvPicPr>
          <p:cNvPr id="5" name="Picture 4">
            <a:extLst>
              <a:ext uri="{FF2B5EF4-FFF2-40B4-BE49-F238E27FC236}">
                <a16:creationId xmlns:a16="http://schemas.microsoft.com/office/drawing/2014/main" id="{7E662C32-F193-735F-A335-35A1B19C5D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1684" y="4412343"/>
            <a:ext cx="3636810" cy="2206171"/>
          </a:xfrm>
          <a:prstGeom prst="rect">
            <a:avLst/>
          </a:prstGeom>
        </p:spPr>
      </p:pic>
    </p:spTree>
    <p:extLst>
      <p:ext uri="{BB962C8B-B14F-4D97-AF65-F5344CB8AC3E}">
        <p14:creationId xmlns:p14="http://schemas.microsoft.com/office/powerpoint/2010/main" val="17779495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C7C6DB4-AD27-7604-309D-7E848A6E1A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5657" y="428625"/>
            <a:ext cx="9535886" cy="6117318"/>
          </a:xfrm>
          <a:prstGeom prst="rect">
            <a:avLst/>
          </a:prstGeom>
        </p:spPr>
      </p:pic>
    </p:spTree>
    <p:extLst>
      <p:ext uri="{BB962C8B-B14F-4D97-AF65-F5344CB8AC3E}">
        <p14:creationId xmlns:p14="http://schemas.microsoft.com/office/powerpoint/2010/main" val="28346533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F660F7-AEAF-1D49-E2D9-320591D7E6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5936343" cy="6857999"/>
          </a:xfrm>
          <a:prstGeom prst="rect">
            <a:avLst/>
          </a:prstGeom>
        </p:spPr>
      </p:pic>
      <p:pic>
        <p:nvPicPr>
          <p:cNvPr id="6" name="Picture 5">
            <a:extLst>
              <a:ext uri="{FF2B5EF4-FFF2-40B4-BE49-F238E27FC236}">
                <a16:creationId xmlns:a16="http://schemas.microsoft.com/office/drawing/2014/main" id="{7A6C5087-B6CC-8B0F-962E-97C872E13E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0"/>
            <a:ext cx="6096000" cy="6858000"/>
          </a:xfrm>
          <a:prstGeom prst="rect">
            <a:avLst/>
          </a:prstGeom>
        </p:spPr>
      </p:pic>
    </p:spTree>
    <p:extLst>
      <p:ext uri="{BB962C8B-B14F-4D97-AF65-F5344CB8AC3E}">
        <p14:creationId xmlns:p14="http://schemas.microsoft.com/office/powerpoint/2010/main" val="490328906"/>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docProps/app.xml><?xml version="1.0" encoding="utf-8"?>
<Properties xmlns="http://schemas.openxmlformats.org/officeDocument/2006/extended-properties" xmlns:vt="http://schemas.openxmlformats.org/officeDocument/2006/docPropsVTypes">
  <Template>TM04033925[[fn=Droplet]]</Template>
  <TotalTime>170</TotalTime>
  <Words>1072</Words>
  <Application>Microsoft Office PowerPoint</Application>
  <PresentationFormat>Widescreen</PresentationFormat>
  <Paragraphs>91</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Times New Roman</vt:lpstr>
      <vt:lpstr>Tw Cen MT</vt:lpstr>
      <vt:lpstr>Wingdings</vt:lpstr>
      <vt:lpstr>Droplet</vt:lpstr>
      <vt:lpstr>NATURAL RESOURCE MANAGEMENT  AND  SUSTAINABLE DEVELOPMENT (VAC)</vt:lpstr>
      <vt:lpstr>Natural Resources </vt:lpstr>
      <vt:lpstr>Resource</vt:lpstr>
      <vt:lpstr>Characteristics </vt:lpstr>
      <vt:lpstr>Types of resources</vt:lpstr>
      <vt:lpstr>Reserve </vt:lpstr>
      <vt:lpstr>Characteristics </vt:lpstr>
      <vt:lpstr>PowerPoint Presentation</vt:lpstr>
      <vt:lpstr>Factors influencing resource availability </vt:lpstr>
      <vt:lpstr>PowerPoint Presentation</vt:lpstr>
      <vt:lpstr>Resource Distribution in India and North-Eastern (NE) States</vt:lpstr>
      <vt:lpstr>PowerPoint Presentation</vt:lpstr>
      <vt:lpstr>PowerPoint Presentation</vt:lpstr>
      <vt:lpstr>Resource Distribution in India </vt:lpstr>
      <vt:lpstr>PowerPoint Presentation</vt:lpstr>
      <vt:lpstr>Resource Distribution in North-Eastern States (NE India)</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Minakshi Hazarika</dc:creator>
  <cp:lastModifiedBy>Minakshi Hazarika</cp:lastModifiedBy>
  <cp:revision>5</cp:revision>
  <dcterms:created xsi:type="dcterms:W3CDTF">2025-09-06T14:58:45Z</dcterms:created>
  <dcterms:modified xsi:type="dcterms:W3CDTF">2025-09-06T19:09:48Z</dcterms:modified>
</cp:coreProperties>
</file>