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11DC-A3A3-788E-AF9C-9C80ADE123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59601B1-C050-E74E-33A6-B9C7C38D8C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E36DFC9-426A-0AE9-0DB1-82361531955F}"/>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7BBC3344-0DC8-8F39-005B-86A456EAC7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F88CEA8-6E67-CE6E-D76B-04B5DC3D3748}"/>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83729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EC67-E1CA-E321-C62F-72F079C39FA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2C58495-5014-1B0E-8CAE-A423E7CD74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B7B62E-CEC5-BBC8-469A-80B21FA28ADF}"/>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642499F8-F165-F756-42C6-5594944ADA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06370D-7268-F615-ABD8-690C3BF60634}"/>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252306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A918-217C-0041-3BE8-F95FDA9CC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F10886-44AB-B8B4-B521-7B47F13B72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9782F6-41FF-CF76-B075-F833F2A2EF74}"/>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9F818920-9302-1584-BC80-E195B0BF6F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7AA923-7E5C-9B66-813E-23941080AA0A}"/>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4034245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55E-A141-706E-4FBB-26F7DAAA6A1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34056E4-315F-34FD-CD55-A23B307A79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7285E65-16D6-6C34-6DD3-684B73E18F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6215A7A-6E85-42E9-923E-C064CA8E9B1D}"/>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6" name="Footer Placeholder 5">
            <a:extLst>
              <a:ext uri="{FF2B5EF4-FFF2-40B4-BE49-F238E27FC236}">
                <a16:creationId xmlns:a16="http://schemas.microsoft.com/office/drawing/2014/main" id="{56EC685A-41FD-FD8A-FFF4-08E891A68C7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B90975-7DC4-1EF0-8F1B-B228839119A1}"/>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277293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A63E-6FBB-1A33-3624-805203D3119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B4A2487-0C36-8B35-D26B-38892103A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F0660D-03DF-F8E6-183C-9F812D7E8C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2742DAA-6F44-944E-3A5F-4B1AE4B623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0ABC1-26E8-651B-6E90-1A65182087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8AB797B-FD97-E8F4-AD03-E187614A1701}"/>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8" name="Footer Placeholder 7">
            <a:extLst>
              <a:ext uri="{FF2B5EF4-FFF2-40B4-BE49-F238E27FC236}">
                <a16:creationId xmlns:a16="http://schemas.microsoft.com/office/drawing/2014/main" id="{1BF66393-FEE1-9EE2-E68E-09F6BD2F527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632C20F-BA1D-2B8C-CAF2-4FCDBEF948AF}"/>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2701801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6D29-8FC0-CCBB-6AC1-E12D138589E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E3424E4-636A-88CE-1E11-E79D94B13942}"/>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4" name="Footer Placeholder 3">
            <a:extLst>
              <a:ext uri="{FF2B5EF4-FFF2-40B4-BE49-F238E27FC236}">
                <a16:creationId xmlns:a16="http://schemas.microsoft.com/office/drawing/2014/main" id="{9376910E-1F1A-F688-A3AD-0BCC0400208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3E6BB2D-AAA9-B08B-15A7-3A15AE104733}"/>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973777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E449FB-9FF6-9735-4877-AB70990D3AE2}"/>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3" name="Footer Placeholder 2">
            <a:extLst>
              <a:ext uri="{FF2B5EF4-FFF2-40B4-BE49-F238E27FC236}">
                <a16:creationId xmlns:a16="http://schemas.microsoft.com/office/drawing/2014/main" id="{BFFBF569-0BD9-D1A9-E8A8-BB6301871C1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559CCEB-A5C7-562A-2C94-6A4F63BC5ADB}"/>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112069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8DAD-801C-7FA2-E5C0-8A2E233AF7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D15A002-809C-340E-D0E5-D64045D310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73CD89B-765D-9C0B-D12E-268E18EE05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45AE6E-28A2-B47F-5893-F5BDF264A4FA}"/>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6" name="Footer Placeholder 5">
            <a:extLst>
              <a:ext uri="{FF2B5EF4-FFF2-40B4-BE49-F238E27FC236}">
                <a16:creationId xmlns:a16="http://schemas.microsoft.com/office/drawing/2014/main" id="{7170A91E-F8DA-28D2-25AC-19C0916A68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16E350-7AEB-8EAC-69BD-681704E7AB10}"/>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1186953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65ADC-8328-C957-0DF4-848C940AD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7CA3F19-4F37-DA89-C106-4BE3E5643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E904A89-2F4A-AD62-6577-F8CFB0E98F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3D4CB2-E36E-3F2A-DD80-F449ADA165C4}"/>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6" name="Footer Placeholder 5">
            <a:extLst>
              <a:ext uri="{FF2B5EF4-FFF2-40B4-BE49-F238E27FC236}">
                <a16:creationId xmlns:a16="http://schemas.microsoft.com/office/drawing/2014/main" id="{E4F91563-5E82-7298-AF2E-0401C617F72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3E32EC0-8447-F7DD-7D96-CDB2FA396992}"/>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268249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F702-FA46-5C88-8326-7D6F224E831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590336E-948F-5546-2F2C-951DF7823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CEAB08-F224-6BF6-F9DF-1542DD7DB56A}"/>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DD5A8C62-A7F9-5D80-ECF7-2574ACCE0F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2B54B04-DC73-0D24-1F80-A9D8A3BBDC8E}"/>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1419872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0AE80A-4460-9D66-B29E-8925652EBB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37B9070-8B82-7862-ED46-8284B6F8DA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EFD70D2-C305-672C-4AA5-D06D79EA2435}"/>
              </a:ext>
            </a:extLst>
          </p:cNvPr>
          <p:cNvSpPr>
            <a:spLocks noGrp="1"/>
          </p:cNvSpPr>
          <p:nvPr>
            <p:ph type="dt" sz="half" idx="10"/>
          </p:nvPr>
        </p:nvSpPr>
        <p:spPr/>
        <p:txBody>
          <a:body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771AB258-3E58-2B16-115B-790F7BB988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505085-805B-E1C8-CEC1-0203DFDEF873}"/>
              </a:ext>
            </a:extLst>
          </p:cNvPr>
          <p:cNvSpPr>
            <a:spLocks noGrp="1"/>
          </p:cNvSpPr>
          <p:nvPr>
            <p:ph type="sldNum" sz="quarter" idx="12"/>
          </p:nvPr>
        </p:nvSpPr>
        <p:spPr/>
        <p:txBody>
          <a:bodyPr/>
          <a:lstStyle/>
          <a:p>
            <a:fld id="{885448F1-6559-49DE-B462-B0F65B13200A}" type="slidenum">
              <a:rPr lang="en-IN" smtClean="0"/>
              <a:t>‹#›</a:t>
            </a:fld>
            <a:endParaRPr lang="en-IN"/>
          </a:p>
        </p:txBody>
      </p:sp>
    </p:spTree>
    <p:extLst>
      <p:ext uri="{BB962C8B-B14F-4D97-AF65-F5344CB8AC3E}">
        <p14:creationId xmlns:p14="http://schemas.microsoft.com/office/powerpoint/2010/main" val="2174479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B6EAB8-0A80-115C-25CA-E9D4A7C700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FECB55D-F934-F5E8-37A3-A43EB43600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365150F-27FF-88BD-A14D-FE6F45674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ED89D6-18CC-4917-B07C-94606F15E08C}" type="datetimeFigureOut">
              <a:rPr lang="en-IN" smtClean="0"/>
              <a:t>23-09-2026</a:t>
            </a:fld>
            <a:endParaRPr lang="en-IN"/>
          </a:p>
        </p:txBody>
      </p:sp>
      <p:sp>
        <p:nvSpPr>
          <p:cNvPr id="5" name="Footer Placeholder 4">
            <a:extLst>
              <a:ext uri="{FF2B5EF4-FFF2-40B4-BE49-F238E27FC236}">
                <a16:creationId xmlns:a16="http://schemas.microsoft.com/office/drawing/2014/main" id="{EBD657FB-CC5B-FD2A-F6D6-3BC484B891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BA65A1C4-7957-227F-5B15-CAB30FB05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5448F1-6559-49DE-B462-B0F65B13200A}" type="slidenum">
              <a:rPr lang="en-IN" smtClean="0"/>
              <a:t>‹#›</a:t>
            </a:fld>
            <a:endParaRPr lang="en-IN"/>
          </a:p>
        </p:txBody>
      </p:sp>
    </p:spTree>
    <p:extLst>
      <p:ext uri="{BB962C8B-B14F-4D97-AF65-F5344CB8AC3E}">
        <p14:creationId xmlns:p14="http://schemas.microsoft.com/office/powerpoint/2010/main" val="396018658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28760C-05F0-F72F-EF3C-7CA7F9E34E90}"/>
              </a:ext>
            </a:extLst>
          </p:cNvPr>
          <p:cNvPicPr>
            <a:picLocks noChangeAspect="1"/>
          </p:cNvPicPr>
          <p:nvPr/>
        </p:nvPicPr>
        <p:blipFill>
          <a:blip r:embed="rId2"/>
          <a:stretch>
            <a:fillRect/>
          </a:stretch>
        </p:blipFill>
        <p:spPr>
          <a:xfrm>
            <a:off x="-1042416" y="2325277"/>
            <a:ext cx="4102761" cy="4437492"/>
          </a:xfrm>
          <a:prstGeom prst="rect">
            <a:avLst/>
          </a:prstGeom>
        </p:spPr>
      </p:pic>
      <p:pic>
        <p:nvPicPr>
          <p:cNvPr id="13" name="Picture 12">
            <a:extLst>
              <a:ext uri="{FF2B5EF4-FFF2-40B4-BE49-F238E27FC236}">
                <a16:creationId xmlns:a16="http://schemas.microsoft.com/office/drawing/2014/main" id="{4EAE6044-A465-716D-D312-C8516D86A44F}"/>
              </a:ext>
            </a:extLst>
          </p:cNvPr>
          <p:cNvPicPr>
            <a:picLocks noChangeAspect="1"/>
          </p:cNvPicPr>
          <p:nvPr/>
        </p:nvPicPr>
        <p:blipFill>
          <a:blip r:embed="rId3"/>
          <a:srcRect l="15961" t="3037" r="15169" b="4071"/>
          <a:stretch>
            <a:fillRect/>
          </a:stretch>
        </p:blipFill>
        <p:spPr>
          <a:xfrm>
            <a:off x="8366761" y="3228210"/>
            <a:ext cx="3825240" cy="3629790"/>
          </a:xfrm>
          <a:prstGeom prst="rect">
            <a:avLst/>
          </a:prstGeom>
        </p:spPr>
      </p:pic>
      <p:sp>
        <p:nvSpPr>
          <p:cNvPr id="9" name="Thought Bubble: Cloud 8">
            <a:extLst>
              <a:ext uri="{FF2B5EF4-FFF2-40B4-BE49-F238E27FC236}">
                <a16:creationId xmlns:a16="http://schemas.microsoft.com/office/drawing/2014/main" id="{405B4187-36F9-827D-3166-281D13A552A1}"/>
              </a:ext>
            </a:extLst>
          </p:cNvPr>
          <p:cNvSpPr/>
          <p:nvPr/>
        </p:nvSpPr>
        <p:spPr>
          <a:xfrm>
            <a:off x="1554480" y="95231"/>
            <a:ext cx="8670037" cy="4564776"/>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5400" b="1" dirty="0"/>
              <a:t>PERSONALITY,</a:t>
            </a:r>
          </a:p>
          <a:p>
            <a:pPr algn="ctr"/>
            <a:r>
              <a:rPr lang="en-IN" sz="5400" b="1" dirty="0"/>
              <a:t>SELF </a:t>
            </a:r>
          </a:p>
          <a:p>
            <a:pPr algn="ctr"/>
            <a:r>
              <a:rPr lang="en-IN" sz="5400" b="1" dirty="0"/>
              <a:t>&amp; </a:t>
            </a:r>
          </a:p>
          <a:p>
            <a:pPr algn="ctr"/>
            <a:r>
              <a:rPr lang="en-IN" sz="5400" b="1" dirty="0"/>
              <a:t>FASHION</a:t>
            </a:r>
          </a:p>
        </p:txBody>
      </p:sp>
      <p:pic>
        <p:nvPicPr>
          <p:cNvPr id="11" name="Picture 10">
            <a:extLst>
              <a:ext uri="{FF2B5EF4-FFF2-40B4-BE49-F238E27FC236}">
                <a16:creationId xmlns:a16="http://schemas.microsoft.com/office/drawing/2014/main" id="{451EBD4A-5B80-9097-EE94-CB143A2CE563}"/>
              </a:ext>
            </a:extLst>
          </p:cNvPr>
          <p:cNvPicPr>
            <a:picLocks noChangeAspect="1"/>
          </p:cNvPicPr>
          <p:nvPr/>
        </p:nvPicPr>
        <p:blipFill>
          <a:blip r:embed="rId4"/>
          <a:stretch>
            <a:fillRect/>
          </a:stretch>
        </p:blipFill>
        <p:spPr>
          <a:xfrm>
            <a:off x="9790025" y="-201258"/>
            <a:ext cx="2164268" cy="2066723"/>
          </a:xfrm>
          <a:prstGeom prst="rect">
            <a:avLst/>
          </a:prstGeom>
        </p:spPr>
      </p:pic>
    </p:spTree>
    <p:extLst>
      <p:ext uri="{BB962C8B-B14F-4D97-AF65-F5344CB8AC3E}">
        <p14:creationId xmlns:p14="http://schemas.microsoft.com/office/powerpoint/2010/main" val="2061158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05C18C-7A6E-F11A-C3ED-F3FFB396901A}"/>
              </a:ext>
            </a:extLst>
          </p:cNvPr>
          <p:cNvSpPr>
            <a:spLocks noGrp="1"/>
          </p:cNvSpPr>
          <p:nvPr>
            <p:ph idx="1"/>
          </p:nvPr>
        </p:nvSpPr>
        <p:spPr>
          <a:xfrm>
            <a:off x="826008" y="1078993"/>
            <a:ext cx="10539984" cy="2944367"/>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just">
              <a:lnSpc>
                <a:spcPct val="150000"/>
              </a:lnSpc>
              <a:buNone/>
            </a:pPr>
            <a:r>
              <a:rPr lang="en-IN" b="1" i="1" dirty="0">
                <a:solidFill>
                  <a:schemeClr val="tx1"/>
                </a:solidFill>
              </a:rPr>
              <a:t>Choosing your outfit isn’t picking a costume, it’s closer to selecting your operating system for the day. The clothing you put on actively shapes how you think, not just how others perceive you.</a:t>
            </a:r>
            <a:endParaRPr lang="en-IN" b="1" dirty="0">
              <a:solidFill>
                <a:schemeClr val="tx1"/>
              </a:solidFill>
            </a:endParaRPr>
          </a:p>
        </p:txBody>
      </p:sp>
      <p:pic>
        <p:nvPicPr>
          <p:cNvPr id="5" name="Picture 4">
            <a:extLst>
              <a:ext uri="{FF2B5EF4-FFF2-40B4-BE49-F238E27FC236}">
                <a16:creationId xmlns:a16="http://schemas.microsoft.com/office/drawing/2014/main" id="{A4932F67-90C9-0A2B-E395-6DE5DA33D6DD}"/>
              </a:ext>
            </a:extLst>
          </p:cNvPr>
          <p:cNvPicPr>
            <a:picLocks noChangeAspect="1"/>
          </p:cNvPicPr>
          <p:nvPr/>
        </p:nvPicPr>
        <p:blipFill>
          <a:blip r:embed="rId2"/>
          <a:stretch>
            <a:fillRect/>
          </a:stretch>
        </p:blipFill>
        <p:spPr>
          <a:xfrm>
            <a:off x="8458030" y="3358726"/>
            <a:ext cx="3907875" cy="3926164"/>
          </a:xfrm>
          <a:prstGeom prst="rect">
            <a:avLst/>
          </a:prstGeom>
        </p:spPr>
      </p:pic>
      <p:pic>
        <p:nvPicPr>
          <p:cNvPr id="7" name="Picture 6">
            <a:extLst>
              <a:ext uri="{FF2B5EF4-FFF2-40B4-BE49-F238E27FC236}">
                <a16:creationId xmlns:a16="http://schemas.microsoft.com/office/drawing/2014/main" id="{4AE19A83-57C2-4106-5BEB-13DE6913D11E}"/>
              </a:ext>
            </a:extLst>
          </p:cNvPr>
          <p:cNvPicPr>
            <a:picLocks noChangeAspect="1"/>
          </p:cNvPicPr>
          <p:nvPr/>
        </p:nvPicPr>
        <p:blipFill>
          <a:blip r:embed="rId3"/>
          <a:stretch>
            <a:fillRect/>
          </a:stretch>
        </p:blipFill>
        <p:spPr>
          <a:xfrm>
            <a:off x="0" y="3626840"/>
            <a:ext cx="3444539" cy="3231160"/>
          </a:xfrm>
          <a:prstGeom prst="rect">
            <a:avLst/>
          </a:prstGeom>
        </p:spPr>
      </p:pic>
    </p:spTree>
    <p:extLst>
      <p:ext uri="{BB962C8B-B14F-4D97-AF65-F5344CB8AC3E}">
        <p14:creationId xmlns:p14="http://schemas.microsoft.com/office/powerpoint/2010/main" val="1749846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C900-4EA5-925E-0325-FEF7E29AC431}"/>
              </a:ext>
            </a:extLst>
          </p:cNvPr>
          <p:cNvSpPr>
            <a:spLocks noGrp="1"/>
          </p:cNvSpPr>
          <p:nvPr>
            <p:ph type="title"/>
          </p:nvPr>
        </p:nvSpPr>
        <p:spPr>
          <a:xfrm>
            <a:off x="3828288" y="310261"/>
            <a:ext cx="3788664" cy="887603"/>
          </a:xfrm>
        </p:spPr>
        <p:txBody>
          <a:bodyPr/>
          <a:lstStyle/>
          <a:p>
            <a:pPr algn="ctr"/>
            <a:r>
              <a:rPr lang="en-IN" b="1" i="1" dirty="0">
                <a:solidFill>
                  <a:srgbClr val="002060"/>
                </a:solidFill>
              </a:rPr>
              <a:t>Personality</a:t>
            </a:r>
            <a:endParaRPr lang="en-IN" i="1" dirty="0">
              <a:solidFill>
                <a:srgbClr val="002060"/>
              </a:solidFill>
            </a:endParaRPr>
          </a:p>
        </p:txBody>
      </p:sp>
      <p:pic>
        <p:nvPicPr>
          <p:cNvPr id="7" name="Picture 6">
            <a:extLst>
              <a:ext uri="{FF2B5EF4-FFF2-40B4-BE49-F238E27FC236}">
                <a16:creationId xmlns:a16="http://schemas.microsoft.com/office/drawing/2014/main" id="{1CD0DB7D-51CB-78C7-61AA-852A06FB3F29}"/>
              </a:ext>
            </a:extLst>
          </p:cNvPr>
          <p:cNvPicPr>
            <a:picLocks noChangeAspect="1"/>
          </p:cNvPicPr>
          <p:nvPr/>
        </p:nvPicPr>
        <p:blipFill>
          <a:blip r:embed="rId2"/>
          <a:stretch>
            <a:fillRect/>
          </a:stretch>
        </p:blipFill>
        <p:spPr>
          <a:xfrm>
            <a:off x="-70218" y="0"/>
            <a:ext cx="2621507" cy="2609314"/>
          </a:xfrm>
          <a:prstGeom prst="rect">
            <a:avLst/>
          </a:prstGeom>
        </p:spPr>
      </p:pic>
      <p:sp>
        <p:nvSpPr>
          <p:cNvPr id="3" name="Content Placeholder 2">
            <a:extLst>
              <a:ext uri="{FF2B5EF4-FFF2-40B4-BE49-F238E27FC236}">
                <a16:creationId xmlns:a16="http://schemas.microsoft.com/office/drawing/2014/main" id="{0C918195-5682-4A3E-E77F-992265269DF8}"/>
              </a:ext>
            </a:extLst>
          </p:cNvPr>
          <p:cNvSpPr>
            <a:spLocks noGrp="1"/>
          </p:cNvSpPr>
          <p:nvPr>
            <p:ph idx="1"/>
          </p:nvPr>
        </p:nvSpPr>
        <p:spPr>
          <a:xfrm>
            <a:off x="521208" y="1591056"/>
            <a:ext cx="11100816" cy="4882896"/>
          </a:xfrm>
        </p:spPr>
        <p:style>
          <a:lnRef idx="2">
            <a:schemeClr val="accent1"/>
          </a:lnRef>
          <a:fillRef idx="1">
            <a:schemeClr val="lt1"/>
          </a:fillRef>
          <a:effectRef idx="0">
            <a:schemeClr val="accent1"/>
          </a:effectRef>
          <a:fontRef idx="minor">
            <a:schemeClr val="dk1"/>
          </a:fontRef>
        </p:style>
        <p:txBody>
          <a:bodyPr/>
          <a:lstStyle/>
          <a:p>
            <a:pPr algn="just">
              <a:lnSpc>
                <a:spcPct val="150000"/>
              </a:lnSpc>
              <a:buFont typeface="Wingdings" panose="05000000000000000000" pitchFamily="2" charset="2"/>
              <a:buChar char="q"/>
            </a:pPr>
            <a:r>
              <a:rPr lang="en-IN" sz="2400" dirty="0"/>
              <a:t>A characteristic way of </a:t>
            </a:r>
            <a:r>
              <a:rPr lang="en-IN" sz="2400" dirty="0">
                <a:solidFill>
                  <a:srgbClr val="002060"/>
                </a:solidFill>
              </a:rPr>
              <a:t>thinking</a:t>
            </a:r>
            <a:r>
              <a:rPr lang="en-IN" sz="2400" dirty="0"/>
              <a:t>, feeling, and behaving. Personality embraces moods, attitudes, and opinions and is most clearly expressed in interactions with other people. </a:t>
            </a:r>
          </a:p>
          <a:p>
            <a:pPr algn="just">
              <a:lnSpc>
                <a:spcPct val="150000"/>
              </a:lnSpc>
              <a:buFont typeface="Wingdings" panose="05000000000000000000" pitchFamily="2" charset="2"/>
              <a:buChar char="q"/>
            </a:pPr>
            <a:r>
              <a:rPr lang="en-IN" sz="2400" dirty="0"/>
              <a:t>It includes behavioural characteristics, both inherent and acquired, that distinguish one person from another and that can be observed in people’s relations to the environment and to the social group.</a:t>
            </a:r>
          </a:p>
          <a:p>
            <a:pPr algn="just">
              <a:lnSpc>
                <a:spcPct val="150000"/>
              </a:lnSpc>
              <a:buFont typeface="Wingdings" panose="05000000000000000000" pitchFamily="2" charset="2"/>
              <a:buChar char="q"/>
            </a:pPr>
            <a:r>
              <a:rPr lang="en-IN" sz="2400" dirty="0"/>
              <a:t>It is relatively stable over time and influences preferences, decisions, and lifestyle choices. </a:t>
            </a:r>
            <a:r>
              <a:rPr lang="en-IN" sz="2400" dirty="0">
                <a:effectLst/>
              </a:rPr>
              <a:t>Example traits: confident, shy, creative, practical, stylish, bold.</a:t>
            </a:r>
            <a:endParaRPr lang="en-IN" sz="2400" dirty="0"/>
          </a:p>
          <a:p>
            <a:pPr marL="0" indent="0">
              <a:buNone/>
            </a:pPr>
            <a:endParaRPr lang="en-IN" dirty="0"/>
          </a:p>
        </p:txBody>
      </p:sp>
    </p:spTree>
    <p:extLst>
      <p:ext uri="{BB962C8B-B14F-4D97-AF65-F5344CB8AC3E}">
        <p14:creationId xmlns:p14="http://schemas.microsoft.com/office/powerpoint/2010/main" val="3520146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DC32B-8772-5E2F-AB3F-DE86519E68B8}"/>
              </a:ext>
            </a:extLst>
          </p:cNvPr>
          <p:cNvSpPr>
            <a:spLocks noGrp="1"/>
          </p:cNvSpPr>
          <p:nvPr>
            <p:ph type="title"/>
          </p:nvPr>
        </p:nvSpPr>
        <p:spPr>
          <a:xfrm>
            <a:off x="838200" y="278383"/>
            <a:ext cx="10515600" cy="636017"/>
          </a:xfrm>
        </p:spPr>
        <p:txBody>
          <a:bodyPr>
            <a:normAutofit/>
          </a:bodyPr>
          <a:lstStyle/>
          <a:p>
            <a:pPr algn="ctr"/>
            <a:r>
              <a:rPr lang="en-IN" sz="3600" i="1" dirty="0">
                <a:solidFill>
                  <a:srgbClr val="C00000"/>
                </a:solidFill>
              </a:rPr>
              <a:t>How Personality Affects Clothing Choices??</a:t>
            </a:r>
          </a:p>
        </p:txBody>
      </p:sp>
      <p:sp>
        <p:nvSpPr>
          <p:cNvPr id="3" name="Content Placeholder 2">
            <a:extLst>
              <a:ext uri="{FF2B5EF4-FFF2-40B4-BE49-F238E27FC236}">
                <a16:creationId xmlns:a16="http://schemas.microsoft.com/office/drawing/2014/main" id="{4D60BAEB-E046-07CB-203D-CAFE5BB17023}"/>
              </a:ext>
            </a:extLst>
          </p:cNvPr>
          <p:cNvSpPr>
            <a:spLocks noGrp="1"/>
          </p:cNvSpPr>
          <p:nvPr>
            <p:ph idx="1"/>
          </p:nvPr>
        </p:nvSpPr>
        <p:spPr>
          <a:xfrm>
            <a:off x="557784" y="1234440"/>
            <a:ext cx="11192256" cy="5345177"/>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lvl="0" algn="just">
              <a:buFont typeface="Wingdings" panose="05000000000000000000" pitchFamily="2" charset="2"/>
              <a:buChar char="q"/>
            </a:pPr>
            <a:r>
              <a:rPr lang="en-IN" sz="2300" b="1" dirty="0">
                <a:effectLst/>
                <a:latin typeface="Arial" panose="020B0604020202020204" pitchFamily="34" charset="0"/>
                <a:cs typeface="Arial" panose="020B0604020202020204" pitchFamily="34" charset="0"/>
              </a:rPr>
              <a:t>Expression of Traits</a:t>
            </a:r>
            <a:endParaRPr lang="en-IN" sz="2300" dirty="0">
              <a:effectLst/>
              <a:latin typeface="Arial" panose="020B0604020202020204" pitchFamily="34" charset="0"/>
              <a:cs typeface="Arial" panose="020B0604020202020204" pitchFamily="34" charset="0"/>
            </a:endParaRPr>
          </a:p>
          <a:p>
            <a:pPr lvl="1" algn="just"/>
            <a:r>
              <a:rPr lang="en-IN" sz="2300" dirty="0">
                <a:effectLst/>
                <a:latin typeface="Arial" panose="020B0604020202020204" pitchFamily="34" charset="0"/>
                <a:cs typeface="Arial" panose="020B0604020202020204" pitchFamily="34" charset="0"/>
              </a:rPr>
              <a:t>Confident people often wear bright </a:t>
            </a:r>
            <a:r>
              <a:rPr lang="en-IN" sz="2300" dirty="0" err="1">
                <a:effectLst/>
                <a:latin typeface="Arial" panose="020B0604020202020204" pitchFamily="34" charset="0"/>
                <a:cs typeface="Arial" panose="020B0604020202020204" pitchFamily="34" charset="0"/>
              </a:rPr>
              <a:t>colors</a:t>
            </a:r>
            <a:r>
              <a:rPr lang="en-IN" sz="2300" dirty="0">
                <a:effectLst/>
                <a:latin typeface="Arial" panose="020B0604020202020204" pitchFamily="34" charset="0"/>
                <a:cs typeface="Arial" panose="020B0604020202020204" pitchFamily="34" charset="0"/>
              </a:rPr>
              <a:t> or trendy clothes.</a:t>
            </a:r>
          </a:p>
          <a:p>
            <a:pPr lvl="1" algn="just"/>
            <a:r>
              <a:rPr lang="en-IN" sz="2300" dirty="0">
                <a:effectLst/>
                <a:latin typeface="Arial" panose="020B0604020202020204" pitchFamily="34" charset="0"/>
                <a:cs typeface="Arial" panose="020B0604020202020204" pitchFamily="34" charset="0"/>
              </a:rPr>
              <a:t>Shy people may prefer simple, plain, or comfortable outfits.</a:t>
            </a:r>
          </a:p>
          <a:p>
            <a:pPr lvl="1" algn="just"/>
            <a:r>
              <a:rPr lang="en-IN" sz="2300" dirty="0">
                <a:effectLst/>
                <a:latin typeface="Arial" panose="020B0604020202020204" pitchFamily="34" charset="0"/>
                <a:cs typeface="Arial" panose="020B0604020202020204" pitchFamily="34" charset="0"/>
              </a:rPr>
              <a:t>Creative people experiment with new styles, patterns, or accessories.</a:t>
            </a:r>
          </a:p>
          <a:p>
            <a:pPr lvl="1" algn="just"/>
            <a:r>
              <a:rPr lang="en-IN" sz="2300" dirty="0">
                <a:effectLst/>
                <a:latin typeface="Arial" panose="020B0604020202020204" pitchFamily="34" charset="0"/>
                <a:cs typeface="Arial" panose="020B0604020202020204" pitchFamily="34" charset="0"/>
              </a:rPr>
              <a:t>Practical people choose clothes that are useful, durable, and easy to wear.</a:t>
            </a:r>
          </a:p>
          <a:p>
            <a:pPr lvl="0" algn="just">
              <a:buFont typeface="Wingdings" panose="05000000000000000000" pitchFamily="2" charset="2"/>
              <a:buChar char="q"/>
            </a:pPr>
            <a:r>
              <a:rPr lang="en-IN" sz="2300" b="1" dirty="0">
                <a:effectLst/>
                <a:latin typeface="Arial" panose="020B0604020202020204" pitchFamily="34" charset="0"/>
                <a:cs typeface="Arial" panose="020B0604020202020204" pitchFamily="34" charset="0"/>
              </a:rPr>
              <a:t>Identity &amp; Image</a:t>
            </a:r>
            <a:endParaRPr lang="en-IN" sz="2300" dirty="0">
              <a:effectLst/>
              <a:latin typeface="Arial" panose="020B0604020202020204" pitchFamily="34" charset="0"/>
              <a:cs typeface="Arial" panose="020B0604020202020204" pitchFamily="34" charset="0"/>
            </a:endParaRPr>
          </a:p>
          <a:p>
            <a:pPr lvl="1" algn="just"/>
            <a:r>
              <a:rPr lang="en-IN" sz="2300" dirty="0">
                <a:effectLst/>
                <a:latin typeface="Arial" panose="020B0604020202020204" pitchFamily="34" charset="0"/>
                <a:cs typeface="Arial" panose="020B0604020202020204" pitchFamily="34" charset="0"/>
              </a:rPr>
              <a:t>Clothes show </a:t>
            </a:r>
            <a:r>
              <a:rPr lang="en-IN" sz="2300" i="1" dirty="0">
                <a:effectLst/>
                <a:latin typeface="Arial" panose="020B0604020202020204" pitchFamily="34" charset="0"/>
                <a:cs typeface="Arial" panose="020B0604020202020204" pitchFamily="34" charset="0"/>
              </a:rPr>
              <a:t>who we are</a:t>
            </a:r>
            <a:r>
              <a:rPr lang="en-IN" sz="2300" dirty="0">
                <a:effectLst/>
                <a:latin typeface="Arial" panose="020B0604020202020204" pitchFamily="34" charset="0"/>
                <a:cs typeface="Arial" panose="020B0604020202020204" pitchFamily="34" charset="0"/>
              </a:rPr>
              <a:t> and </a:t>
            </a:r>
            <a:r>
              <a:rPr lang="en-IN" sz="2300" i="1" dirty="0">
                <a:effectLst/>
                <a:latin typeface="Arial" panose="020B0604020202020204" pitchFamily="34" charset="0"/>
                <a:cs typeface="Arial" panose="020B0604020202020204" pitchFamily="34" charset="0"/>
              </a:rPr>
              <a:t>how we want others to see us</a:t>
            </a:r>
            <a:r>
              <a:rPr lang="en-IN" sz="2300" dirty="0">
                <a:effectLst/>
                <a:latin typeface="Arial" panose="020B0604020202020204" pitchFamily="34" charset="0"/>
                <a:cs typeface="Arial" panose="020B0604020202020204" pitchFamily="34" charset="0"/>
              </a:rPr>
              <a:t>.</a:t>
            </a:r>
          </a:p>
          <a:p>
            <a:pPr lvl="1" algn="just"/>
            <a:r>
              <a:rPr lang="en-IN" sz="2300" dirty="0">
                <a:effectLst/>
                <a:latin typeface="Arial" panose="020B0604020202020204" pitchFamily="34" charset="0"/>
                <a:cs typeface="Arial" panose="020B0604020202020204" pitchFamily="34" charset="0"/>
              </a:rPr>
              <a:t>Example: A teacher may wear formal clothes to look professional, while a student may wear casual clothes to look relaxed.</a:t>
            </a:r>
          </a:p>
          <a:p>
            <a:pPr lvl="0" algn="just">
              <a:buFont typeface="Wingdings" panose="05000000000000000000" pitchFamily="2" charset="2"/>
              <a:buChar char="q"/>
            </a:pPr>
            <a:r>
              <a:rPr lang="en-IN" sz="2300" b="1" dirty="0">
                <a:effectLst/>
                <a:latin typeface="Arial" panose="020B0604020202020204" pitchFamily="34" charset="0"/>
                <a:cs typeface="Arial" panose="020B0604020202020204" pitchFamily="34" charset="0"/>
              </a:rPr>
              <a:t>Mood &amp; Feelings</a:t>
            </a:r>
            <a:endParaRPr lang="en-IN" sz="2300" dirty="0">
              <a:effectLst/>
              <a:latin typeface="Arial" panose="020B0604020202020204" pitchFamily="34" charset="0"/>
              <a:cs typeface="Arial" panose="020B0604020202020204" pitchFamily="34" charset="0"/>
            </a:endParaRPr>
          </a:p>
          <a:p>
            <a:pPr lvl="1" algn="just"/>
            <a:r>
              <a:rPr lang="en-IN" sz="2300" dirty="0">
                <a:effectLst/>
                <a:latin typeface="Arial" panose="020B0604020202020204" pitchFamily="34" charset="0"/>
                <a:cs typeface="Arial" panose="020B0604020202020204" pitchFamily="34" charset="0"/>
              </a:rPr>
              <a:t>Personality influences how emotions are shown through clothing.</a:t>
            </a:r>
          </a:p>
          <a:p>
            <a:pPr lvl="1" algn="just"/>
            <a:r>
              <a:rPr lang="en-IN" sz="2300" dirty="0">
                <a:effectLst/>
                <a:latin typeface="Arial" panose="020B0604020202020204" pitchFamily="34" charset="0"/>
                <a:cs typeface="Arial" panose="020B0604020202020204" pitchFamily="34" charset="0"/>
              </a:rPr>
              <a:t>Happy or energetic people may wear </a:t>
            </a:r>
            <a:r>
              <a:rPr lang="en-IN" sz="2300" dirty="0" err="1">
                <a:effectLst/>
                <a:latin typeface="Arial" panose="020B0604020202020204" pitchFamily="34" charset="0"/>
                <a:cs typeface="Arial" panose="020B0604020202020204" pitchFamily="34" charset="0"/>
              </a:rPr>
              <a:t>colorful</a:t>
            </a:r>
            <a:r>
              <a:rPr lang="en-IN" sz="2300" dirty="0">
                <a:effectLst/>
                <a:latin typeface="Arial" panose="020B0604020202020204" pitchFamily="34" charset="0"/>
                <a:cs typeface="Arial" panose="020B0604020202020204" pitchFamily="34" charset="0"/>
              </a:rPr>
              <a:t> outfits, while serious personalities may prefer darker shades.</a:t>
            </a:r>
          </a:p>
          <a:p>
            <a:pPr lvl="0" algn="just">
              <a:buFont typeface="Wingdings" panose="05000000000000000000" pitchFamily="2" charset="2"/>
              <a:buChar char="q"/>
            </a:pPr>
            <a:r>
              <a:rPr lang="en-IN" sz="2300" b="1" dirty="0">
                <a:effectLst/>
                <a:latin typeface="Arial" panose="020B0604020202020204" pitchFamily="34" charset="0"/>
                <a:cs typeface="Arial" panose="020B0604020202020204" pitchFamily="34" charset="0"/>
              </a:rPr>
              <a:t>Consistency in Style</a:t>
            </a:r>
            <a:endParaRPr lang="en-IN" sz="2300" dirty="0">
              <a:effectLst/>
              <a:latin typeface="Arial" panose="020B0604020202020204" pitchFamily="34" charset="0"/>
              <a:cs typeface="Arial" panose="020B0604020202020204" pitchFamily="34" charset="0"/>
            </a:endParaRPr>
          </a:p>
          <a:p>
            <a:pPr lvl="1" algn="just"/>
            <a:r>
              <a:rPr lang="en-IN" sz="2300" dirty="0">
                <a:effectLst/>
                <a:latin typeface="Arial" panose="020B0604020202020204" pitchFamily="34" charset="0"/>
                <a:cs typeface="Arial" panose="020B0604020202020204" pitchFamily="34" charset="0"/>
              </a:rPr>
              <a:t>Personality makes people stick to certain styles.</a:t>
            </a:r>
          </a:p>
          <a:p>
            <a:pPr lvl="1" algn="just"/>
            <a:r>
              <a:rPr lang="en-IN" sz="2300" dirty="0">
                <a:effectLst/>
                <a:latin typeface="Arial" panose="020B0604020202020204" pitchFamily="34" charset="0"/>
                <a:cs typeface="Arial" panose="020B0604020202020204" pitchFamily="34" charset="0"/>
              </a:rPr>
              <a:t>A minimalist person always chooses simple designs, while a flamboyant person loves bold fashion.</a:t>
            </a:r>
          </a:p>
          <a:p>
            <a:pPr marL="457200" lvl="1" indent="0" algn="just">
              <a:buNone/>
            </a:pPr>
            <a:endParaRPr lang="en-IN" sz="2300" dirty="0">
              <a:effectLst/>
              <a:latin typeface="Arial" panose="020B0604020202020204" pitchFamily="34" charset="0"/>
              <a:cs typeface="Arial" panose="020B0604020202020204" pitchFamily="34" charset="0"/>
            </a:endParaRPr>
          </a:p>
          <a:p>
            <a:pPr marL="0" indent="0" algn="ctr">
              <a:buNone/>
            </a:pPr>
            <a:r>
              <a:rPr lang="en-IN" i="1" dirty="0">
                <a:solidFill>
                  <a:srgbClr val="7030A0"/>
                </a:solidFill>
              </a:rPr>
              <a:t>“Clothes are a mirror of personality. They help us express traits, identity, mood, and style without speaking.”</a:t>
            </a:r>
            <a:endParaRPr lang="en-IN" dirty="0">
              <a:solidFill>
                <a:srgbClr val="7030A0"/>
              </a:solidFill>
            </a:endParaRPr>
          </a:p>
          <a:p>
            <a:pPr marL="0" indent="0">
              <a:buNone/>
            </a:pPr>
            <a:endParaRPr lang="en-IN" dirty="0"/>
          </a:p>
        </p:txBody>
      </p:sp>
      <p:pic>
        <p:nvPicPr>
          <p:cNvPr id="5" name="Picture 4">
            <a:extLst>
              <a:ext uri="{FF2B5EF4-FFF2-40B4-BE49-F238E27FC236}">
                <a16:creationId xmlns:a16="http://schemas.microsoft.com/office/drawing/2014/main" id="{BF9F7D40-64E4-5E8A-4796-0207E1BA9266}"/>
              </a:ext>
            </a:extLst>
          </p:cNvPr>
          <p:cNvPicPr>
            <a:picLocks noChangeAspect="1"/>
          </p:cNvPicPr>
          <p:nvPr/>
        </p:nvPicPr>
        <p:blipFill>
          <a:blip r:embed="rId2"/>
          <a:stretch>
            <a:fillRect/>
          </a:stretch>
        </p:blipFill>
        <p:spPr>
          <a:xfrm>
            <a:off x="10550348" y="0"/>
            <a:ext cx="1606903" cy="2935223"/>
          </a:xfrm>
          <a:prstGeom prst="rect">
            <a:avLst/>
          </a:prstGeom>
        </p:spPr>
      </p:pic>
    </p:spTree>
    <p:extLst>
      <p:ext uri="{BB962C8B-B14F-4D97-AF65-F5344CB8AC3E}">
        <p14:creationId xmlns:p14="http://schemas.microsoft.com/office/powerpoint/2010/main" val="389779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5536E-EFEA-92B0-4FE1-CC2263D76107}"/>
              </a:ext>
            </a:extLst>
          </p:cNvPr>
          <p:cNvSpPr>
            <a:spLocks noGrp="1"/>
          </p:cNvSpPr>
          <p:nvPr>
            <p:ph type="title"/>
          </p:nvPr>
        </p:nvSpPr>
        <p:spPr>
          <a:xfrm>
            <a:off x="4075176" y="232663"/>
            <a:ext cx="3587496" cy="878459"/>
          </a:xfrm>
        </p:spPr>
        <p:txBody>
          <a:bodyPr/>
          <a:lstStyle/>
          <a:p>
            <a:pPr algn="ctr"/>
            <a:r>
              <a:rPr lang="en-IN" b="1" i="1" dirty="0">
                <a:effectLst/>
              </a:rPr>
              <a:t>Self-concept</a:t>
            </a:r>
            <a:endParaRPr lang="en-IN" b="1" i="1" dirty="0"/>
          </a:p>
        </p:txBody>
      </p:sp>
      <p:sp>
        <p:nvSpPr>
          <p:cNvPr id="3" name="Content Placeholder 2">
            <a:extLst>
              <a:ext uri="{FF2B5EF4-FFF2-40B4-BE49-F238E27FC236}">
                <a16:creationId xmlns:a16="http://schemas.microsoft.com/office/drawing/2014/main" id="{F8A87429-8423-33C5-825E-2A67B67CDB6B}"/>
              </a:ext>
            </a:extLst>
          </p:cNvPr>
          <p:cNvSpPr>
            <a:spLocks noGrp="1"/>
          </p:cNvSpPr>
          <p:nvPr>
            <p:ph idx="1"/>
          </p:nvPr>
        </p:nvSpPr>
        <p:spPr>
          <a:xfrm>
            <a:off x="685800" y="1517904"/>
            <a:ext cx="10881360" cy="4901184"/>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lvl="0" algn="just">
              <a:lnSpc>
                <a:spcPct val="150000"/>
              </a:lnSpc>
            </a:pPr>
            <a:r>
              <a:rPr lang="en-IN" dirty="0">
                <a:effectLst/>
              </a:rPr>
              <a:t>Self-concept is the perception and understanding a person has of themselves—their identity, values, and social roles.</a:t>
            </a:r>
            <a:endParaRPr lang="en-IN" dirty="0"/>
          </a:p>
          <a:p>
            <a:pPr lvl="0" algn="just">
              <a:lnSpc>
                <a:spcPct val="150000"/>
              </a:lnSpc>
            </a:pPr>
            <a:r>
              <a:rPr lang="en-IN" b="1" dirty="0">
                <a:effectLst/>
              </a:rPr>
              <a:t>Connection to Clothing</a:t>
            </a:r>
            <a:r>
              <a:rPr lang="en-IN" dirty="0">
                <a:effectLst/>
              </a:rPr>
              <a:t>:</a:t>
            </a:r>
            <a:endParaRPr lang="en-IN" dirty="0"/>
          </a:p>
          <a:p>
            <a:pPr lvl="1" algn="just">
              <a:lnSpc>
                <a:spcPct val="150000"/>
              </a:lnSpc>
            </a:pPr>
            <a:r>
              <a:rPr lang="en-IN" sz="2800" dirty="0">
                <a:effectLst/>
              </a:rPr>
              <a:t>People dress in ways that reinforce their identity (e.g., a teacher choosing formal attire to project authority).</a:t>
            </a:r>
            <a:endParaRPr lang="en-IN" sz="2800" dirty="0"/>
          </a:p>
          <a:p>
            <a:pPr lvl="1" algn="just">
              <a:lnSpc>
                <a:spcPct val="150000"/>
              </a:lnSpc>
            </a:pPr>
            <a:r>
              <a:rPr lang="en-IN" sz="2800" dirty="0">
                <a:effectLst/>
              </a:rPr>
              <a:t>Fashion choices help individuals align with their desired image—professional, casual, rebellious, or elegant.</a:t>
            </a:r>
            <a:endParaRPr lang="en-IN" sz="2800" dirty="0"/>
          </a:p>
          <a:p>
            <a:pPr lvl="0" algn="just">
              <a:lnSpc>
                <a:spcPct val="150000"/>
              </a:lnSpc>
            </a:pPr>
            <a:r>
              <a:rPr lang="en-IN" b="1" dirty="0">
                <a:effectLst/>
              </a:rPr>
              <a:t>Example</a:t>
            </a:r>
            <a:r>
              <a:rPr lang="en-IN" dirty="0">
                <a:effectLst/>
              </a:rPr>
              <a:t>: A student who sees themselves as modern and tech-savvy may prefer smart casual or branded clothing to reflect that identity.</a:t>
            </a:r>
            <a:endParaRPr lang="en-IN" dirty="0"/>
          </a:p>
          <a:p>
            <a:endParaRPr lang="en-IN" dirty="0"/>
          </a:p>
        </p:txBody>
      </p:sp>
      <p:pic>
        <p:nvPicPr>
          <p:cNvPr id="5" name="Picture 4">
            <a:extLst>
              <a:ext uri="{FF2B5EF4-FFF2-40B4-BE49-F238E27FC236}">
                <a16:creationId xmlns:a16="http://schemas.microsoft.com/office/drawing/2014/main" id="{97EE3008-C455-84DF-6332-2424F0D6F217}"/>
              </a:ext>
            </a:extLst>
          </p:cNvPr>
          <p:cNvPicPr>
            <a:picLocks noChangeAspect="1"/>
          </p:cNvPicPr>
          <p:nvPr/>
        </p:nvPicPr>
        <p:blipFill>
          <a:blip r:embed="rId2"/>
          <a:stretch>
            <a:fillRect/>
          </a:stretch>
        </p:blipFill>
        <p:spPr>
          <a:xfrm>
            <a:off x="-109821" y="-120377"/>
            <a:ext cx="1463134" cy="1674521"/>
          </a:xfrm>
          <a:prstGeom prst="rect">
            <a:avLst/>
          </a:prstGeom>
        </p:spPr>
      </p:pic>
      <p:sp>
        <p:nvSpPr>
          <p:cNvPr id="6" name="Google Shape;390;p27">
            <a:extLst>
              <a:ext uri="{FF2B5EF4-FFF2-40B4-BE49-F238E27FC236}">
                <a16:creationId xmlns:a16="http://schemas.microsoft.com/office/drawing/2014/main" id="{5902B6F7-EB4B-2C82-18E4-64BF21BE30EA}"/>
              </a:ext>
            </a:extLst>
          </p:cNvPr>
          <p:cNvSpPr/>
          <p:nvPr/>
        </p:nvSpPr>
        <p:spPr>
          <a:xfrm rot="-1827509">
            <a:off x="10978866" y="186495"/>
            <a:ext cx="1014258" cy="1060777"/>
          </a:xfrm>
          <a:custGeom>
            <a:avLst/>
            <a:gdLst/>
            <a:ahLst/>
            <a:cxnLst/>
            <a:rect l="l" t="t" r="r" b="b"/>
            <a:pathLst>
              <a:path w="1373236" h="1374954" extrusionOk="0">
                <a:moveTo>
                  <a:pt x="0" y="0"/>
                </a:moveTo>
                <a:lnTo>
                  <a:pt x="1373236" y="0"/>
                </a:lnTo>
                <a:lnTo>
                  <a:pt x="1373236" y="1374955"/>
                </a:lnTo>
                <a:lnTo>
                  <a:pt x="0" y="1374955"/>
                </a:lnTo>
                <a:lnTo>
                  <a:pt x="0" y="0"/>
                </a:lnTo>
                <a:close/>
              </a:path>
            </a:pathLst>
          </a:custGeom>
          <a:blipFill rotWithShape="1">
            <a:blip r:embed="rId3">
              <a:alphaModFix/>
            </a:blip>
            <a:stretch>
              <a:fillRect/>
            </a:stretch>
          </a:blipFill>
          <a:ln>
            <a:noFill/>
          </a:ln>
        </p:spPr>
        <p:txBody>
          <a:bodyPr/>
          <a:lstStyle/>
          <a:p>
            <a:endParaRPr lang="en-IN"/>
          </a:p>
        </p:txBody>
      </p:sp>
      <p:pic>
        <p:nvPicPr>
          <p:cNvPr id="8" name="Picture 7">
            <a:extLst>
              <a:ext uri="{FF2B5EF4-FFF2-40B4-BE49-F238E27FC236}">
                <a16:creationId xmlns:a16="http://schemas.microsoft.com/office/drawing/2014/main" id="{2EF0C3A3-4CC0-E019-A99E-2D7E29978F64}"/>
              </a:ext>
            </a:extLst>
          </p:cNvPr>
          <p:cNvPicPr>
            <a:picLocks noChangeAspect="1"/>
          </p:cNvPicPr>
          <p:nvPr/>
        </p:nvPicPr>
        <p:blipFill>
          <a:blip r:embed="rId4"/>
          <a:stretch>
            <a:fillRect/>
          </a:stretch>
        </p:blipFill>
        <p:spPr>
          <a:xfrm>
            <a:off x="10863073" y="5664341"/>
            <a:ext cx="1328928" cy="1265212"/>
          </a:xfrm>
          <a:prstGeom prst="rect">
            <a:avLst/>
          </a:prstGeom>
        </p:spPr>
      </p:pic>
    </p:spTree>
    <p:extLst>
      <p:ext uri="{BB962C8B-B14F-4D97-AF65-F5344CB8AC3E}">
        <p14:creationId xmlns:p14="http://schemas.microsoft.com/office/powerpoint/2010/main" val="2819772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14C2-8BE0-CD0C-E059-19C2A488B1F1}"/>
              </a:ext>
            </a:extLst>
          </p:cNvPr>
          <p:cNvSpPr>
            <a:spLocks noGrp="1"/>
          </p:cNvSpPr>
          <p:nvPr>
            <p:ph type="title"/>
          </p:nvPr>
        </p:nvSpPr>
        <p:spPr>
          <a:xfrm>
            <a:off x="4078224" y="223519"/>
            <a:ext cx="3694176" cy="915035"/>
          </a:xfrm>
        </p:spPr>
        <p:txBody>
          <a:bodyPr/>
          <a:lstStyle/>
          <a:p>
            <a:pPr algn="ctr"/>
            <a:r>
              <a:rPr lang="en-IN" i="1" dirty="0">
                <a:effectLst/>
              </a:rPr>
              <a:t>Body Image</a:t>
            </a:r>
            <a:endParaRPr lang="en-IN" i="1" dirty="0"/>
          </a:p>
        </p:txBody>
      </p:sp>
      <p:sp>
        <p:nvSpPr>
          <p:cNvPr id="3" name="Content Placeholder 2">
            <a:extLst>
              <a:ext uri="{FF2B5EF4-FFF2-40B4-BE49-F238E27FC236}">
                <a16:creationId xmlns:a16="http://schemas.microsoft.com/office/drawing/2014/main" id="{D69E69D8-B387-F037-DFC9-F66BDF01541A}"/>
              </a:ext>
            </a:extLst>
          </p:cNvPr>
          <p:cNvSpPr>
            <a:spLocks noGrp="1"/>
          </p:cNvSpPr>
          <p:nvPr>
            <p:ph idx="1"/>
          </p:nvPr>
        </p:nvSpPr>
        <p:spPr>
          <a:xfrm>
            <a:off x="509016" y="1361821"/>
            <a:ext cx="11173968" cy="4814890"/>
          </a:xfrm>
        </p:spPr>
        <p:style>
          <a:lnRef idx="2">
            <a:schemeClr val="accent5"/>
          </a:lnRef>
          <a:fillRef idx="1">
            <a:schemeClr val="lt1"/>
          </a:fillRef>
          <a:effectRef idx="0">
            <a:schemeClr val="accent5"/>
          </a:effectRef>
          <a:fontRef idx="minor">
            <a:schemeClr val="dk1"/>
          </a:fontRef>
        </p:style>
        <p:txBody>
          <a:bodyPr/>
          <a:lstStyle/>
          <a:p>
            <a:pPr lvl="0" algn="just">
              <a:lnSpc>
                <a:spcPct val="150000"/>
              </a:lnSpc>
            </a:pPr>
            <a:r>
              <a:rPr lang="en-IN" sz="2400" dirty="0">
                <a:effectLst/>
              </a:rPr>
              <a:t>Body image is how a person </a:t>
            </a:r>
            <a:r>
              <a:rPr lang="en-IN" sz="2400" b="1" dirty="0">
                <a:effectLst/>
              </a:rPr>
              <a:t>sees, feels, and thinks</a:t>
            </a:r>
            <a:r>
              <a:rPr lang="en-IN" sz="2400" dirty="0">
                <a:effectLst/>
              </a:rPr>
              <a:t> about their own body.</a:t>
            </a:r>
            <a:endParaRPr lang="en-IN" sz="2400" dirty="0"/>
          </a:p>
          <a:p>
            <a:pPr lvl="0" algn="just">
              <a:lnSpc>
                <a:spcPct val="150000"/>
              </a:lnSpc>
            </a:pPr>
            <a:r>
              <a:rPr lang="en-IN" sz="2400" dirty="0">
                <a:effectLst/>
              </a:rPr>
              <a:t>It includes confidence, satisfaction, and comfort with appearance.</a:t>
            </a:r>
            <a:endParaRPr lang="en-IN" sz="2400" dirty="0"/>
          </a:p>
          <a:p>
            <a:pPr lvl="0" algn="just">
              <a:lnSpc>
                <a:spcPct val="150000"/>
              </a:lnSpc>
            </a:pPr>
            <a:r>
              <a:rPr lang="en-IN" sz="2400" dirty="0">
                <a:effectLst/>
              </a:rPr>
              <a:t>Example: Two people of the same size may feel differently—one proud, one insecure.</a:t>
            </a:r>
            <a:endParaRPr lang="en-IN" sz="2400" dirty="0"/>
          </a:p>
          <a:p>
            <a:pPr marL="0" indent="0">
              <a:buNone/>
            </a:pPr>
            <a:endParaRPr lang="en-IN" dirty="0"/>
          </a:p>
        </p:txBody>
      </p:sp>
      <p:pic>
        <p:nvPicPr>
          <p:cNvPr id="5" name="Picture 4">
            <a:extLst>
              <a:ext uri="{FF2B5EF4-FFF2-40B4-BE49-F238E27FC236}">
                <a16:creationId xmlns:a16="http://schemas.microsoft.com/office/drawing/2014/main" id="{5AFBBABE-0C02-3363-AFF5-464C4AA53EAF}"/>
              </a:ext>
            </a:extLst>
          </p:cNvPr>
          <p:cNvPicPr>
            <a:picLocks noChangeAspect="1"/>
          </p:cNvPicPr>
          <p:nvPr/>
        </p:nvPicPr>
        <p:blipFill>
          <a:blip r:embed="rId2"/>
          <a:stretch>
            <a:fillRect/>
          </a:stretch>
        </p:blipFill>
        <p:spPr>
          <a:xfrm>
            <a:off x="3793236" y="3742119"/>
            <a:ext cx="5141976" cy="2892362"/>
          </a:xfrm>
          <a:prstGeom prst="rect">
            <a:avLst/>
          </a:prstGeom>
        </p:spPr>
      </p:pic>
      <p:pic>
        <p:nvPicPr>
          <p:cNvPr id="7" name="Picture 6">
            <a:extLst>
              <a:ext uri="{FF2B5EF4-FFF2-40B4-BE49-F238E27FC236}">
                <a16:creationId xmlns:a16="http://schemas.microsoft.com/office/drawing/2014/main" id="{BFAD7F74-3393-AEFB-C2EE-4EEFB335D5B2}"/>
              </a:ext>
            </a:extLst>
          </p:cNvPr>
          <p:cNvPicPr>
            <a:picLocks noChangeAspect="1"/>
          </p:cNvPicPr>
          <p:nvPr/>
        </p:nvPicPr>
        <p:blipFill>
          <a:blip r:embed="rId3"/>
          <a:stretch>
            <a:fillRect/>
          </a:stretch>
        </p:blipFill>
        <p:spPr>
          <a:xfrm>
            <a:off x="10591742" y="3177219"/>
            <a:ext cx="1341236" cy="2999492"/>
          </a:xfrm>
          <a:prstGeom prst="rect">
            <a:avLst/>
          </a:prstGeom>
        </p:spPr>
      </p:pic>
    </p:spTree>
    <p:extLst>
      <p:ext uri="{BB962C8B-B14F-4D97-AF65-F5344CB8AC3E}">
        <p14:creationId xmlns:p14="http://schemas.microsoft.com/office/powerpoint/2010/main" val="4155631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590C4F-75A3-6092-04E8-77D2D816179A}"/>
              </a:ext>
            </a:extLst>
          </p:cNvPr>
          <p:cNvSpPr>
            <a:spLocks noGrp="1"/>
          </p:cNvSpPr>
          <p:nvPr>
            <p:ph idx="1"/>
          </p:nvPr>
        </p:nvSpPr>
        <p:spPr>
          <a:xfrm>
            <a:off x="374904" y="1298448"/>
            <a:ext cx="11402568" cy="5221224"/>
          </a:xfrm>
        </p:spPr>
        <p:style>
          <a:lnRef idx="2">
            <a:schemeClr val="accent1"/>
          </a:lnRef>
          <a:fillRef idx="1">
            <a:schemeClr val="lt1"/>
          </a:fillRef>
          <a:effectRef idx="0">
            <a:schemeClr val="accent1"/>
          </a:effectRef>
          <a:fontRef idx="minor">
            <a:schemeClr val="dk1"/>
          </a:fontRef>
        </p:style>
        <p:txBody>
          <a:bodyPr>
            <a:normAutofit lnSpcReduction="10000"/>
          </a:bodyPr>
          <a:lstStyle/>
          <a:p>
            <a:pPr lvl="0" algn="just"/>
            <a:r>
              <a:rPr lang="en-IN" b="1" dirty="0">
                <a:effectLst/>
              </a:rPr>
              <a:t>Positive Body Image</a:t>
            </a:r>
            <a:endParaRPr lang="en-IN" dirty="0"/>
          </a:p>
          <a:p>
            <a:pPr lvl="1" algn="just"/>
            <a:r>
              <a:rPr lang="en-IN" dirty="0">
                <a:solidFill>
                  <a:schemeClr val="accent5">
                    <a:lumMod val="60000"/>
                    <a:lumOff val="40000"/>
                  </a:schemeClr>
                </a:solidFill>
                <a:effectLst/>
              </a:rPr>
              <a:t>People feel confident and happy with their looks.</a:t>
            </a:r>
            <a:endParaRPr lang="en-IN" dirty="0">
              <a:solidFill>
                <a:schemeClr val="accent5">
                  <a:lumMod val="60000"/>
                  <a:lumOff val="40000"/>
                </a:schemeClr>
              </a:solidFill>
            </a:endParaRPr>
          </a:p>
          <a:p>
            <a:pPr lvl="1" algn="just"/>
            <a:r>
              <a:rPr lang="en-IN" dirty="0">
                <a:solidFill>
                  <a:schemeClr val="accent5">
                    <a:lumMod val="60000"/>
                    <a:lumOff val="40000"/>
                  </a:schemeClr>
                </a:solidFill>
                <a:effectLst/>
              </a:rPr>
              <a:t>They choose clothes freely, experiment with styles, and enjoy fashion.</a:t>
            </a:r>
            <a:endParaRPr lang="en-IN" dirty="0">
              <a:solidFill>
                <a:schemeClr val="accent5">
                  <a:lumMod val="60000"/>
                  <a:lumOff val="40000"/>
                </a:schemeClr>
              </a:solidFill>
            </a:endParaRPr>
          </a:p>
          <a:p>
            <a:pPr lvl="1" algn="just"/>
            <a:r>
              <a:rPr lang="en-IN" i="1" dirty="0">
                <a:solidFill>
                  <a:schemeClr val="accent5">
                    <a:lumMod val="60000"/>
                    <a:lumOff val="40000"/>
                  </a:schemeClr>
                </a:solidFill>
                <a:effectLst/>
              </a:rPr>
              <a:t>Example</a:t>
            </a:r>
            <a:r>
              <a:rPr lang="en-IN" dirty="0">
                <a:solidFill>
                  <a:schemeClr val="accent5">
                    <a:lumMod val="60000"/>
                    <a:lumOff val="40000"/>
                  </a:schemeClr>
                </a:solidFill>
                <a:effectLst/>
              </a:rPr>
              <a:t>: Wearing fitted or </a:t>
            </a:r>
            <a:r>
              <a:rPr lang="en-IN" dirty="0" err="1">
                <a:solidFill>
                  <a:schemeClr val="accent5">
                    <a:lumMod val="60000"/>
                    <a:lumOff val="40000"/>
                  </a:schemeClr>
                </a:solidFill>
                <a:effectLst/>
              </a:rPr>
              <a:t>colorful</a:t>
            </a:r>
            <a:r>
              <a:rPr lang="en-IN" dirty="0">
                <a:solidFill>
                  <a:schemeClr val="accent5">
                    <a:lumMod val="60000"/>
                    <a:lumOff val="40000"/>
                  </a:schemeClr>
                </a:solidFill>
                <a:effectLst/>
              </a:rPr>
              <a:t> outfits without hesitation.</a:t>
            </a:r>
            <a:endParaRPr lang="en-IN" dirty="0">
              <a:solidFill>
                <a:schemeClr val="accent5">
                  <a:lumMod val="60000"/>
                  <a:lumOff val="40000"/>
                </a:schemeClr>
              </a:solidFill>
            </a:endParaRPr>
          </a:p>
          <a:p>
            <a:pPr lvl="0" algn="just"/>
            <a:r>
              <a:rPr lang="en-IN" b="1" dirty="0">
                <a:effectLst/>
              </a:rPr>
              <a:t>Negative Body Image</a:t>
            </a:r>
            <a:endParaRPr lang="en-IN" dirty="0"/>
          </a:p>
          <a:p>
            <a:pPr lvl="1" algn="just"/>
            <a:r>
              <a:rPr lang="en-IN" dirty="0">
                <a:solidFill>
                  <a:srgbClr val="C00000"/>
                </a:solidFill>
                <a:effectLst/>
              </a:rPr>
              <a:t>People feel dissatisfied or insecure about their body.</a:t>
            </a:r>
            <a:endParaRPr lang="en-IN" dirty="0">
              <a:solidFill>
                <a:srgbClr val="C00000"/>
              </a:solidFill>
            </a:endParaRPr>
          </a:p>
          <a:p>
            <a:pPr lvl="1" algn="just"/>
            <a:r>
              <a:rPr lang="en-IN" dirty="0">
                <a:solidFill>
                  <a:srgbClr val="C00000"/>
                </a:solidFill>
                <a:effectLst/>
              </a:rPr>
              <a:t>They avoid certain styles, prefer loose clothes, or use fashion to hide features.</a:t>
            </a:r>
            <a:endParaRPr lang="en-IN" dirty="0">
              <a:solidFill>
                <a:srgbClr val="C00000"/>
              </a:solidFill>
            </a:endParaRPr>
          </a:p>
          <a:p>
            <a:pPr lvl="1" algn="just"/>
            <a:r>
              <a:rPr lang="en-IN" i="1" dirty="0">
                <a:solidFill>
                  <a:srgbClr val="C00000"/>
                </a:solidFill>
                <a:effectLst/>
              </a:rPr>
              <a:t>Example</a:t>
            </a:r>
            <a:r>
              <a:rPr lang="en-IN" dirty="0">
                <a:solidFill>
                  <a:srgbClr val="C00000"/>
                </a:solidFill>
                <a:effectLst/>
              </a:rPr>
              <a:t>: Choosing oversized clothes to cover shape.</a:t>
            </a:r>
            <a:endParaRPr lang="en-IN" dirty="0">
              <a:solidFill>
                <a:srgbClr val="C00000"/>
              </a:solidFill>
            </a:endParaRPr>
          </a:p>
          <a:p>
            <a:pPr lvl="0" algn="just"/>
            <a:r>
              <a:rPr lang="en-IN" b="1" dirty="0">
                <a:effectLst/>
              </a:rPr>
              <a:t>Clothing as a Tool</a:t>
            </a:r>
            <a:endParaRPr lang="en-IN" dirty="0"/>
          </a:p>
          <a:p>
            <a:pPr lvl="1" algn="just"/>
            <a:r>
              <a:rPr lang="en-IN" dirty="0">
                <a:solidFill>
                  <a:schemeClr val="accent4"/>
                </a:solidFill>
                <a:effectLst/>
              </a:rPr>
              <a:t>Fashion can enhance body image by highlighting strengths and balancing proportions.</a:t>
            </a:r>
            <a:endParaRPr lang="en-IN" dirty="0">
              <a:solidFill>
                <a:schemeClr val="accent4"/>
              </a:solidFill>
            </a:endParaRPr>
          </a:p>
          <a:p>
            <a:pPr lvl="1" algn="just"/>
            <a:r>
              <a:rPr lang="en-IN" i="1" dirty="0">
                <a:solidFill>
                  <a:schemeClr val="accent4"/>
                </a:solidFill>
                <a:effectLst/>
              </a:rPr>
              <a:t>Example</a:t>
            </a:r>
            <a:r>
              <a:rPr lang="en-IN" dirty="0">
                <a:solidFill>
                  <a:schemeClr val="accent4"/>
                </a:solidFill>
                <a:effectLst/>
              </a:rPr>
              <a:t>: Vertical stripes make a person look taller; darker shades can make someone feel slimmer.</a:t>
            </a:r>
            <a:endParaRPr lang="en-IN" dirty="0">
              <a:solidFill>
                <a:schemeClr val="accent4"/>
              </a:solidFill>
            </a:endParaRPr>
          </a:p>
          <a:p>
            <a:pPr lvl="1" algn="just"/>
            <a:r>
              <a:rPr lang="en-IN" dirty="0">
                <a:solidFill>
                  <a:schemeClr val="accent4"/>
                </a:solidFill>
                <a:effectLst/>
              </a:rPr>
              <a:t>Clothes also provide comfort and psychological security.</a:t>
            </a:r>
            <a:endParaRPr lang="en-IN" dirty="0">
              <a:solidFill>
                <a:schemeClr val="accent4"/>
              </a:solidFill>
            </a:endParaRPr>
          </a:p>
          <a:p>
            <a:endParaRPr lang="en-IN" dirty="0"/>
          </a:p>
        </p:txBody>
      </p:sp>
      <p:sp>
        <p:nvSpPr>
          <p:cNvPr id="4" name="Title 1">
            <a:extLst>
              <a:ext uri="{FF2B5EF4-FFF2-40B4-BE49-F238E27FC236}">
                <a16:creationId xmlns:a16="http://schemas.microsoft.com/office/drawing/2014/main" id="{4EA0ABCC-2749-415C-5F3A-E5169CD73721}"/>
              </a:ext>
            </a:extLst>
          </p:cNvPr>
          <p:cNvSpPr txBox="1">
            <a:spLocks/>
          </p:cNvSpPr>
          <p:nvPr/>
        </p:nvSpPr>
        <p:spPr>
          <a:xfrm>
            <a:off x="2191512" y="127381"/>
            <a:ext cx="7769352" cy="8053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i="1" dirty="0">
                <a:solidFill>
                  <a:schemeClr val="accent5">
                    <a:lumMod val="60000"/>
                    <a:lumOff val="40000"/>
                  </a:schemeClr>
                </a:solidFill>
              </a:rPr>
              <a:t>Role of Fashion &amp; Clothing</a:t>
            </a:r>
            <a:endParaRPr lang="en-IN" i="1" dirty="0">
              <a:solidFill>
                <a:schemeClr val="accent5">
                  <a:lumMod val="60000"/>
                  <a:lumOff val="40000"/>
                </a:schemeClr>
              </a:solidFill>
            </a:endParaRPr>
          </a:p>
        </p:txBody>
      </p:sp>
      <p:pic>
        <p:nvPicPr>
          <p:cNvPr id="8" name="Picture 7">
            <a:extLst>
              <a:ext uri="{FF2B5EF4-FFF2-40B4-BE49-F238E27FC236}">
                <a16:creationId xmlns:a16="http://schemas.microsoft.com/office/drawing/2014/main" id="{356BF943-CE4B-EC03-0F66-AC4F020919CD}"/>
              </a:ext>
            </a:extLst>
          </p:cNvPr>
          <p:cNvPicPr>
            <a:picLocks noChangeAspect="1"/>
          </p:cNvPicPr>
          <p:nvPr/>
        </p:nvPicPr>
        <p:blipFill>
          <a:blip r:embed="rId2"/>
          <a:stretch>
            <a:fillRect/>
          </a:stretch>
        </p:blipFill>
        <p:spPr>
          <a:xfrm>
            <a:off x="10210686" y="-64171"/>
            <a:ext cx="2444610" cy="3749365"/>
          </a:xfrm>
          <a:prstGeom prst="rect">
            <a:avLst/>
          </a:prstGeom>
        </p:spPr>
      </p:pic>
    </p:spTree>
    <p:extLst>
      <p:ext uri="{BB962C8B-B14F-4D97-AF65-F5344CB8AC3E}">
        <p14:creationId xmlns:p14="http://schemas.microsoft.com/office/powerpoint/2010/main" val="2873896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BCAEE0-2A2C-CC50-E6A0-860FCE230D96}"/>
              </a:ext>
            </a:extLst>
          </p:cNvPr>
          <p:cNvSpPr>
            <a:spLocks noGrp="1"/>
          </p:cNvSpPr>
          <p:nvPr>
            <p:ph idx="1"/>
          </p:nvPr>
        </p:nvSpPr>
        <p:spPr>
          <a:xfrm>
            <a:off x="548640" y="557784"/>
            <a:ext cx="11155680" cy="5935091"/>
          </a:xfrm>
        </p:spPr>
        <p:style>
          <a:lnRef idx="2">
            <a:schemeClr val="accent5"/>
          </a:lnRef>
          <a:fillRef idx="1">
            <a:schemeClr val="lt1"/>
          </a:fillRef>
          <a:effectRef idx="0">
            <a:schemeClr val="accent5"/>
          </a:effectRef>
          <a:fontRef idx="minor">
            <a:schemeClr val="dk1"/>
          </a:fontRef>
        </p:style>
        <p:txBody>
          <a:bodyPr>
            <a:normAutofit fontScale="70000" lnSpcReduction="20000"/>
          </a:bodyPr>
          <a:lstStyle/>
          <a:p>
            <a:pPr lvl="0" algn="just">
              <a:lnSpc>
                <a:spcPct val="150000"/>
              </a:lnSpc>
            </a:pPr>
            <a:r>
              <a:rPr lang="en-IN" b="1" dirty="0">
                <a:effectLst/>
              </a:rPr>
              <a:t>Boosting Confidence</a:t>
            </a:r>
            <a:endParaRPr lang="en-IN" dirty="0"/>
          </a:p>
          <a:p>
            <a:pPr lvl="1" algn="just">
              <a:lnSpc>
                <a:spcPct val="150000"/>
              </a:lnSpc>
            </a:pPr>
            <a:r>
              <a:rPr lang="en-IN" dirty="0">
                <a:effectLst/>
              </a:rPr>
              <a:t>Clothes can make people feel good about themselves.</a:t>
            </a:r>
            <a:endParaRPr lang="en-IN" dirty="0"/>
          </a:p>
          <a:p>
            <a:pPr lvl="1" algn="just">
              <a:lnSpc>
                <a:spcPct val="150000"/>
              </a:lnSpc>
            </a:pPr>
            <a:r>
              <a:rPr lang="en-IN" dirty="0">
                <a:effectLst/>
              </a:rPr>
              <a:t>Example: A well‑fitted outfit can highlight strengths and increase self‑esteem.</a:t>
            </a:r>
            <a:endParaRPr lang="en-IN" dirty="0"/>
          </a:p>
          <a:p>
            <a:pPr lvl="0" algn="just">
              <a:lnSpc>
                <a:spcPct val="150000"/>
              </a:lnSpc>
            </a:pPr>
            <a:r>
              <a:rPr lang="en-IN" b="1" dirty="0">
                <a:effectLst/>
              </a:rPr>
              <a:t>Hiding Insecurities</a:t>
            </a:r>
            <a:endParaRPr lang="en-IN" dirty="0"/>
          </a:p>
          <a:p>
            <a:pPr lvl="1" algn="just">
              <a:lnSpc>
                <a:spcPct val="150000"/>
              </a:lnSpc>
            </a:pPr>
            <a:r>
              <a:rPr lang="en-IN" dirty="0">
                <a:effectLst/>
              </a:rPr>
              <a:t>People with negative body image may use clothing to cover or conceal.</a:t>
            </a:r>
            <a:endParaRPr lang="en-IN" dirty="0"/>
          </a:p>
          <a:p>
            <a:pPr lvl="1" algn="just">
              <a:lnSpc>
                <a:spcPct val="150000"/>
              </a:lnSpc>
            </a:pPr>
            <a:r>
              <a:rPr lang="en-IN" dirty="0">
                <a:effectLst/>
              </a:rPr>
              <a:t>Example: Loose or oversized clothes to hide shape.</a:t>
            </a:r>
            <a:endParaRPr lang="en-IN" dirty="0"/>
          </a:p>
          <a:p>
            <a:pPr lvl="0" algn="just">
              <a:lnSpc>
                <a:spcPct val="150000"/>
              </a:lnSpc>
            </a:pPr>
            <a:r>
              <a:rPr lang="en-IN" b="1" dirty="0">
                <a:effectLst/>
              </a:rPr>
              <a:t>Enhancing Features</a:t>
            </a:r>
            <a:endParaRPr lang="en-IN" dirty="0"/>
          </a:p>
          <a:p>
            <a:pPr lvl="1" algn="just">
              <a:lnSpc>
                <a:spcPct val="150000"/>
              </a:lnSpc>
            </a:pPr>
            <a:r>
              <a:rPr lang="en-IN" dirty="0">
                <a:effectLst/>
              </a:rPr>
              <a:t>Fashion helps balance body proportions.</a:t>
            </a:r>
            <a:endParaRPr lang="en-IN" dirty="0"/>
          </a:p>
          <a:p>
            <a:pPr lvl="1" algn="just">
              <a:lnSpc>
                <a:spcPct val="150000"/>
              </a:lnSpc>
            </a:pPr>
            <a:r>
              <a:rPr lang="en-IN" dirty="0">
                <a:effectLst/>
              </a:rPr>
              <a:t>Example: Vertical stripes make a person look taller; darker shades can make someone feel slimmer.</a:t>
            </a:r>
            <a:endParaRPr lang="en-IN" dirty="0"/>
          </a:p>
          <a:p>
            <a:pPr lvl="0" algn="just">
              <a:lnSpc>
                <a:spcPct val="150000"/>
              </a:lnSpc>
            </a:pPr>
            <a:r>
              <a:rPr lang="en-IN" b="1" dirty="0">
                <a:effectLst/>
              </a:rPr>
              <a:t>Expressing Comfort &amp; Identity</a:t>
            </a:r>
            <a:endParaRPr lang="en-IN" dirty="0"/>
          </a:p>
          <a:p>
            <a:pPr lvl="1" algn="just">
              <a:lnSpc>
                <a:spcPct val="150000"/>
              </a:lnSpc>
            </a:pPr>
            <a:r>
              <a:rPr lang="en-IN" dirty="0">
                <a:effectLst/>
              </a:rPr>
              <a:t>Clothing allows individuals to feel secure and show who they are.</a:t>
            </a:r>
            <a:endParaRPr lang="en-IN" dirty="0"/>
          </a:p>
          <a:p>
            <a:pPr lvl="1" algn="just">
              <a:lnSpc>
                <a:spcPct val="150000"/>
              </a:lnSpc>
            </a:pPr>
            <a:r>
              <a:rPr lang="en-IN" dirty="0">
                <a:effectLst/>
              </a:rPr>
              <a:t>Example: Choosing styles that match personality while also making them feel comfortable in their body.</a:t>
            </a:r>
            <a:endParaRPr lang="en-IN" dirty="0"/>
          </a:p>
          <a:p>
            <a:pPr marL="0" indent="0">
              <a:buNone/>
            </a:pPr>
            <a:endParaRPr lang="en-IN" dirty="0"/>
          </a:p>
        </p:txBody>
      </p:sp>
      <p:pic>
        <p:nvPicPr>
          <p:cNvPr id="7" name="Picture 6">
            <a:extLst>
              <a:ext uri="{FF2B5EF4-FFF2-40B4-BE49-F238E27FC236}">
                <a16:creationId xmlns:a16="http://schemas.microsoft.com/office/drawing/2014/main" id="{53FDE0D7-3CE5-DE72-1DBC-0EEEEB05911D}"/>
              </a:ext>
            </a:extLst>
          </p:cNvPr>
          <p:cNvPicPr>
            <a:picLocks noChangeAspect="1"/>
          </p:cNvPicPr>
          <p:nvPr/>
        </p:nvPicPr>
        <p:blipFill>
          <a:blip r:embed="rId2"/>
          <a:stretch>
            <a:fillRect/>
          </a:stretch>
        </p:blipFill>
        <p:spPr>
          <a:xfrm>
            <a:off x="8595360" y="0"/>
            <a:ext cx="3493167" cy="3548180"/>
          </a:xfrm>
          <a:prstGeom prst="rect">
            <a:avLst/>
          </a:prstGeom>
        </p:spPr>
      </p:pic>
      <p:pic>
        <p:nvPicPr>
          <p:cNvPr id="9" name="Picture 8">
            <a:extLst>
              <a:ext uri="{FF2B5EF4-FFF2-40B4-BE49-F238E27FC236}">
                <a16:creationId xmlns:a16="http://schemas.microsoft.com/office/drawing/2014/main" id="{3A66600E-6DE3-2102-A974-F60B71B9AB3A}"/>
              </a:ext>
            </a:extLst>
          </p:cNvPr>
          <p:cNvPicPr>
            <a:picLocks noChangeAspect="1"/>
          </p:cNvPicPr>
          <p:nvPr/>
        </p:nvPicPr>
        <p:blipFill>
          <a:blip r:embed="rId3"/>
          <a:stretch>
            <a:fillRect/>
          </a:stretch>
        </p:blipFill>
        <p:spPr>
          <a:xfrm>
            <a:off x="4873664" y="5977100"/>
            <a:ext cx="2654120" cy="423700"/>
          </a:xfrm>
          <a:prstGeom prst="rect">
            <a:avLst/>
          </a:prstGeom>
        </p:spPr>
      </p:pic>
      <p:pic>
        <p:nvPicPr>
          <p:cNvPr id="11" name="Picture 10">
            <a:extLst>
              <a:ext uri="{FF2B5EF4-FFF2-40B4-BE49-F238E27FC236}">
                <a16:creationId xmlns:a16="http://schemas.microsoft.com/office/drawing/2014/main" id="{443B8845-10AC-3F02-571C-9090E67067E1}"/>
              </a:ext>
            </a:extLst>
          </p:cNvPr>
          <p:cNvPicPr>
            <a:picLocks noChangeAspect="1"/>
          </p:cNvPicPr>
          <p:nvPr/>
        </p:nvPicPr>
        <p:blipFill>
          <a:blip r:embed="rId3"/>
          <a:stretch>
            <a:fillRect/>
          </a:stretch>
        </p:blipFill>
        <p:spPr>
          <a:xfrm>
            <a:off x="8989240" y="5977100"/>
            <a:ext cx="2654120" cy="423700"/>
          </a:xfrm>
          <a:prstGeom prst="rect">
            <a:avLst/>
          </a:prstGeom>
        </p:spPr>
      </p:pic>
      <p:pic>
        <p:nvPicPr>
          <p:cNvPr id="13" name="Picture 12">
            <a:extLst>
              <a:ext uri="{FF2B5EF4-FFF2-40B4-BE49-F238E27FC236}">
                <a16:creationId xmlns:a16="http://schemas.microsoft.com/office/drawing/2014/main" id="{87D5446F-4035-3203-315F-17ACDC5C1804}"/>
              </a:ext>
            </a:extLst>
          </p:cNvPr>
          <p:cNvPicPr>
            <a:picLocks noChangeAspect="1"/>
          </p:cNvPicPr>
          <p:nvPr/>
        </p:nvPicPr>
        <p:blipFill>
          <a:blip r:embed="rId3"/>
          <a:stretch>
            <a:fillRect/>
          </a:stretch>
        </p:blipFill>
        <p:spPr>
          <a:xfrm>
            <a:off x="618656" y="5977100"/>
            <a:ext cx="2654120" cy="423700"/>
          </a:xfrm>
          <a:prstGeom prst="rect">
            <a:avLst/>
          </a:prstGeom>
        </p:spPr>
      </p:pic>
    </p:spTree>
    <p:extLst>
      <p:ext uri="{BB962C8B-B14F-4D97-AF65-F5344CB8AC3E}">
        <p14:creationId xmlns:p14="http://schemas.microsoft.com/office/powerpoint/2010/main" val="12650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ECDF-D777-AC4C-7390-C86A70F2D83B}"/>
              </a:ext>
            </a:extLst>
          </p:cNvPr>
          <p:cNvSpPr>
            <a:spLocks noGrp="1"/>
          </p:cNvSpPr>
          <p:nvPr>
            <p:ph type="title"/>
          </p:nvPr>
        </p:nvSpPr>
        <p:spPr>
          <a:xfrm>
            <a:off x="2130552" y="182245"/>
            <a:ext cx="7741920" cy="841883"/>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IN" sz="3600" b="1" i="1" dirty="0"/>
              <a:t>Big Five Theory of Personality</a:t>
            </a:r>
            <a:endParaRPr lang="en-IN" sz="3600" i="1" dirty="0"/>
          </a:p>
        </p:txBody>
      </p:sp>
      <p:sp>
        <p:nvSpPr>
          <p:cNvPr id="3" name="Content Placeholder 2">
            <a:extLst>
              <a:ext uri="{FF2B5EF4-FFF2-40B4-BE49-F238E27FC236}">
                <a16:creationId xmlns:a16="http://schemas.microsoft.com/office/drawing/2014/main" id="{8E2C96C3-17C4-51A8-A8BD-1AC24BA1CDE8}"/>
              </a:ext>
            </a:extLst>
          </p:cNvPr>
          <p:cNvSpPr>
            <a:spLocks noGrp="1"/>
          </p:cNvSpPr>
          <p:nvPr>
            <p:ph idx="1"/>
          </p:nvPr>
        </p:nvSpPr>
        <p:spPr>
          <a:xfrm>
            <a:off x="521208" y="1380744"/>
            <a:ext cx="11301984" cy="5112131"/>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lgn="just">
              <a:lnSpc>
                <a:spcPct val="150000"/>
              </a:lnSpc>
            </a:pPr>
            <a:r>
              <a:rPr lang="en-IN" dirty="0"/>
              <a:t>The </a:t>
            </a:r>
            <a:r>
              <a:rPr lang="en-IN" b="1" dirty="0"/>
              <a:t>Big Five theory of personality</a:t>
            </a:r>
            <a:r>
              <a:rPr lang="en-IN" dirty="0"/>
              <a:t> is a major psychological model that explains human personality using five broad traits. The Big Five theory shows that fashion is a reflection of personality traits, shaping how people dress, express themselves, and interact socially. It is often remembered by the acronym </a:t>
            </a:r>
            <a:r>
              <a:rPr lang="en-IN" b="1" dirty="0"/>
              <a:t>OCEAN</a:t>
            </a:r>
            <a:r>
              <a:rPr lang="en-IN" dirty="0"/>
              <a:t>:</a:t>
            </a:r>
          </a:p>
          <a:p>
            <a:pPr lvl="0" algn="just">
              <a:lnSpc>
                <a:spcPct val="150000"/>
              </a:lnSpc>
            </a:pPr>
            <a:r>
              <a:rPr lang="en-IN" b="1" dirty="0">
                <a:effectLst/>
              </a:rPr>
              <a:t>Openness</a:t>
            </a:r>
            <a:r>
              <a:rPr lang="en-IN" dirty="0">
                <a:effectLst/>
              </a:rPr>
              <a:t> → Fashion as creativity.</a:t>
            </a:r>
            <a:endParaRPr lang="en-IN" dirty="0"/>
          </a:p>
          <a:p>
            <a:pPr lvl="0" algn="just">
              <a:lnSpc>
                <a:spcPct val="150000"/>
              </a:lnSpc>
            </a:pPr>
            <a:r>
              <a:rPr lang="en-IN" b="1" dirty="0">
                <a:effectLst/>
              </a:rPr>
              <a:t>Conscientiousness</a:t>
            </a:r>
            <a:r>
              <a:rPr lang="en-IN" dirty="0">
                <a:effectLst/>
              </a:rPr>
              <a:t> → Fashion as discipline.</a:t>
            </a:r>
            <a:endParaRPr lang="en-IN" dirty="0"/>
          </a:p>
          <a:p>
            <a:pPr lvl="0" algn="just">
              <a:lnSpc>
                <a:spcPct val="150000"/>
              </a:lnSpc>
            </a:pPr>
            <a:r>
              <a:rPr lang="en-IN" b="1" dirty="0">
                <a:effectLst/>
              </a:rPr>
              <a:t>Extraversion</a:t>
            </a:r>
            <a:r>
              <a:rPr lang="en-IN" dirty="0">
                <a:effectLst/>
              </a:rPr>
              <a:t> → Fashion as confidence.</a:t>
            </a:r>
            <a:endParaRPr lang="en-IN" dirty="0"/>
          </a:p>
          <a:p>
            <a:pPr lvl="0" algn="just">
              <a:lnSpc>
                <a:spcPct val="150000"/>
              </a:lnSpc>
            </a:pPr>
            <a:r>
              <a:rPr lang="en-IN" b="1" dirty="0">
                <a:effectLst/>
              </a:rPr>
              <a:t>Agreeableness</a:t>
            </a:r>
            <a:r>
              <a:rPr lang="en-IN" dirty="0">
                <a:effectLst/>
              </a:rPr>
              <a:t> → Fashion as harmony.</a:t>
            </a:r>
            <a:endParaRPr lang="en-IN" dirty="0"/>
          </a:p>
          <a:p>
            <a:pPr lvl="0" algn="just">
              <a:lnSpc>
                <a:spcPct val="150000"/>
              </a:lnSpc>
            </a:pPr>
            <a:r>
              <a:rPr lang="en-IN" b="1" dirty="0">
                <a:effectLst/>
              </a:rPr>
              <a:t>Neuroticism</a:t>
            </a:r>
            <a:r>
              <a:rPr lang="en-IN" dirty="0">
                <a:effectLst/>
              </a:rPr>
              <a:t> → Fashion as comfort/security.</a:t>
            </a:r>
            <a:endParaRPr lang="en-IN" dirty="0"/>
          </a:p>
          <a:p>
            <a:pPr marL="0" indent="0">
              <a:buNone/>
            </a:pPr>
            <a:endParaRPr lang="en-IN" dirty="0"/>
          </a:p>
        </p:txBody>
      </p:sp>
      <p:pic>
        <p:nvPicPr>
          <p:cNvPr id="5" name="Picture 4">
            <a:extLst>
              <a:ext uri="{FF2B5EF4-FFF2-40B4-BE49-F238E27FC236}">
                <a16:creationId xmlns:a16="http://schemas.microsoft.com/office/drawing/2014/main" id="{5FC2910E-4D2C-8BD1-BC40-0FDD3CD6201F}"/>
              </a:ext>
            </a:extLst>
          </p:cNvPr>
          <p:cNvPicPr>
            <a:picLocks noChangeAspect="1"/>
          </p:cNvPicPr>
          <p:nvPr/>
        </p:nvPicPr>
        <p:blipFill>
          <a:blip r:embed="rId2"/>
          <a:stretch>
            <a:fillRect/>
          </a:stretch>
        </p:blipFill>
        <p:spPr>
          <a:xfrm>
            <a:off x="10402739" y="4587136"/>
            <a:ext cx="1956986" cy="2383743"/>
          </a:xfrm>
          <a:prstGeom prst="rect">
            <a:avLst/>
          </a:prstGeom>
        </p:spPr>
      </p:pic>
      <p:pic>
        <p:nvPicPr>
          <p:cNvPr id="7" name="Picture 6">
            <a:extLst>
              <a:ext uri="{FF2B5EF4-FFF2-40B4-BE49-F238E27FC236}">
                <a16:creationId xmlns:a16="http://schemas.microsoft.com/office/drawing/2014/main" id="{933AFBE9-3343-C360-E79B-75AA07682106}"/>
              </a:ext>
            </a:extLst>
          </p:cNvPr>
          <p:cNvPicPr>
            <a:picLocks noChangeAspect="1"/>
          </p:cNvPicPr>
          <p:nvPr/>
        </p:nvPicPr>
        <p:blipFill>
          <a:blip r:embed="rId3"/>
          <a:stretch>
            <a:fillRect/>
          </a:stretch>
        </p:blipFill>
        <p:spPr>
          <a:xfrm>
            <a:off x="0" y="-9515"/>
            <a:ext cx="1417320" cy="1417320"/>
          </a:xfrm>
          <a:prstGeom prst="rect">
            <a:avLst/>
          </a:prstGeom>
        </p:spPr>
      </p:pic>
      <p:pic>
        <p:nvPicPr>
          <p:cNvPr id="9" name="Picture 8">
            <a:extLst>
              <a:ext uri="{FF2B5EF4-FFF2-40B4-BE49-F238E27FC236}">
                <a16:creationId xmlns:a16="http://schemas.microsoft.com/office/drawing/2014/main" id="{20AC9084-82BF-B526-7CB8-8F1FEA06E191}"/>
              </a:ext>
            </a:extLst>
          </p:cNvPr>
          <p:cNvPicPr>
            <a:picLocks noChangeAspect="1"/>
          </p:cNvPicPr>
          <p:nvPr/>
        </p:nvPicPr>
        <p:blipFill>
          <a:blip r:embed="rId4"/>
          <a:stretch>
            <a:fillRect/>
          </a:stretch>
        </p:blipFill>
        <p:spPr>
          <a:xfrm>
            <a:off x="7147154" y="6117365"/>
            <a:ext cx="2719052" cy="853514"/>
          </a:xfrm>
          <a:prstGeom prst="rect">
            <a:avLst/>
          </a:prstGeom>
        </p:spPr>
      </p:pic>
    </p:spTree>
    <p:extLst>
      <p:ext uri="{BB962C8B-B14F-4D97-AF65-F5344CB8AC3E}">
        <p14:creationId xmlns:p14="http://schemas.microsoft.com/office/powerpoint/2010/main" val="956010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39C61-8D43-E3AB-E8A8-A1BDCF88C8BC}"/>
              </a:ext>
            </a:extLst>
          </p:cNvPr>
          <p:cNvSpPr>
            <a:spLocks noGrp="1"/>
          </p:cNvSpPr>
          <p:nvPr>
            <p:ph idx="1"/>
          </p:nvPr>
        </p:nvSpPr>
        <p:spPr>
          <a:xfrm>
            <a:off x="475488" y="521208"/>
            <a:ext cx="11183112" cy="5655755"/>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pPr marL="0" indent="0" algn="just">
              <a:lnSpc>
                <a:spcPct val="150000"/>
              </a:lnSpc>
              <a:buNone/>
            </a:pPr>
            <a:r>
              <a:rPr lang="en-IN" sz="2400" b="1" i="1" dirty="0">
                <a:solidFill>
                  <a:srgbClr val="FF0000"/>
                </a:solidFill>
              </a:rPr>
              <a:t>Openness to Experience</a:t>
            </a:r>
          </a:p>
          <a:p>
            <a:pPr algn="just">
              <a:lnSpc>
                <a:spcPct val="150000"/>
              </a:lnSpc>
            </a:pPr>
            <a:r>
              <a:rPr lang="en-IN" sz="2400" dirty="0">
                <a:effectLst/>
              </a:rPr>
              <a:t>People high in openness are imaginative, curious, and creative. In fashion, they often experiment with bold styles, unusual cuts, and artistic designs. Clothing becomes a way to express originality and explore new trends. For example, they may mix traditional wear with modern accessories or try eco‑friendly fashion to reflect their values.</a:t>
            </a:r>
            <a:endParaRPr lang="en-IN" sz="2400" dirty="0"/>
          </a:p>
          <a:p>
            <a:pPr marL="0" indent="0" algn="just">
              <a:lnSpc>
                <a:spcPct val="150000"/>
              </a:lnSpc>
              <a:buNone/>
            </a:pPr>
            <a:r>
              <a:rPr lang="en-IN" sz="2400" b="1" i="1" dirty="0">
                <a:solidFill>
                  <a:srgbClr val="FF0000"/>
                </a:solidFill>
              </a:rPr>
              <a:t>Conscientiousness</a:t>
            </a:r>
          </a:p>
          <a:p>
            <a:pPr algn="just">
              <a:lnSpc>
                <a:spcPct val="150000"/>
              </a:lnSpc>
            </a:pPr>
            <a:r>
              <a:rPr lang="en-IN" sz="2400" dirty="0">
                <a:effectLst/>
              </a:rPr>
              <a:t>Conscientious individuals are organized, disciplined, and responsible. Their clothing choices reflect neatness and professionalism. They prefer well‑structured outfits, classic styles, and polished looks that signal reliability. For instance, a conscientious person may consistently choose formal wear or clean, simple designs that show order and self‑control.</a:t>
            </a:r>
            <a:endParaRPr lang="en-IN" sz="2400" dirty="0"/>
          </a:p>
          <a:p>
            <a:pPr marL="0" indent="0">
              <a:buNone/>
            </a:pPr>
            <a:endParaRPr lang="en-IN" dirty="0"/>
          </a:p>
        </p:txBody>
      </p:sp>
      <p:pic>
        <p:nvPicPr>
          <p:cNvPr id="5" name="Picture 4">
            <a:extLst>
              <a:ext uri="{FF2B5EF4-FFF2-40B4-BE49-F238E27FC236}">
                <a16:creationId xmlns:a16="http://schemas.microsoft.com/office/drawing/2014/main" id="{C61D2133-6ADE-35CD-30B8-F0B5AFE13A51}"/>
              </a:ext>
            </a:extLst>
          </p:cNvPr>
          <p:cNvPicPr>
            <a:picLocks noChangeAspect="1"/>
          </p:cNvPicPr>
          <p:nvPr/>
        </p:nvPicPr>
        <p:blipFill>
          <a:blip r:embed="rId2"/>
          <a:stretch>
            <a:fillRect/>
          </a:stretch>
        </p:blipFill>
        <p:spPr>
          <a:xfrm>
            <a:off x="0" y="5931328"/>
            <a:ext cx="1066892" cy="926672"/>
          </a:xfrm>
          <a:prstGeom prst="rect">
            <a:avLst/>
          </a:prstGeom>
        </p:spPr>
      </p:pic>
      <p:pic>
        <p:nvPicPr>
          <p:cNvPr id="7" name="Picture 6">
            <a:extLst>
              <a:ext uri="{FF2B5EF4-FFF2-40B4-BE49-F238E27FC236}">
                <a16:creationId xmlns:a16="http://schemas.microsoft.com/office/drawing/2014/main" id="{77EAB72C-BD36-202A-5486-4BD6B168EE55}"/>
              </a:ext>
            </a:extLst>
          </p:cNvPr>
          <p:cNvPicPr>
            <a:picLocks noChangeAspect="1"/>
          </p:cNvPicPr>
          <p:nvPr/>
        </p:nvPicPr>
        <p:blipFill>
          <a:blip r:embed="rId3"/>
          <a:stretch>
            <a:fillRect/>
          </a:stretch>
        </p:blipFill>
        <p:spPr>
          <a:xfrm>
            <a:off x="-519379" y="0"/>
            <a:ext cx="1743607" cy="1725318"/>
          </a:xfrm>
          <a:prstGeom prst="rect">
            <a:avLst/>
          </a:prstGeom>
        </p:spPr>
      </p:pic>
      <p:pic>
        <p:nvPicPr>
          <p:cNvPr id="9" name="Picture 8">
            <a:extLst>
              <a:ext uri="{FF2B5EF4-FFF2-40B4-BE49-F238E27FC236}">
                <a16:creationId xmlns:a16="http://schemas.microsoft.com/office/drawing/2014/main" id="{33656B95-26B3-FB63-8B8E-0A7A88B1035C}"/>
              </a:ext>
            </a:extLst>
          </p:cNvPr>
          <p:cNvPicPr>
            <a:picLocks noChangeAspect="1"/>
          </p:cNvPicPr>
          <p:nvPr/>
        </p:nvPicPr>
        <p:blipFill>
          <a:blip r:embed="rId4"/>
          <a:stretch>
            <a:fillRect/>
          </a:stretch>
        </p:blipFill>
        <p:spPr>
          <a:xfrm>
            <a:off x="10535738" y="2609030"/>
            <a:ext cx="1274174" cy="1335140"/>
          </a:xfrm>
          <a:prstGeom prst="rect">
            <a:avLst/>
          </a:prstGeom>
        </p:spPr>
      </p:pic>
    </p:spTree>
    <p:extLst>
      <p:ext uri="{BB962C8B-B14F-4D97-AF65-F5344CB8AC3E}">
        <p14:creationId xmlns:p14="http://schemas.microsoft.com/office/powerpoint/2010/main" val="1844139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DA618E-5347-154B-66C0-0381B381F647}"/>
              </a:ext>
            </a:extLst>
          </p:cNvPr>
          <p:cNvSpPr>
            <a:spLocks noGrp="1"/>
          </p:cNvSpPr>
          <p:nvPr>
            <p:ph idx="1"/>
          </p:nvPr>
        </p:nvSpPr>
        <p:spPr>
          <a:xfrm>
            <a:off x="548640" y="594360"/>
            <a:ext cx="11064240" cy="5916168"/>
          </a:xfrm>
        </p:spPr>
        <p:style>
          <a:lnRef idx="2">
            <a:schemeClr val="accent6"/>
          </a:lnRef>
          <a:fillRef idx="1">
            <a:schemeClr val="lt1"/>
          </a:fillRef>
          <a:effectRef idx="0">
            <a:schemeClr val="accent6"/>
          </a:effectRef>
          <a:fontRef idx="minor">
            <a:schemeClr val="dk1"/>
          </a:fontRef>
        </p:style>
        <p:txBody>
          <a:bodyPr>
            <a:normAutofit fontScale="92500"/>
          </a:bodyPr>
          <a:lstStyle/>
          <a:p>
            <a:pPr marL="0" indent="0" algn="just">
              <a:lnSpc>
                <a:spcPct val="150000"/>
              </a:lnSpc>
              <a:buNone/>
            </a:pPr>
            <a:r>
              <a:rPr lang="en-IN" sz="2400" b="1" i="1" dirty="0">
                <a:solidFill>
                  <a:srgbClr val="FF0000"/>
                </a:solidFill>
              </a:rPr>
              <a:t>Extraversion</a:t>
            </a:r>
          </a:p>
          <a:p>
            <a:pPr algn="just">
              <a:lnSpc>
                <a:spcPct val="150000"/>
              </a:lnSpc>
            </a:pPr>
            <a:r>
              <a:rPr lang="en-IN" sz="2400" dirty="0">
                <a:effectLst/>
              </a:rPr>
              <a:t>Extroverts are sociable, energetic, and outgoing. They use fashion to attract attention and project confidence. Their wardrobes often include bright colours, trendy outfits, and statement accessories. For example, an extrovert may wear bold prints or fashionable brands to stand out in social gatherings and express their lively personality.</a:t>
            </a:r>
          </a:p>
          <a:p>
            <a:pPr marL="0" indent="0" algn="just">
              <a:lnSpc>
                <a:spcPct val="150000"/>
              </a:lnSpc>
              <a:buNone/>
            </a:pPr>
            <a:r>
              <a:rPr lang="en-IN" sz="2400" b="1" i="1" dirty="0">
                <a:solidFill>
                  <a:srgbClr val="FF0000"/>
                </a:solidFill>
              </a:rPr>
              <a:t>Agreeableness</a:t>
            </a:r>
          </a:p>
          <a:p>
            <a:pPr algn="just">
              <a:lnSpc>
                <a:spcPct val="150000"/>
              </a:lnSpc>
            </a:pPr>
            <a:r>
              <a:rPr lang="en-IN" sz="2400" dirty="0">
                <a:effectLst/>
              </a:rPr>
              <a:t>Agreeable people are warm, cooperative, and empathetic. Their clothing choices are modest, comfortable, and socially harmonious. They avoid extremes and prefer styles that make others feel at ease. For example, soft fabrics, pastel colours, and approachable casual wear reflect their friendly and caring nature.</a:t>
            </a:r>
            <a:endParaRPr lang="en-IN" sz="2400" dirty="0"/>
          </a:p>
          <a:p>
            <a:pPr marL="0" indent="0">
              <a:buNone/>
            </a:pPr>
            <a:endParaRPr lang="en-IN" dirty="0"/>
          </a:p>
        </p:txBody>
      </p:sp>
      <p:pic>
        <p:nvPicPr>
          <p:cNvPr id="5" name="Picture 4">
            <a:extLst>
              <a:ext uri="{FF2B5EF4-FFF2-40B4-BE49-F238E27FC236}">
                <a16:creationId xmlns:a16="http://schemas.microsoft.com/office/drawing/2014/main" id="{5FD15203-4D5B-86E8-BBE0-776DB13514B9}"/>
              </a:ext>
            </a:extLst>
          </p:cNvPr>
          <p:cNvPicPr>
            <a:picLocks noChangeAspect="1"/>
          </p:cNvPicPr>
          <p:nvPr/>
        </p:nvPicPr>
        <p:blipFill>
          <a:blip r:embed="rId2"/>
          <a:stretch>
            <a:fillRect/>
          </a:stretch>
        </p:blipFill>
        <p:spPr>
          <a:xfrm>
            <a:off x="11189156" y="0"/>
            <a:ext cx="1188823" cy="2139881"/>
          </a:xfrm>
          <a:prstGeom prst="rect">
            <a:avLst/>
          </a:prstGeom>
        </p:spPr>
      </p:pic>
      <p:pic>
        <p:nvPicPr>
          <p:cNvPr id="7" name="Picture 6">
            <a:extLst>
              <a:ext uri="{FF2B5EF4-FFF2-40B4-BE49-F238E27FC236}">
                <a16:creationId xmlns:a16="http://schemas.microsoft.com/office/drawing/2014/main" id="{0EBC23B0-C10C-C5B6-6FAE-7BA8E6119DBD}"/>
              </a:ext>
            </a:extLst>
          </p:cNvPr>
          <p:cNvPicPr>
            <a:picLocks noChangeAspect="1"/>
          </p:cNvPicPr>
          <p:nvPr/>
        </p:nvPicPr>
        <p:blipFill>
          <a:blip r:embed="rId3"/>
          <a:stretch>
            <a:fillRect/>
          </a:stretch>
        </p:blipFill>
        <p:spPr>
          <a:xfrm>
            <a:off x="10764259" y="5315578"/>
            <a:ext cx="1542422" cy="1542422"/>
          </a:xfrm>
          <a:prstGeom prst="rect">
            <a:avLst/>
          </a:prstGeom>
        </p:spPr>
      </p:pic>
      <p:pic>
        <p:nvPicPr>
          <p:cNvPr id="11" name="Picture 10">
            <a:extLst>
              <a:ext uri="{FF2B5EF4-FFF2-40B4-BE49-F238E27FC236}">
                <a16:creationId xmlns:a16="http://schemas.microsoft.com/office/drawing/2014/main" id="{550EFF60-1A82-E656-2858-241F1DCBEED5}"/>
              </a:ext>
            </a:extLst>
          </p:cNvPr>
          <p:cNvPicPr>
            <a:picLocks noChangeAspect="1"/>
          </p:cNvPicPr>
          <p:nvPr/>
        </p:nvPicPr>
        <p:blipFill>
          <a:blip r:embed="rId4"/>
          <a:stretch>
            <a:fillRect/>
          </a:stretch>
        </p:blipFill>
        <p:spPr>
          <a:xfrm>
            <a:off x="0" y="2852878"/>
            <a:ext cx="518205" cy="1152244"/>
          </a:xfrm>
          <a:prstGeom prst="rect">
            <a:avLst/>
          </a:prstGeom>
        </p:spPr>
      </p:pic>
      <p:pic>
        <p:nvPicPr>
          <p:cNvPr id="13" name="Picture 12">
            <a:extLst>
              <a:ext uri="{FF2B5EF4-FFF2-40B4-BE49-F238E27FC236}">
                <a16:creationId xmlns:a16="http://schemas.microsoft.com/office/drawing/2014/main" id="{C7518570-EC9A-9658-2E07-B687F8B1B38E}"/>
              </a:ext>
            </a:extLst>
          </p:cNvPr>
          <p:cNvPicPr>
            <a:picLocks noChangeAspect="1"/>
          </p:cNvPicPr>
          <p:nvPr/>
        </p:nvPicPr>
        <p:blipFill>
          <a:blip r:embed="rId4"/>
          <a:stretch>
            <a:fillRect/>
          </a:stretch>
        </p:blipFill>
        <p:spPr>
          <a:xfrm>
            <a:off x="-34313" y="18238"/>
            <a:ext cx="518205" cy="1152244"/>
          </a:xfrm>
          <a:prstGeom prst="rect">
            <a:avLst/>
          </a:prstGeom>
        </p:spPr>
      </p:pic>
      <p:pic>
        <p:nvPicPr>
          <p:cNvPr id="15" name="Picture 14">
            <a:extLst>
              <a:ext uri="{FF2B5EF4-FFF2-40B4-BE49-F238E27FC236}">
                <a16:creationId xmlns:a16="http://schemas.microsoft.com/office/drawing/2014/main" id="{CE8D345B-40E0-114C-AFEC-D067E28E0624}"/>
              </a:ext>
            </a:extLst>
          </p:cNvPr>
          <p:cNvPicPr>
            <a:picLocks noChangeAspect="1"/>
          </p:cNvPicPr>
          <p:nvPr/>
        </p:nvPicPr>
        <p:blipFill>
          <a:blip r:embed="rId4"/>
          <a:stretch>
            <a:fillRect/>
          </a:stretch>
        </p:blipFill>
        <p:spPr>
          <a:xfrm>
            <a:off x="30435" y="5510667"/>
            <a:ext cx="518205" cy="1152244"/>
          </a:xfrm>
          <a:prstGeom prst="rect">
            <a:avLst/>
          </a:prstGeom>
        </p:spPr>
      </p:pic>
    </p:spTree>
    <p:extLst>
      <p:ext uri="{BB962C8B-B14F-4D97-AF65-F5344CB8AC3E}">
        <p14:creationId xmlns:p14="http://schemas.microsoft.com/office/powerpoint/2010/main" val="968194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B611F3-4A65-04FD-E0C8-2D4C9E68F73B}"/>
              </a:ext>
            </a:extLst>
          </p:cNvPr>
          <p:cNvSpPr>
            <a:spLocks noGrp="1"/>
          </p:cNvSpPr>
          <p:nvPr>
            <p:ph idx="1"/>
          </p:nvPr>
        </p:nvSpPr>
        <p:spPr>
          <a:xfrm>
            <a:off x="612648" y="1661490"/>
            <a:ext cx="11292840" cy="4629582"/>
          </a:xfrm>
        </p:spPr>
        <p:style>
          <a:lnRef idx="2">
            <a:schemeClr val="accent1"/>
          </a:lnRef>
          <a:fillRef idx="1">
            <a:schemeClr val="lt1"/>
          </a:fillRef>
          <a:effectRef idx="0">
            <a:schemeClr val="accent1"/>
          </a:effectRef>
          <a:fontRef idx="minor">
            <a:schemeClr val="dk1"/>
          </a:fontRef>
        </p:style>
        <p:txBody>
          <a:bodyPr>
            <a:normAutofit/>
          </a:bodyPr>
          <a:lstStyle/>
          <a:p>
            <a:pPr marL="0" indent="0" algn="just">
              <a:lnSpc>
                <a:spcPct val="150000"/>
              </a:lnSpc>
              <a:buNone/>
            </a:pPr>
            <a:r>
              <a:rPr lang="en-IN" sz="2400" b="1" i="1" dirty="0">
                <a:solidFill>
                  <a:srgbClr val="FF0000"/>
                </a:solidFill>
              </a:rPr>
              <a:t>Neuroticism</a:t>
            </a:r>
          </a:p>
          <a:p>
            <a:pPr algn="just">
              <a:lnSpc>
                <a:spcPct val="150000"/>
              </a:lnSpc>
            </a:pPr>
            <a:r>
              <a:rPr lang="en-IN" sz="2400" dirty="0">
                <a:effectLst/>
              </a:rPr>
              <a:t>Individuals high in neuroticism may feel anxious, insecure, or emotionally unstable. Their fashion choices often lean toward safe, neutral, or comfort‑oriented clothing. They may avoid bold styles and prefer outfits that provide psychological security. For instance, loose fits, darker shades, or understated designs help them feel more comfortable and less exposed.</a:t>
            </a:r>
            <a:endParaRPr lang="en-IN" sz="2400" dirty="0"/>
          </a:p>
          <a:p>
            <a:pPr marL="0" indent="0">
              <a:buNone/>
            </a:pPr>
            <a:endParaRPr lang="en-IN" dirty="0"/>
          </a:p>
        </p:txBody>
      </p:sp>
      <p:pic>
        <p:nvPicPr>
          <p:cNvPr id="10" name="Picture 9">
            <a:extLst>
              <a:ext uri="{FF2B5EF4-FFF2-40B4-BE49-F238E27FC236}">
                <a16:creationId xmlns:a16="http://schemas.microsoft.com/office/drawing/2014/main" id="{720D34D2-4F67-94E8-933D-F30F4A46D326}"/>
              </a:ext>
            </a:extLst>
          </p:cNvPr>
          <p:cNvPicPr>
            <a:picLocks noChangeAspect="1"/>
          </p:cNvPicPr>
          <p:nvPr/>
        </p:nvPicPr>
        <p:blipFill>
          <a:blip r:embed="rId2"/>
          <a:stretch>
            <a:fillRect/>
          </a:stretch>
        </p:blipFill>
        <p:spPr>
          <a:xfrm>
            <a:off x="4553578" y="5468041"/>
            <a:ext cx="3084843" cy="823031"/>
          </a:xfrm>
          <a:prstGeom prst="rect">
            <a:avLst/>
          </a:prstGeom>
        </p:spPr>
      </p:pic>
      <p:pic>
        <p:nvPicPr>
          <p:cNvPr id="12" name="Picture 11">
            <a:extLst>
              <a:ext uri="{FF2B5EF4-FFF2-40B4-BE49-F238E27FC236}">
                <a16:creationId xmlns:a16="http://schemas.microsoft.com/office/drawing/2014/main" id="{8A6CE464-EE40-0CAD-7806-30B6FCB20FD6}"/>
              </a:ext>
            </a:extLst>
          </p:cNvPr>
          <p:cNvPicPr>
            <a:picLocks noChangeAspect="1"/>
          </p:cNvPicPr>
          <p:nvPr/>
        </p:nvPicPr>
        <p:blipFill>
          <a:blip r:embed="rId2"/>
          <a:stretch>
            <a:fillRect/>
          </a:stretch>
        </p:blipFill>
        <p:spPr>
          <a:xfrm>
            <a:off x="8659234" y="5468040"/>
            <a:ext cx="3084843" cy="823031"/>
          </a:xfrm>
          <a:prstGeom prst="rect">
            <a:avLst/>
          </a:prstGeom>
        </p:spPr>
      </p:pic>
      <p:sp>
        <p:nvSpPr>
          <p:cNvPr id="13" name="Google Shape;125;p14">
            <a:extLst>
              <a:ext uri="{FF2B5EF4-FFF2-40B4-BE49-F238E27FC236}">
                <a16:creationId xmlns:a16="http://schemas.microsoft.com/office/drawing/2014/main" id="{E74ADB7D-C5CA-076F-1386-44E345576B4A}"/>
              </a:ext>
            </a:extLst>
          </p:cNvPr>
          <p:cNvSpPr/>
          <p:nvPr/>
        </p:nvSpPr>
        <p:spPr>
          <a:xfrm>
            <a:off x="612648" y="5465627"/>
            <a:ext cx="3085773" cy="825444"/>
          </a:xfrm>
          <a:custGeom>
            <a:avLst/>
            <a:gdLst/>
            <a:ahLst/>
            <a:cxnLst/>
            <a:rect l="l" t="t" r="r" b="b"/>
            <a:pathLst>
              <a:path w="6171545" h="1650888" extrusionOk="0">
                <a:moveTo>
                  <a:pt x="0" y="0"/>
                </a:moveTo>
                <a:lnTo>
                  <a:pt x="6171546" y="0"/>
                </a:lnTo>
                <a:lnTo>
                  <a:pt x="6171546" y="1650889"/>
                </a:lnTo>
                <a:lnTo>
                  <a:pt x="0" y="1650889"/>
                </a:lnTo>
                <a:lnTo>
                  <a:pt x="0" y="0"/>
                </a:lnTo>
                <a:close/>
              </a:path>
            </a:pathLst>
          </a:custGeom>
          <a:blipFill rotWithShape="1">
            <a:blip r:embed="rId3">
              <a:alphaModFix/>
            </a:blip>
            <a:stretch>
              <a:fillRect/>
            </a:stretch>
          </a:blipFill>
          <a:ln>
            <a:noFill/>
          </a:ln>
        </p:spPr>
        <p:txBody>
          <a:bodyPr/>
          <a:lstStyle/>
          <a:p>
            <a:endParaRPr lang="en-IN"/>
          </a:p>
        </p:txBody>
      </p:sp>
      <p:pic>
        <p:nvPicPr>
          <p:cNvPr id="15" name="Picture 14">
            <a:extLst>
              <a:ext uri="{FF2B5EF4-FFF2-40B4-BE49-F238E27FC236}">
                <a16:creationId xmlns:a16="http://schemas.microsoft.com/office/drawing/2014/main" id="{7DBB80D3-AFF0-6EB5-B41E-99EED1613BAC}"/>
              </a:ext>
            </a:extLst>
          </p:cNvPr>
          <p:cNvPicPr>
            <a:picLocks noChangeAspect="1"/>
          </p:cNvPicPr>
          <p:nvPr/>
        </p:nvPicPr>
        <p:blipFill>
          <a:blip r:embed="rId4"/>
          <a:stretch>
            <a:fillRect/>
          </a:stretch>
        </p:blipFill>
        <p:spPr>
          <a:xfrm>
            <a:off x="10396728" y="-851"/>
            <a:ext cx="1795272" cy="1848790"/>
          </a:xfrm>
          <a:prstGeom prst="rect">
            <a:avLst/>
          </a:prstGeom>
        </p:spPr>
      </p:pic>
      <p:pic>
        <p:nvPicPr>
          <p:cNvPr id="17" name="Picture 16">
            <a:extLst>
              <a:ext uri="{FF2B5EF4-FFF2-40B4-BE49-F238E27FC236}">
                <a16:creationId xmlns:a16="http://schemas.microsoft.com/office/drawing/2014/main" id="{57EBE214-B0FF-2DC2-0ADC-4E13F50DBF75}"/>
              </a:ext>
            </a:extLst>
          </p:cNvPr>
          <p:cNvPicPr>
            <a:picLocks noChangeAspect="1"/>
          </p:cNvPicPr>
          <p:nvPr/>
        </p:nvPicPr>
        <p:blipFill>
          <a:blip r:embed="rId5"/>
          <a:stretch>
            <a:fillRect/>
          </a:stretch>
        </p:blipFill>
        <p:spPr>
          <a:xfrm>
            <a:off x="-88912" y="8482"/>
            <a:ext cx="2603512" cy="1858123"/>
          </a:xfrm>
          <a:prstGeom prst="rect">
            <a:avLst/>
          </a:prstGeom>
        </p:spPr>
      </p:pic>
    </p:spTree>
    <p:extLst>
      <p:ext uri="{BB962C8B-B14F-4D97-AF65-F5344CB8AC3E}">
        <p14:creationId xmlns:p14="http://schemas.microsoft.com/office/powerpoint/2010/main" val="2048457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56</TotalTime>
  <Words>1079</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Wingdings</vt:lpstr>
      <vt:lpstr>Office Theme</vt:lpstr>
      <vt:lpstr>PowerPoint Presentation</vt:lpstr>
      <vt:lpstr>PowerPoint Presentation</vt:lpstr>
      <vt:lpstr>Personality</vt:lpstr>
      <vt:lpstr>How Personality Affects Clothing Choices??</vt:lpstr>
      <vt:lpstr>Self-concept</vt:lpstr>
      <vt:lpstr>Body Image</vt:lpstr>
      <vt:lpstr>PowerPoint Presentation</vt:lpstr>
      <vt:lpstr>PowerPoint Presentation</vt:lpstr>
      <vt:lpstr>Big Five Theory of Personality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Minakshi Hazarika</dc:creator>
  <cp:lastModifiedBy>Minakshi Hazarika</cp:lastModifiedBy>
  <cp:revision>1</cp:revision>
  <dcterms:created xsi:type="dcterms:W3CDTF">2026-09-23T17:12:13Z</dcterms:created>
  <dcterms:modified xsi:type="dcterms:W3CDTF">2026-09-23T18:09:06Z</dcterms:modified>
</cp:coreProperties>
</file>